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6" r:id="rId2"/>
    <p:sldId id="288" r:id="rId3"/>
    <p:sldId id="304" r:id="rId4"/>
    <p:sldId id="289" r:id="rId5"/>
    <p:sldId id="290" r:id="rId6"/>
    <p:sldId id="291" r:id="rId7"/>
    <p:sldId id="303" r:id="rId8"/>
    <p:sldId id="300" r:id="rId9"/>
    <p:sldId id="292" r:id="rId10"/>
    <p:sldId id="296" r:id="rId11"/>
    <p:sldId id="297" r:id="rId12"/>
    <p:sldId id="298" r:id="rId13"/>
    <p:sldId id="301" r:id="rId14"/>
    <p:sldId id="302" r:id="rId15"/>
  </p:sldIdLst>
  <p:sldSz cx="9144000" cy="6858000" type="screen4x3"/>
  <p:notesSz cx="6810375" cy="99425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8F8F8"/>
    <a:srgbClr val="EAEAEA"/>
    <a:srgbClr val="808080"/>
    <a:srgbClr val="DDDDDD"/>
    <a:srgbClr val="3399CC"/>
    <a:srgbClr val="002A54"/>
    <a:srgbClr val="001326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16" autoAdjust="0"/>
    <p:restoredTop sz="94618" autoAdjust="0"/>
  </p:normalViewPr>
  <p:slideViewPr>
    <p:cSldViewPr snapToGrid="0">
      <p:cViewPr>
        <p:scale>
          <a:sx n="120" d="100"/>
          <a:sy n="120" d="100"/>
        </p:scale>
        <p:origin x="-1722" y="-264"/>
      </p:cViewPr>
      <p:guideLst>
        <p:guide orient="horz" pos="4252"/>
        <p:guide pos="288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-3750" y="-96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25" y="0"/>
            <a:ext cx="29511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5116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25" y="9444038"/>
            <a:ext cx="295116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76F2EBD-E04A-4EDC-B270-FA999BA5CB2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3007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25" y="0"/>
            <a:ext cx="29511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813"/>
            <a:ext cx="5448300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5116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25" y="9444038"/>
            <a:ext cx="295116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35D311C-29BB-4DDB-97E1-470BC1BCFE5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646460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b="1">
              <a:solidFill>
                <a:srgbClr val="003366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958975"/>
            <a:ext cx="7772400" cy="1470025"/>
          </a:xfrm>
        </p:spPr>
        <p:txBody>
          <a:bodyPr lIns="432000" anchor="b"/>
          <a:lstStyle>
            <a:lvl1pPr>
              <a:defRPr sz="3200"/>
            </a:lvl1pPr>
          </a:lstStyle>
          <a:p>
            <a:pPr lvl="0"/>
            <a:r>
              <a:rPr lang="en-GB" altLang="en-US" noProof="0" dirty="0" err="1" smtClean="0"/>
              <a:t>Powerpoint</a:t>
            </a:r>
            <a:r>
              <a:rPr lang="en-GB" altLang="en-US" noProof="0" dirty="0" smtClean="0"/>
              <a:t> presentation title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429000"/>
            <a:ext cx="7083425" cy="900113"/>
          </a:xfrm>
          <a:solidFill>
            <a:srgbClr val="002A54"/>
          </a:solidFill>
        </p:spPr>
        <p:txBody>
          <a:bodyPr lIns="432000" anchor="ctr"/>
          <a:lstStyle>
            <a:lvl1pPr marL="0" indent="0">
              <a:buFont typeface="Wingdings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Presenter, Company</a:t>
            </a:r>
            <a:br>
              <a:rPr lang="en-US" altLang="en-US" noProof="0" smtClean="0"/>
            </a:br>
            <a:r>
              <a:rPr lang="en-US" altLang="en-US" noProof="0" smtClean="0"/>
              <a:t>Agenda item and supporting paper</a:t>
            </a:r>
            <a:endParaRPr lang="en-GB" altLang="en-US" noProof="0" smtClean="0"/>
          </a:p>
        </p:txBody>
      </p:sp>
      <p:pic>
        <p:nvPicPr>
          <p:cNvPr id="3086" name="Picture 14" descr="ecl-logo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9525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8" name="Rectangle 16"/>
          <p:cNvSpPr>
            <a:spLocks noChangeArrowheads="1"/>
          </p:cNvSpPr>
          <p:nvPr userDrawn="1"/>
        </p:nvSpPr>
        <p:spPr bwMode="auto">
          <a:xfrm>
            <a:off x="4894122" y="5921375"/>
            <a:ext cx="406572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GB" altLang="en-US" sz="2000" b="1" dirty="0" smtClean="0">
                <a:solidFill>
                  <a:srgbClr val="66CCFF"/>
                </a:solidFill>
              </a:rPr>
              <a:t>Digital NOTAM</a:t>
            </a:r>
            <a:r>
              <a:rPr lang="en-GB" altLang="en-US" sz="2000" b="1" baseline="0" dirty="0" smtClean="0">
                <a:solidFill>
                  <a:srgbClr val="66CCFF"/>
                </a:solidFill>
              </a:rPr>
              <a:t> Implementations</a:t>
            </a:r>
            <a:endParaRPr lang="en-GB" altLang="en-US" sz="2000" b="1" dirty="0" smtClean="0">
              <a:solidFill>
                <a:srgbClr val="66CCFF"/>
              </a:solidFill>
            </a:endParaRPr>
          </a:p>
          <a:p>
            <a:pPr algn="r"/>
            <a:r>
              <a:rPr lang="en-GB" altLang="en-US" sz="2000" b="1" baseline="0" dirty="0" smtClean="0">
                <a:solidFill>
                  <a:schemeClr val="bg1"/>
                </a:solidFill>
              </a:rPr>
              <a:t>Webex – 20 September 2018</a:t>
            </a:r>
            <a:endParaRPr lang="en-GB" alt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Slide </a:t>
            </a:r>
            <a:fld id="{A8D56CAA-0511-45C3-89EC-264598F3707E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1488" y="6588125"/>
            <a:ext cx="41719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08080"/>
                </a:solidFill>
              </a:defRPr>
            </a:lvl1pPr>
          </a:lstStyle>
          <a:p>
            <a:r>
              <a:rPr lang="en-US" altLang="en-US" dirty="0" smtClean="0"/>
              <a:t>AIXM Coding Specifications FG 10 May 2016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70270379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77838"/>
            <a:ext cx="2057400" cy="56403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7838"/>
            <a:ext cx="6019800" cy="56403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Slide </a:t>
            </a:r>
            <a:fld id="{EB77397B-439C-4B9B-A916-641D5F6BD1C7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1488" y="6588125"/>
            <a:ext cx="41719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08080"/>
                </a:solidFill>
              </a:defRPr>
            </a:lvl1pPr>
          </a:lstStyle>
          <a:p>
            <a:r>
              <a:rPr lang="en-US" altLang="en-US" dirty="0" smtClean="0"/>
              <a:t>AIXM Coding Specifications FG 10 May 2016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55702502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Slide </a:t>
            </a:r>
            <a:fld id="{A4191413-CFCB-49C3-9FA9-F06B2027F50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0457532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Slide </a:t>
            </a:r>
            <a:fld id="{1B50B50B-F4E7-45A5-8761-37DBC02BB45F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1488" y="6588125"/>
            <a:ext cx="41719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08080"/>
                </a:solidFill>
              </a:defRPr>
            </a:lvl1pPr>
          </a:lstStyle>
          <a:p>
            <a:r>
              <a:rPr lang="en-US" altLang="en-US" dirty="0" smtClean="0"/>
              <a:t>AIXM Coding Specifications FG 10 May 2016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77265909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14488"/>
            <a:ext cx="4038600" cy="4503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14488"/>
            <a:ext cx="4038600" cy="4503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Slide </a:t>
            </a:r>
            <a:fld id="{85F98B73-B853-430C-8A0A-C49B080E4C9D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1488" y="6588125"/>
            <a:ext cx="41719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08080"/>
                </a:solidFill>
              </a:defRPr>
            </a:lvl1pPr>
          </a:lstStyle>
          <a:p>
            <a:r>
              <a:rPr lang="en-US" altLang="en-US" dirty="0" smtClean="0"/>
              <a:t>AIXM Coding Specifications FG 10 May 2016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89862255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Slide </a:t>
            </a:r>
            <a:fld id="{F1915813-9F60-498B-83C1-9A2D2B26C814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471488" y="6588125"/>
            <a:ext cx="41719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08080"/>
                </a:solidFill>
              </a:defRPr>
            </a:lvl1pPr>
          </a:lstStyle>
          <a:p>
            <a:r>
              <a:rPr lang="en-US" altLang="en-US" dirty="0" smtClean="0"/>
              <a:t>AIXM Coding Specifications FG 10 May 2016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2853174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Slide </a:t>
            </a:r>
            <a:fld id="{7B5FDEE7-91DF-4BDF-87C2-879D63E0462F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1488" y="6588125"/>
            <a:ext cx="41719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08080"/>
                </a:solidFill>
              </a:defRPr>
            </a:lvl1pPr>
          </a:lstStyle>
          <a:p>
            <a:r>
              <a:rPr lang="en-US" altLang="en-US" dirty="0" smtClean="0"/>
              <a:t>AIXM Coding Specifications FG 10 May 2016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0482822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Slide </a:t>
            </a:r>
            <a:fld id="{560B09DC-0B71-4BA4-AC5F-6D5FB563BB80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1488" y="6588125"/>
            <a:ext cx="41719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08080"/>
                </a:solidFill>
              </a:defRPr>
            </a:lvl1pPr>
          </a:lstStyle>
          <a:p>
            <a:r>
              <a:rPr lang="en-US" altLang="en-US" dirty="0" smtClean="0"/>
              <a:t>AIXM Coding Specifications FG 10 May 2016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4115681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Slide </a:t>
            </a:r>
            <a:fld id="{FA4DC4F8-8BBB-43D8-9FEE-0C426DC64A13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1488" y="6588125"/>
            <a:ext cx="41719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08080"/>
                </a:solidFill>
              </a:defRPr>
            </a:lvl1pPr>
          </a:lstStyle>
          <a:p>
            <a:r>
              <a:rPr lang="en-US" altLang="en-US" dirty="0" smtClean="0"/>
              <a:t>AIXM Coding Specifications FG 10 May 2016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73112663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Slide </a:t>
            </a:r>
            <a:fld id="{9F230172-87DB-48FA-AFC5-508E391F4D4B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1488" y="6588125"/>
            <a:ext cx="41719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08080"/>
                </a:solidFill>
              </a:defRPr>
            </a:lvl1pPr>
          </a:lstStyle>
          <a:p>
            <a:r>
              <a:rPr lang="en-US" altLang="en-US" dirty="0" smtClean="0"/>
              <a:t>AIXM Coding Specifications FG 10 May 2016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59159023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207963"/>
          </a:xfrm>
          <a:prstGeom prst="rect">
            <a:avLst/>
          </a:prstGeom>
          <a:solidFill>
            <a:srgbClr val="002A5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040" name="Picture 16" descr="ecl-logo-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9525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77838"/>
            <a:ext cx="6838950" cy="77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14488"/>
            <a:ext cx="8229600" cy="450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1488" y="6588125"/>
            <a:ext cx="41719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08080"/>
                </a:solidFill>
              </a:defRPr>
            </a:lvl1pPr>
          </a:lstStyle>
          <a:p>
            <a:r>
              <a:rPr lang="en-US" altLang="en-US" dirty="0" smtClean="0"/>
              <a:t>AIXM Coding Specifications FG 10 May 2016</a:t>
            </a:r>
            <a:endParaRPr lang="en-GB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10450" y="6572250"/>
            <a:ext cx="12954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08080"/>
                </a:solidFill>
              </a:defRPr>
            </a:lvl1pPr>
          </a:lstStyle>
          <a:p>
            <a:r>
              <a:rPr lang="en-GB" altLang="en-US"/>
              <a:t>Slide </a:t>
            </a:r>
            <a:fld id="{FC8FD25B-3BFF-4A93-A684-6F0FD1899A5F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hd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xt.eurocontrol.int/aixm_confluence/display/public/DNOTAM/Commented+Digital+NOTAM+coding+exampl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8" name="Rectangle 8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dirty="0" smtClean="0"/>
              <a:t>Discussion</a:t>
            </a:r>
            <a:endParaRPr lang="en-GB" altLang="en-US" dirty="0"/>
          </a:p>
        </p:txBody>
      </p:sp>
      <p:sp>
        <p:nvSpPr>
          <p:cNvPr id="12288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0" y="3524250"/>
            <a:ext cx="7083425" cy="804863"/>
          </a:xfrm>
        </p:spPr>
        <p:txBody>
          <a:bodyPr/>
          <a:lstStyle/>
          <a:p>
            <a:r>
              <a:rPr lang="en-US" altLang="en-US" dirty="0" smtClean="0"/>
              <a:t>Presented by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 smtClean="0"/>
              <a:t>Eduard Porosnicu, EUROCONTROL</a:t>
            </a:r>
            <a:endParaRPr lang="en-GB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99CCFF"/>
          </a:solidFill>
        </p:spPr>
        <p:txBody>
          <a:bodyPr lIns="90000" tIns="43200" rIns="90000" bIns="43200" anchor="ctr" anchorCtr="1"/>
          <a:lstStyle/>
          <a:p>
            <a:pPr indent="-360000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Wingdings" pitchFamily="2" charset="2"/>
              <a:buNone/>
              <a:defRPr/>
            </a:pPr>
            <a:endParaRPr lang="en-GB" sz="1400" kern="0" dirty="0">
              <a:latin typeface="+mn-lt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99CCFF"/>
          </a:solidFill>
        </p:spPr>
        <p:txBody>
          <a:bodyPr lIns="90000" tIns="43200" rIns="90000" bIns="43200" anchor="ctr" anchorCtr="1"/>
          <a:lstStyle/>
          <a:p>
            <a:pPr indent="-360000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Wingdings" pitchFamily="2" charset="2"/>
              <a:buNone/>
              <a:defRPr/>
            </a:pPr>
            <a:endParaRPr lang="en-GB" sz="1400" kern="0" dirty="0">
              <a:latin typeface="+mn-lt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99CCFF"/>
          </a:solidFill>
        </p:spPr>
        <p:txBody>
          <a:bodyPr lIns="90000" tIns="43200" rIns="90000" bIns="43200" anchor="ctr" anchorCtr="1"/>
          <a:lstStyle/>
          <a:p>
            <a:pPr indent="-360000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Wingdings" pitchFamily="2" charset="2"/>
              <a:buNone/>
              <a:defRPr/>
            </a:pPr>
            <a:endParaRPr lang="en-GB" sz="1400" kern="0" dirty="0">
              <a:latin typeface="+mn-l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99CCFF"/>
          </a:solidFill>
        </p:spPr>
        <p:txBody>
          <a:bodyPr lIns="90000" tIns="43200" rIns="90000" bIns="43200" anchor="ctr" anchorCtr="1"/>
          <a:lstStyle/>
          <a:p>
            <a:pPr indent="-360000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Wingdings" pitchFamily="2" charset="2"/>
              <a:buNone/>
              <a:defRPr/>
            </a:pPr>
            <a:endParaRPr lang="en-GB" sz="1400" kern="0" dirty="0">
              <a:latin typeface="+mn-lt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99CCFF"/>
          </a:solidFill>
        </p:spPr>
        <p:txBody>
          <a:bodyPr lIns="90000" tIns="43200" rIns="90000" bIns="43200" anchor="ctr" anchorCtr="1"/>
          <a:lstStyle/>
          <a:p>
            <a:pPr indent="-360000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Wingdings" pitchFamily="2" charset="2"/>
              <a:buNone/>
              <a:defRPr/>
            </a:pPr>
            <a:endParaRPr lang="en-GB" sz="1400" kern="0" dirty="0">
              <a:latin typeface="+mn-lt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99CCFF"/>
          </a:solidFill>
        </p:spPr>
        <p:txBody>
          <a:bodyPr lIns="90000" tIns="43200" rIns="90000" bIns="43200" anchor="ctr" anchorCtr="1"/>
          <a:lstStyle/>
          <a:p>
            <a:pPr indent="-360000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Wingdings" pitchFamily="2" charset="2"/>
              <a:buNone/>
              <a:defRPr/>
            </a:pPr>
            <a:endParaRPr lang="en-GB" sz="1400" kern="0" dirty="0">
              <a:latin typeface="+mn-lt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99CCFF"/>
          </a:solidFill>
        </p:spPr>
        <p:txBody>
          <a:bodyPr lIns="90000" tIns="43200" rIns="90000" bIns="43200" anchor="ctr" anchorCtr="1"/>
          <a:lstStyle/>
          <a:p>
            <a:pPr indent="-360000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Wingdings" pitchFamily="2" charset="2"/>
              <a:buNone/>
              <a:defRPr/>
            </a:pPr>
            <a:endParaRPr lang="en-GB" sz="1400" kern="0" dirty="0">
              <a:latin typeface="+mn-lt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99CCFF"/>
          </a:solidFill>
        </p:spPr>
        <p:txBody>
          <a:bodyPr lIns="90000" tIns="43200" rIns="90000" bIns="43200" anchor="ctr" anchorCtr="1"/>
          <a:lstStyle/>
          <a:p>
            <a:pPr indent="-360000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Wingdings" pitchFamily="2" charset="2"/>
              <a:buNone/>
              <a:defRPr/>
            </a:pPr>
            <a:endParaRPr lang="en-GB" sz="1400" kern="0" dirty="0">
              <a:latin typeface="+mn-lt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99CCFF"/>
          </a:solidFill>
        </p:spPr>
        <p:txBody>
          <a:bodyPr lIns="90000" tIns="43200" rIns="90000" bIns="43200" anchor="ctr" anchorCtr="1"/>
          <a:lstStyle/>
          <a:p>
            <a:pPr indent="-360000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Wingdings" pitchFamily="2" charset="2"/>
              <a:buNone/>
              <a:defRPr/>
            </a:pPr>
            <a:endParaRPr lang="en-GB" sz="1400" kern="0" dirty="0">
              <a:latin typeface="+mn-lt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99CCFF"/>
          </a:solidFill>
        </p:spPr>
        <p:txBody>
          <a:bodyPr lIns="90000" tIns="43200" rIns="90000" bIns="43200" anchor="ctr" anchorCtr="1"/>
          <a:lstStyle/>
          <a:p>
            <a:pPr indent="-360000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Wingdings" pitchFamily="2" charset="2"/>
              <a:buNone/>
              <a:defRPr/>
            </a:pPr>
            <a:endParaRPr lang="en-US" sz="1400" kern="0" dirty="0">
              <a:latin typeface="+mn-lt"/>
              <a:cs typeface="+mn-cs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" y="882869"/>
            <a:ext cx="9142085" cy="5186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01663" y="215900"/>
            <a:ext cx="8362950" cy="658813"/>
          </a:xfrm>
        </p:spPr>
        <p:txBody>
          <a:bodyPr/>
          <a:lstStyle/>
          <a:p>
            <a:pPr eaLnBrk="1" hangingPunct="1"/>
            <a:r>
              <a:rPr lang="en-GB" dirty="0"/>
              <a:t>Digitally enhanced briefing (</a:t>
            </a:r>
            <a:r>
              <a:rPr lang="en-GB" dirty="0" err="1"/>
              <a:t>ePIB</a:t>
            </a:r>
            <a:r>
              <a:rPr lang="en-GB" dirty="0"/>
              <a:t>)</a:t>
            </a:r>
            <a:endParaRPr lang="en-GB" altLang="en-US" dirty="0" smtClean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210550" y="6572250"/>
            <a:ext cx="476250" cy="269875"/>
          </a:xfrm>
        </p:spPr>
        <p:txBody>
          <a:bodyPr/>
          <a:lstStyle/>
          <a:p>
            <a:fld id="{B0C4EE96-433A-4370-A907-6D767A1C8AC4}" type="slidenum">
              <a:rPr lang="en-GB" altLang="en-US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680704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93228"/>
            <a:ext cx="9143999" cy="5013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1663" y="215900"/>
            <a:ext cx="8362950" cy="658813"/>
          </a:xfrm>
        </p:spPr>
        <p:txBody>
          <a:bodyPr/>
          <a:lstStyle/>
          <a:p>
            <a:pPr eaLnBrk="1" hangingPunct="1"/>
            <a:r>
              <a:rPr lang="en-GB" dirty="0"/>
              <a:t>Digitally enhanced briefing (</a:t>
            </a:r>
            <a:r>
              <a:rPr lang="en-GB" dirty="0" err="1"/>
              <a:t>ePIB</a:t>
            </a:r>
            <a:r>
              <a:rPr lang="en-GB" dirty="0"/>
              <a:t>)</a:t>
            </a:r>
            <a:endParaRPr lang="en-GB" altLang="en-US" dirty="0" smtClean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210550" y="6572250"/>
            <a:ext cx="476250" cy="269875"/>
          </a:xfrm>
        </p:spPr>
        <p:txBody>
          <a:bodyPr/>
          <a:lstStyle/>
          <a:p>
            <a:fld id="{B0C4EE96-433A-4370-A907-6D767A1C8AC4}" type="slidenum">
              <a:rPr lang="en-GB" altLang="en-US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531825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99CCFF"/>
          </a:solidFill>
        </p:spPr>
        <p:txBody>
          <a:bodyPr lIns="90000" tIns="43200" rIns="90000" bIns="43200" anchor="ctr" anchorCtr="1"/>
          <a:lstStyle/>
          <a:p>
            <a:pPr indent="-360000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Wingdings" pitchFamily="2" charset="2"/>
              <a:buNone/>
              <a:defRPr/>
            </a:pPr>
            <a:endParaRPr lang="en-GB" sz="1400" kern="0" dirty="0">
              <a:latin typeface="+mn-lt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99CCFF"/>
          </a:solidFill>
        </p:spPr>
        <p:txBody>
          <a:bodyPr lIns="90000" tIns="43200" rIns="90000" bIns="43200" anchor="ctr" anchorCtr="1"/>
          <a:lstStyle/>
          <a:p>
            <a:pPr indent="-360000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Wingdings" pitchFamily="2" charset="2"/>
              <a:buNone/>
              <a:defRPr/>
            </a:pPr>
            <a:endParaRPr lang="en-GB" sz="1400" kern="0" dirty="0">
              <a:latin typeface="+mn-lt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99CCFF"/>
          </a:solidFill>
        </p:spPr>
        <p:txBody>
          <a:bodyPr lIns="90000" tIns="43200" rIns="90000" bIns="43200" anchor="ctr" anchorCtr="1"/>
          <a:lstStyle/>
          <a:p>
            <a:pPr indent="-360000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Wingdings" pitchFamily="2" charset="2"/>
              <a:buNone/>
              <a:defRPr/>
            </a:pPr>
            <a:endParaRPr lang="en-GB" sz="1400" kern="0" dirty="0">
              <a:latin typeface="+mn-l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99CCFF"/>
          </a:solidFill>
        </p:spPr>
        <p:txBody>
          <a:bodyPr lIns="90000" tIns="43200" rIns="90000" bIns="43200" anchor="ctr" anchorCtr="1"/>
          <a:lstStyle/>
          <a:p>
            <a:pPr indent="-360000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Wingdings" pitchFamily="2" charset="2"/>
              <a:buNone/>
              <a:defRPr/>
            </a:pPr>
            <a:endParaRPr lang="en-GB" sz="1400" kern="0" dirty="0">
              <a:latin typeface="+mn-lt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99CCFF"/>
          </a:solidFill>
        </p:spPr>
        <p:txBody>
          <a:bodyPr lIns="90000" tIns="43200" rIns="90000" bIns="43200" anchor="ctr" anchorCtr="1"/>
          <a:lstStyle/>
          <a:p>
            <a:pPr indent="-360000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Wingdings" pitchFamily="2" charset="2"/>
              <a:buNone/>
              <a:defRPr/>
            </a:pPr>
            <a:endParaRPr lang="en-GB" sz="1400" kern="0" dirty="0">
              <a:latin typeface="+mn-lt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99CCFF"/>
          </a:solidFill>
        </p:spPr>
        <p:txBody>
          <a:bodyPr lIns="90000" tIns="43200" rIns="90000" bIns="43200" anchor="ctr" anchorCtr="1"/>
          <a:lstStyle/>
          <a:p>
            <a:pPr indent="-360000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Wingdings" pitchFamily="2" charset="2"/>
              <a:buNone/>
              <a:defRPr/>
            </a:pPr>
            <a:endParaRPr lang="en-GB" sz="1400" kern="0" dirty="0">
              <a:latin typeface="+mn-lt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99CCFF"/>
          </a:solidFill>
        </p:spPr>
        <p:txBody>
          <a:bodyPr lIns="90000" tIns="43200" rIns="90000" bIns="43200" anchor="ctr" anchorCtr="1"/>
          <a:lstStyle/>
          <a:p>
            <a:pPr indent="-360000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Wingdings" pitchFamily="2" charset="2"/>
              <a:buNone/>
              <a:defRPr/>
            </a:pPr>
            <a:endParaRPr lang="en-GB" sz="1400" kern="0" dirty="0">
              <a:latin typeface="+mn-lt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99CCFF"/>
          </a:solidFill>
        </p:spPr>
        <p:txBody>
          <a:bodyPr lIns="90000" tIns="43200" rIns="90000" bIns="43200" anchor="ctr" anchorCtr="1"/>
          <a:lstStyle/>
          <a:p>
            <a:pPr indent="-360000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Wingdings" pitchFamily="2" charset="2"/>
              <a:buNone/>
              <a:defRPr/>
            </a:pPr>
            <a:endParaRPr lang="en-GB" sz="1400" kern="0" dirty="0">
              <a:latin typeface="+mn-lt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99CCFF"/>
          </a:solidFill>
        </p:spPr>
        <p:txBody>
          <a:bodyPr lIns="90000" tIns="43200" rIns="90000" bIns="43200" anchor="ctr" anchorCtr="1"/>
          <a:lstStyle/>
          <a:p>
            <a:pPr indent="-360000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Wingdings" pitchFamily="2" charset="2"/>
              <a:buNone/>
              <a:defRPr/>
            </a:pPr>
            <a:endParaRPr lang="en-GB" sz="1400" kern="0" dirty="0">
              <a:latin typeface="+mn-lt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99CCFF"/>
          </a:solidFill>
        </p:spPr>
        <p:txBody>
          <a:bodyPr lIns="90000" tIns="43200" rIns="90000" bIns="43200" anchor="ctr" anchorCtr="1"/>
          <a:lstStyle/>
          <a:p>
            <a:pPr indent="-360000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Wingdings" pitchFamily="2" charset="2"/>
              <a:buNone/>
              <a:defRPr/>
            </a:pPr>
            <a:endParaRPr lang="en-US" sz="1400" kern="0" dirty="0">
              <a:latin typeface="+mn-lt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99CCFF"/>
          </a:solidFill>
        </p:spPr>
        <p:txBody>
          <a:bodyPr lIns="90000" tIns="43200" rIns="90000" bIns="43200" anchor="ctr" anchorCtr="1"/>
          <a:lstStyle/>
          <a:p>
            <a:pPr indent="-360000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Wingdings" pitchFamily="2" charset="2"/>
              <a:buNone/>
              <a:defRPr/>
            </a:pPr>
            <a:endParaRPr lang="en-US" sz="1400" kern="0" dirty="0">
              <a:latin typeface="+mn-lt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99CCFF"/>
          </a:solidFill>
        </p:spPr>
        <p:txBody>
          <a:bodyPr lIns="90000" tIns="43200" rIns="90000" bIns="43200" anchor="ctr" anchorCtr="1"/>
          <a:lstStyle/>
          <a:p>
            <a:pPr indent="-360000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Wingdings" pitchFamily="2" charset="2"/>
              <a:buNone/>
              <a:defRPr/>
            </a:pPr>
            <a:endParaRPr lang="en-US" sz="1400" kern="0" dirty="0">
              <a:latin typeface="+mn-lt"/>
              <a:cs typeface="+mn-cs"/>
            </a:endParaRPr>
          </a:p>
        </p:txBody>
      </p:sp>
      <p:pic>
        <p:nvPicPr>
          <p:cNvPr id="133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9338"/>
            <a:ext cx="9144000" cy="512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01663" y="215900"/>
            <a:ext cx="8362950" cy="658813"/>
          </a:xfrm>
        </p:spPr>
        <p:txBody>
          <a:bodyPr/>
          <a:lstStyle/>
          <a:p>
            <a:pPr eaLnBrk="1" hangingPunct="1"/>
            <a:r>
              <a:rPr lang="en-GB" dirty="0"/>
              <a:t>Digitally enhanced briefing (</a:t>
            </a:r>
            <a:r>
              <a:rPr lang="en-GB" dirty="0" err="1"/>
              <a:t>ePIB</a:t>
            </a:r>
            <a:r>
              <a:rPr lang="en-GB" dirty="0"/>
              <a:t>)</a:t>
            </a:r>
            <a:endParaRPr lang="en-GB" altLang="en-US" dirty="0" smtClean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210550" y="6572250"/>
            <a:ext cx="476250" cy="269875"/>
          </a:xfrm>
        </p:spPr>
        <p:txBody>
          <a:bodyPr/>
          <a:lstStyle/>
          <a:p>
            <a:fld id="{B0C4EE96-433A-4370-A907-6D767A1C8AC4}" type="slidenum">
              <a:rPr lang="en-GB" altLang="en-US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307056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ePIB</a:t>
            </a:r>
            <a:r>
              <a:rPr lang="en-GB" dirty="0" smtClean="0"/>
              <a:t> Specification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altLang="en-US" smtClean="0"/>
              <a:t>Slide </a:t>
            </a:r>
            <a:fld id="{A4191413-CFCB-49C3-9FA9-F06B2027F50D}" type="slidenum">
              <a:rPr lang="en-GB" altLang="en-US" smtClean="0"/>
              <a:pPr/>
              <a:t>13</a:t>
            </a:fld>
            <a:endParaRPr lang="en-GB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25" y="1054249"/>
            <a:ext cx="4044152" cy="5658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549" y="1054250"/>
            <a:ext cx="4064601" cy="5658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2007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Initial </a:t>
            </a:r>
            <a:r>
              <a:rPr lang="en-GB" dirty="0" err="1" smtClean="0"/>
              <a:t>ePIB</a:t>
            </a:r>
            <a:r>
              <a:rPr lang="en-GB" dirty="0" smtClean="0"/>
              <a:t> implementations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Can be limited to aerodrome data</a:t>
            </a:r>
          </a:p>
          <a:p>
            <a:pPr lvl="1"/>
            <a:r>
              <a:rPr lang="en-GB" dirty="0" smtClean="0"/>
              <a:t>Require limited airport  mapping data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… or limited to VFR data</a:t>
            </a:r>
          </a:p>
          <a:p>
            <a:pPr lvl="1"/>
            <a:r>
              <a:rPr lang="en-GB" dirty="0" smtClean="0"/>
              <a:t>current airspace situation</a:t>
            </a:r>
          </a:p>
          <a:p>
            <a:endParaRPr lang="en-GB" dirty="0" smtClean="0"/>
          </a:p>
          <a:p>
            <a:r>
              <a:rPr lang="en-GB" dirty="0" smtClean="0"/>
              <a:t>Can use a mix of NOTAM and Digital NOTAM</a:t>
            </a:r>
          </a:p>
          <a:p>
            <a:pPr lvl="1"/>
            <a:r>
              <a:rPr lang="en-GB" dirty="0" smtClean="0"/>
              <a:t>Non-digital NOTAM coded as “OTHER” events</a:t>
            </a:r>
          </a:p>
          <a:p>
            <a:pPr lvl="1"/>
            <a:endParaRPr lang="en-GB" dirty="0"/>
          </a:p>
          <a:p>
            <a:r>
              <a:rPr lang="en-GB" dirty="0" smtClean="0"/>
              <a:t>Can be made available “for awareness”</a:t>
            </a:r>
          </a:p>
          <a:p>
            <a:endParaRPr lang="en-GB" dirty="0"/>
          </a:p>
          <a:p>
            <a:r>
              <a:rPr lang="en-GB" dirty="0" smtClean="0"/>
              <a:t>Support by industry?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altLang="en-US" smtClean="0"/>
              <a:t>Slide </a:t>
            </a:r>
            <a:fld id="{A4191413-CFCB-49C3-9FA9-F06B2027F50D}" type="slidenum">
              <a:rPr lang="en-GB" altLang="en-US" smtClean="0"/>
              <a:pPr/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150340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b="1" dirty="0"/>
              <a:t>Lessons learned </a:t>
            </a:r>
            <a:r>
              <a:rPr lang="en-GB" dirty="0"/>
              <a:t>– open discussion with the objective to </a:t>
            </a:r>
            <a:r>
              <a:rPr lang="en-GB" dirty="0" smtClean="0"/>
              <a:t>identify</a:t>
            </a:r>
            <a:endParaRPr lang="en-GB" dirty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Technical </a:t>
            </a:r>
            <a:r>
              <a:rPr lang="en-GB" dirty="0"/>
              <a:t>/ operational issues to be addressed in the </a:t>
            </a:r>
            <a:r>
              <a:rPr lang="en-GB" dirty="0" smtClean="0"/>
              <a:t>Digital NOTAM Specification (version 2.0)</a:t>
            </a:r>
          </a:p>
          <a:p>
            <a:pPr lvl="1"/>
            <a:endParaRPr lang="en-GB" dirty="0" smtClean="0"/>
          </a:p>
          <a:p>
            <a:pPr lvl="2"/>
            <a:r>
              <a:rPr lang="en-GB" dirty="0" smtClean="0">
                <a:solidFill>
                  <a:srgbClr val="FF0000"/>
                </a:solidFill>
              </a:rPr>
              <a:t>Any input?</a:t>
            </a:r>
            <a:endParaRPr lang="en-GB" dirty="0">
              <a:solidFill>
                <a:srgbClr val="FF0000"/>
              </a:solidFill>
            </a:endParaRPr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altLang="en-US" smtClean="0"/>
              <a:t>Slide </a:t>
            </a:r>
            <a:fld id="{A4191413-CFCB-49C3-9FA9-F06B2027F50D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387401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b="1" dirty="0"/>
              <a:t>Lessons learned </a:t>
            </a:r>
            <a:r>
              <a:rPr lang="en-GB" dirty="0"/>
              <a:t>– open discussion with the objective to </a:t>
            </a:r>
            <a:r>
              <a:rPr lang="en-GB" dirty="0" smtClean="0"/>
              <a:t>identify</a:t>
            </a:r>
            <a:endParaRPr lang="en-GB" dirty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Any </a:t>
            </a:r>
            <a:r>
              <a:rPr lang="en-GB" dirty="0"/>
              <a:t>need for ‘generic training’, other than what is specific to the tool</a:t>
            </a:r>
          </a:p>
          <a:p>
            <a:pPr lvl="2"/>
            <a:r>
              <a:rPr lang="en-GB" dirty="0" smtClean="0">
                <a:solidFill>
                  <a:srgbClr val="FF0000"/>
                </a:solidFill>
              </a:rPr>
              <a:t>Any input?</a:t>
            </a:r>
          </a:p>
          <a:p>
            <a:pPr lvl="2"/>
            <a:endParaRPr lang="en-GB" dirty="0" smtClean="0">
              <a:solidFill>
                <a:schemeClr val="tx2">
                  <a:lumMod val="85000"/>
                  <a:lumOff val="15000"/>
                </a:schemeClr>
              </a:solidFill>
            </a:endParaRPr>
          </a:p>
          <a:p>
            <a:pPr lvl="2"/>
            <a:r>
              <a:rPr lang="en-GB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Glossary of terms that are relevant for Digital NOTAM – such as scenario, SAA, etc.</a:t>
            </a:r>
          </a:p>
          <a:p>
            <a:pPr lvl="2"/>
            <a:endParaRPr lang="en-GB" dirty="0">
              <a:solidFill>
                <a:schemeClr val="tx2">
                  <a:lumMod val="85000"/>
                  <a:lumOff val="15000"/>
                </a:schemeClr>
              </a:solidFill>
            </a:endParaRPr>
          </a:p>
          <a:p>
            <a:pPr lvl="2"/>
            <a:r>
              <a:rPr lang="en-GB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Transition phase – requires more knowledge about digital NOTAM concepts as compared to later phases when more advanced HMI will be available</a:t>
            </a:r>
          </a:p>
          <a:p>
            <a:pPr lvl="3"/>
            <a:r>
              <a:rPr lang="en-GB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For example, ability to read XML and understand what is right/wrong</a:t>
            </a:r>
            <a:endParaRPr lang="en-GB" dirty="0">
              <a:solidFill>
                <a:schemeClr val="tx2">
                  <a:lumMod val="85000"/>
                  <a:lumOff val="15000"/>
                </a:schemeClr>
              </a:solidFill>
            </a:endParaRPr>
          </a:p>
          <a:p>
            <a:pPr lvl="2"/>
            <a:endParaRPr lang="en-GB" dirty="0" smtClean="0">
              <a:solidFill>
                <a:schemeClr val="tx2">
                  <a:lumMod val="85000"/>
                  <a:lumOff val="15000"/>
                </a:schemeClr>
              </a:solidFill>
            </a:endParaRPr>
          </a:p>
          <a:p>
            <a:pPr lvl="2"/>
            <a:r>
              <a:rPr lang="en-GB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Scope of each scenario – what is supported, what not?</a:t>
            </a:r>
            <a:endParaRPr lang="en-GB" dirty="0">
              <a:solidFill>
                <a:schemeClr val="tx2">
                  <a:lumMod val="85000"/>
                  <a:lumOff val="15000"/>
                </a:schemeClr>
              </a:solidFill>
            </a:endParaRPr>
          </a:p>
          <a:p>
            <a:pPr lvl="2"/>
            <a:r>
              <a:rPr lang="en-GB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For example, </a:t>
            </a:r>
            <a:r>
              <a:rPr lang="en-GB" dirty="0">
                <a:solidFill>
                  <a:schemeClr val="tx2">
                    <a:lumMod val="85000"/>
                    <a:lumOff val="15000"/>
                  </a:schemeClr>
                </a:solidFill>
              </a:rPr>
              <a:t>see </a:t>
            </a:r>
            <a:r>
              <a:rPr lang="en-GB" dirty="0">
                <a:solidFill>
                  <a:schemeClr val="tx2">
                    <a:lumMod val="85000"/>
                    <a:lumOff val="15000"/>
                  </a:schemeClr>
                </a:solidFill>
                <a:hlinkClick r:id="rId2"/>
              </a:rPr>
              <a:t>https://</a:t>
            </a:r>
            <a:r>
              <a:rPr lang="en-GB" dirty="0" smtClean="0">
                <a:solidFill>
                  <a:schemeClr val="tx2">
                    <a:lumMod val="85000"/>
                    <a:lumOff val="15000"/>
                  </a:schemeClr>
                </a:solidFill>
                <a:hlinkClick r:id="rId2"/>
              </a:rPr>
              <a:t>ext.eurocontrol.int/aixm_confluence/display/public/DNOTAM/Commented+Digital+NOTAM+coding+example</a:t>
            </a:r>
            <a:r>
              <a:rPr lang="en-GB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altLang="en-US" smtClean="0"/>
              <a:t>Slide </a:t>
            </a:r>
            <a:fld id="{A4191413-CFCB-49C3-9FA9-F06B2027F50D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726270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Brainstorming </a:t>
            </a:r>
            <a:r>
              <a:rPr lang="en-GB" dirty="0"/>
              <a:t>– how to encourage the Digital NOTAM implementations around the </a:t>
            </a:r>
            <a:r>
              <a:rPr lang="en-GB" dirty="0" smtClean="0"/>
              <a:t>world</a:t>
            </a:r>
            <a:endParaRPr lang="en-GB" dirty="0"/>
          </a:p>
          <a:p>
            <a:pPr lvl="1"/>
            <a:r>
              <a:rPr lang="en-GB" dirty="0" smtClean="0"/>
              <a:t>ICAO </a:t>
            </a:r>
            <a:r>
              <a:rPr lang="en-GB" dirty="0"/>
              <a:t>Annex 15 </a:t>
            </a:r>
            <a:r>
              <a:rPr lang="en-GB" dirty="0" smtClean="0"/>
              <a:t>(16</a:t>
            </a:r>
            <a:r>
              <a:rPr lang="en-GB" baseline="30000" dirty="0" smtClean="0"/>
              <a:t>th</a:t>
            </a:r>
            <a:r>
              <a:rPr lang="en-GB" dirty="0" smtClean="0"/>
              <a:t> edition) –  “placeholder</a:t>
            </a:r>
            <a:r>
              <a:rPr lang="en-GB" dirty="0"/>
              <a:t>” for Digital NOTAM</a:t>
            </a:r>
          </a:p>
          <a:p>
            <a:pPr lvl="1"/>
            <a:r>
              <a:rPr lang="en-GB" dirty="0" smtClean="0"/>
              <a:t>ICAO/IMP </a:t>
            </a:r>
            <a:r>
              <a:rPr lang="en-GB" dirty="0"/>
              <a:t>– NOTAM revision </a:t>
            </a:r>
            <a:r>
              <a:rPr lang="en-GB" dirty="0" smtClean="0"/>
              <a:t>plans</a:t>
            </a:r>
          </a:p>
          <a:p>
            <a:pPr lvl="1"/>
            <a:r>
              <a:rPr lang="en-GB" dirty="0"/>
              <a:t>Digitally enhanced briefing concept (SESAR </a:t>
            </a:r>
            <a:r>
              <a:rPr lang="en-GB" dirty="0" err="1"/>
              <a:t>ePIB</a:t>
            </a:r>
            <a:r>
              <a:rPr lang="en-GB" dirty="0"/>
              <a:t>) as an end user application based on Digital NOTAM </a:t>
            </a:r>
          </a:p>
          <a:p>
            <a:pPr lvl="1"/>
            <a:r>
              <a:rPr lang="en-GB" b="1" i="1" dirty="0" smtClean="0"/>
              <a:t>Proposed </a:t>
            </a:r>
            <a:r>
              <a:rPr lang="en-GB" b="1" i="1" dirty="0"/>
              <a:t>actions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altLang="en-US" smtClean="0"/>
              <a:t>Slide </a:t>
            </a:r>
            <a:fld id="{A4191413-CFCB-49C3-9FA9-F06B2027F50D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387401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ICAO Annex 15 – 16</a:t>
            </a:r>
            <a:r>
              <a:rPr lang="en-GB" baseline="30000" dirty="0" smtClean="0"/>
              <a:t>th</a:t>
            </a:r>
            <a:r>
              <a:rPr lang="en-GB" dirty="0" smtClean="0"/>
              <a:t> edition </a:t>
            </a:r>
            <a:br>
              <a:rPr lang="en-GB" dirty="0" smtClean="0"/>
            </a:br>
            <a:r>
              <a:rPr lang="en-GB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…and </a:t>
            </a:r>
            <a:r>
              <a:rPr lang="en-GB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</a:t>
            </a:r>
            <a:r>
              <a:rPr lang="en-GB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ANS-AIM (DOC 10066) – 1</a:t>
            </a:r>
            <a:r>
              <a:rPr lang="en-GB" sz="2000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st</a:t>
            </a:r>
            <a:r>
              <a:rPr lang="en-GB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edition</a:t>
            </a:r>
            <a:endParaRPr lang="en-GB" sz="2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Digital data sets</a:t>
            </a:r>
          </a:p>
          <a:p>
            <a:pPr lvl="1"/>
            <a:r>
              <a:rPr lang="en-GB" dirty="0" smtClean="0"/>
              <a:t>AIP(</a:t>
            </a:r>
            <a:r>
              <a:rPr lang="en-GB" dirty="0" err="1" smtClean="0"/>
              <a:t>en</a:t>
            </a:r>
            <a:r>
              <a:rPr lang="en-GB" dirty="0" smtClean="0"/>
              <a:t>-route), instrument flight procedures, obstacle, airport mapping</a:t>
            </a:r>
          </a:p>
          <a:p>
            <a:pPr lvl="1"/>
            <a:endParaRPr lang="en-GB" dirty="0"/>
          </a:p>
          <a:p>
            <a:r>
              <a:rPr lang="en-US" sz="1400" i="1" dirty="0">
                <a:latin typeface="Times New Roman"/>
              </a:rPr>
              <a:t>5.3.2.3 The AIP data set shall contain the digital representation of </a:t>
            </a:r>
            <a:r>
              <a:rPr lang="en-US" sz="1400" b="1" i="1" dirty="0">
                <a:latin typeface="Times New Roman"/>
              </a:rPr>
              <a:t>aeronautical information of lasting </a:t>
            </a:r>
            <a:r>
              <a:rPr lang="en-US" sz="1400" b="1" i="1" dirty="0" smtClean="0">
                <a:latin typeface="Times New Roman"/>
              </a:rPr>
              <a:t>character</a:t>
            </a:r>
            <a:r>
              <a:rPr lang="en-US" sz="1400" i="1" dirty="0" smtClean="0">
                <a:latin typeface="Times New Roman"/>
              </a:rPr>
              <a:t> </a:t>
            </a:r>
            <a:r>
              <a:rPr lang="en-GB" sz="1400" i="1" dirty="0" smtClean="0">
                <a:latin typeface="Times New Roman"/>
              </a:rPr>
              <a:t>(</a:t>
            </a:r>
            <a:r>
              <a:rPr lang="en-GB" sz="1400" i="1" dirty="0">
                <a:latin typeface="Times New Roman"/>
              </a:rPr>
              <a:t>permanent information and long </a:t>
            </a:r>
            <a:r>
              <a:rPr lang="en-GB" sz="1400" i="1" dirty="0" smtClean="0">
                <a:latin typeface="Times New Roman"/>
              </a:rPr>
              <a:t>duration </a:t>
            </a:r>
            <a:r>
              <a:rPr lang="en-GB" sz="1400" i="1" dirty="0">
                <a:latin typeface="Times New Roman"/>
              </a:rPr>
              <a:t>temporary changes) essential to air navigation</a:t>
            </a:r>
            <a:r>
              <a:rPr lang="en-GB" sz="1400" i="1" dirty="0" smtClean="0">
                <a:latin typeface="Times New Roman"/>
              </a:rPr>
              <a:t>.</a:t>
            </a:r>
          </a:p>
          <a:p>
            <a:endParaRPr lang="en-GB" sz="1400" i="1" dirty="0" smtClean="0">
              <a:latin typeface="Times New Roman"/>
            </a:endParaRPr>
          </a:p>
          <a:p>
            <a:r>
              <a:rPr lang="en-GB" sz="1400" i="1" dirty="0" smtClean="0">
                <a:latin typeface="Times New Roman"/>
              </a:rPr>
              <a:t>(</a:t>
            </a:r>
            <a:r>
              <a:rPr lang="en-GB" sz="1400" i="1" dirty="0">
                <a:latin typeface="Times New Roman"/>
              </a:rPr>
              <a:t>PANS-AIM) 5.3.3.1.1, </a:t>
            </a:r>
            <a:r>
              <a:rPr lang="en-US" sz="1400" i="1" dirty="0">
                <a:latin typeface="Times New Roman"/>
              </a:rPr>
              <a:t>Note 2.— The AIP data set includes relevant AIP Amendment and SUPPs information. </a:t>
            </a:r>
            <a:endParaRPr lang="en-GB" sz="1400" i="1" dirty="0">
              <a:latin typeface="Times New Roman"/>
            </a:endParaRPr>
          </a:p>
          <a:p>
            <a:endParaRPr lang="en-GB" sz="1400" i="1" dirty="0">
              <a:latin typeface="Times New Roman"/>
            </a:endParaRPr>
          </a:p>
          <a:p>
            <a:r>
              <a:rPr lang="en-US" sz="1400" i="1" dirty="0">
                <a:latin typeface="Times New Roman"/>
              </a:rPr>
              <a:t>6.3.3.2 Permanent changes and </a:t>
            </a:r>
            <a:r>
              <a:rPr lang="en-US" sz="1400" b="1" i="1" dirty="0">
                <a:latin typeface="Times New Roman"/>
              </a:rPr>
              <a:t>temporary changes of long duration (three months or longer) </a:t>
            </a:r>
            <a:r>
              <a:rPr lang="en-US" sz="1400" i="1" dirty="0">
                <a:latin typeface="Times New Roman"/>
              </a:rPr>
              <a:t>made available as </a:t>
            </a:r>
            <a:r>
              <a:rPr lang="en-US" sz="1400" i="1" dirty="0" smtClean="0">
                <a:latin typeface="Times New Roman"/>
              </a:rPr>
              <a:t>digital data </a:t>
            </a:r>
            <a:r>
              <a:rPr lang="en-US" sz="1400" i="1" dirty="0">
                <a:latin typeface="Times New Roman"/>
              </a:rPr>
              <a:t>shall be issued in the form of a complete data set or a subset that includes only the differences from the previously </a:t>
            </a:r>
            <a:r>
              <a:rPr lang="en-US" sz="1400" i="1" dirty="0" smtClean="0">
                <a:latin typeface="Times New Roman"/>
              </a:rPr>
              <a:t>issued </a:t>
            </a:r>
            <a:r>
              <a:rPr lang="en-GB" sz="1400" i="1" dirty="0" smtClean="0">
                <a:latin typeface="Times New Roman"/>
              </a:rPr>
              <a:t>complete </a:t>
            </a:r>
            <a:r>
              <a:rPr lang="en-GB" sz="1400" i="1" dirty="0">
                <a:latin typeface="Times New Roman"/>
              </a:rPr>
              <a:t>data set</a:t>
            </a:r>
            <a:r>
              <a:rPr lang="en-GB" sz="1400" i="1" dirty="0" smtClean="0">
                <a:latin typeface="Times New Roman"/>
              </a:rPr>
              <a:t>.</a:t>
            </a:r>
          </a:p>
          <a:p>
            <a:endParaRPr lang="en-GB" sz="1400" i="1" dirty="0">
              <a:latin typeface="Times New Roman"/>
            </a:endParaRPr>
          </a:p>
          <a:p>
            <a:r>
              <a:rPr lang="en-US" sz="1400" b="1" i="1" dirty="0">
                <a:solidFill>
                  <a:srgbClr val="C00000"/>
                </a:solidFill>
                <a:latin typeface="Times New Roman"/>
              </a:rPr>
              <a:t>6.3.3.4 Recommendation.</a:t>
            </a:r>
            <a:r>
              <a:rPr lang="en-US" sz="1400" i="1" dirty="0">
                <a:latin typeface="Times New Roman"/>
              </a:rPr>
              <a:t>— When </a:t>
            </a:r>
            <a:r>
              <a:rPr lang="en-US" sz="1400" i="1" dirty="0">
                <a:solidFill>
                  <a:srgbClr val="C00000"/>
                </a:solidFill>
                <a:latin typeface="Times New Roman"/>
              </a:rPr>
              <a:t>temporary changes of short duration </a:t>
            </a:r>
            <a:r>
              <a:rPr lang="en-US" sz="1400" i="1" dirty="0">
                <a:latin typeface="Times New Roman"/>
              </a:rPr>
              <a:t>are made available as digital data (</a:t>
            </a:r>
            <a:r>
              <a:rPr lang="en-US" sz="1400" b="1" i="1" dirty="0">
                <a:solidFill>
                  <a:srgbClr val="C00000"/>
                </a:solidFill>
                <a:latin typeface="Times New Roman"/>
              </a:rPr>
              <a:t>digital NOTAM</a:t>
            </a:r>
            <a:r>
              <a:rPr lang="en-US" sz="1400" i="1" dirty="0">
                <a:latin typeface="Times New Roman"/>
              </a:rPr>
              <a:t>), they should use the </a:t>
            </a:r>
            <a:r>
              <a:rPr lang="en-US" sz="1400" i="1" dirty="0">
                <a:solidFill>
                  <a:srgbClr val="C00000"/>
                </a:solidFill>
                <a:latin typeface="Times New Roman"/>
              </a:rPr>
              <a:t>same aeronautical information model as the complete data set</a:t>
            </a:r>
            <a:r>
              <a:rPr lang="en-US" sz="1400" i="1" dirty="0" smtClean="0">
                <a:latin typeface="Times New Roman"/>
              </a:rPr>
              <a:t>.</a:t>
            </a:r>
          </a:p>
          <a:p>
            <a:endParaRPr lang="en-US" sz="1400" i="1" dirty="0" smtClean="0">
              <a:latin typeface="Times New Roman"/>
            </a:endParaRPr>
          </a:p>
          <a:p>
            <a:pPr marL="0" indent="0" algn="ctr">
              <a:buNone/>
            </a:pPr>
            <a:r>
              <a:rPr lang="en-GB" sz="1400" dirty="0" smtClean="0"/>
              <a:t>— </a:t>
            </a:r>
            <a:r>
              <a:rPr lang="en-GB" sz="1400" dirty="0"/>
              <a:t>END </a:t>
            </a:r>
            <a:r>
              <a:rPr lang="en-GB" sz="1400" dirty="0" smtClean="0"/>
              <a:t>—</a:t>
            </a:r>
          </a:p>
          <a:p>
            <a:endParaRPr lang="en-GB" sz="1400" i="1" dirty="0"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altLang="en-US" smtClean="0"/>
              <a:t>Slide </a:t>
            </a:r>
            <a:fld id="{A4191413-CFCB-49C3-9FA9-F06B2027F50D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138968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ICAO Information Management Panel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IMP “job cards”</a:t>
            </a:r>
          </a:p>
          <a:p>
            <a:pPr lvl="1"/>
            <a:r>
              <a:rPr lang="en-GB" dirty="0" smtClean="0"/>
              <a:t>NOTAM system revision</a:t>
            </a:r>
          </a:p>
          <a:p>
            <a:pPr lvl="1"/>
            <a:endParaRPr lang="en-GB" dirty="0"/>
          </a:p>
          <a:p>
            <a:r>
              <a:rPr lang="en-GB" dirty="0" smtClean="0"/>
              <a:t>ICAO Proposal</a:t>
            </a:r>
          </a:p>
          <a:p>
            <a:pPr lvl="1"/>
            <a:r>
              <a:rPr lang="en-GB" dirty="0" smtClean="0"/>
              <a:t>New “AIM sub-group” under the IMP</a:t>
            </a:r>
          </a:p>
          <a:p>
            <a:pPr lvl="2"/>
            <a:r>
              <a:rPr lang="en-GB" dirty="0" smtClean="0"/>
              <a:t>NOTAM (system revision) Project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NOTAM revision – most common idea</a:t>
            </a:r>
          </a:p>
          <a:p>
            <a:pPr lvl="1"/>
            <a:r>
              <a:rPr lang="en-GB" dirty="0" smtClean="0"/>
              <a:t>Use digital data service for “planned events”</a:t>
            </a:r>
          </a:p>
          <a:p>
            <a:pPr lvl="2"/>
            <a:r>
              <a:rPr lang="en-GB" dirty="0" smtClean="0"/>
              <a:t>For example: temporary obstacle, THR change</a:t>
            </a:r>
          </a:p>
          <a:p>
            <a:pPr lvl="1"/>
            <a:r>
              <a:rPr lang="en-GB" dirty="0" smtClean="0"/>
              <a:t>Use NOTAM only for “last minute, unplanned events” </a:t>
            </a:r>
          </a:p>
          <a:p>
            <a:pPr lvl="2"/>
            <a:r>
              <a:rPr lang="en-GB" dirty="0" smtClean="0"/>
              <a:t>Where possible also provide digital data (for example – SNOWTAM)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altLang="en-US" smtClean="0"/>
              <a:t>Slide </a:t>
            </a:r>
            <a:fld id="{A4191413-CFCB-49C3-9FA9-F06B2027F50D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272104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EUROCONTROL - EAD evolution (</a:t>
            </a:r>
            <a:r>
              <a:rPr lang="en-GB" dirty="0" err="1" smtClean="0"/>
              <a:t>eEAD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altLang="en-US" smtClean="0"/>
              <a:t>Slide </a:t>
            </a:r>
            <a:fld id="{A4191413-CFCB-49C3-9FA9-F06B2027F50D}" type="slidenum">
              <a:rPr lang="en-GB" altLang="en-US" smtClean="0"/>
              <a:pPr/>
              <a:t>7</a:t>
            </a:fld>
            <a:endParaRPr lang="en-GB" alt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84" y="1119636"/>
            <a:ext cx="8530814" cy="5426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7620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Brainstorming </a:t>
            </a:r>
            <a:r>
              <a:rPr lang="en-GB" dirty="0"/>
              <a:t>– how to encourage the Digital NOTAM implementations around the </a:t>
            </a:r>
            <a:r>
              <a:rPr lang="en-GB" dirty="0" smtClean="0"/>
              <a:t>world</a:t>
            </a:r>
            <a:endParaRPr lang="en-GB" dirty="0"/>
          </a:p>
          <a:p>
            <a:pPr lvl="1"/>
            <a:r>
              <a:rPr lang="en-GB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ICAO </a:t>
            </a:r>
            <a:r>
              <a:rPr lang="en-GB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Annex 15 </a:t>
            </a:r>
            <a:r>
              <a:rPr lang="en-GB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(16</a:t>
            </a:r>
            <a:r>
              <a:rPr lang="en-GB" baseline="30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th</a:t>
            </a:r>
            <a:r>
              <a:rPr lang="en-GB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edition) –  “placeholder</a:t>
            </a:r>
            <a:r>
              <a:rPr lang="en-GB" dirty="0">
                <a:solidFill>
                  <a:schemeClr val="bg2">
                    <a:lumMod val="40000"/>
                    <a:lumOff val="60000"/>
                  </a:schemeClr>
                </a:solidFill>
              </a:rPr>
              <a:t>” for Digital NOTAM</a:t>
            </a:r>
          </a:p>
          <a:p>
            <a:pPr lvl="1"/>
            <a:r>
              <a:rPr lang="en-GB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ICAO/IMP </a:t>
            </a:r>
            <a:r>
              <a:rPr lang="en-GB" dirty="0">
                <a:solidFill>
                  <a:schemeClr val="bg2">
                    <a:lumMod val="40000"/>
                    <a:lumOff val="60000"/>
                  </a:schemeClr>
                </a:solidFill>
              </a:rPr>
              <a:t>– NOTAM revision </a:t>
            </a:r>
            <a:r>
              <a:rPr lang="en-GB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plans</a:t>
            </a:r>
          </a:p>
          <a:p>
            <a:pPr lvl="1"/>
            <a:r>
              <a:rPr lang="en-GB" dirty="0"/>
              <a:t>Digitally enhanced briefing concept (</a:t>
            </a:r>
            <a:r>
              <a:rPr lang="en-GB" dirty="0">
                <a:solidFill>
                  <a:srgbClr val="C00000"/>
                </a:solidFill>
              </a:rPr>
              <a:t>SESAR </a:t>
            </a:r>
            <a:r>
              <a:rPr lang="en-GB" dirty="0" err="1">
                <a:solidFill>
                  <a:srgbClr val="C00000"/>
                </a:solidFill>
              </a:rPr>
              <a:t>ePIB</a:t>
            </a:r>
            <a:r>
              <a:rPr lang="en-GB" dirty="0"/>
              <a:t>) as an end user application based on Digital NOTAM </a:t>
            </a:r>
          </a:p>
          <a:p>
            <a:pPr lvl="1"/>
            <a:r>
              <a:rPr lang="en-GB" b="1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Proposed </a:t>
            </a:r>
            <a:r>
              <a:rPr lang="en-GB" b="1" i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actions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altLang="en-US" smtClean="0"/>
              <a:t>Slide </a:t>
            </a:r>
            <a:fld id="{A4191413-CFCB-49C3-9FA9-F06B2027F50D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485760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Digitally enhanced briefing (</a:t>
            </a:r>
            <a:r>
              <a:rPr lang="en-GB" dirty="0" err="1" smtClean="0"/>
              <a:t>ePIB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SESAR Project (“Solution #34”)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altLang="en-US" smtClean="0"/>
              <a:t>Slide </a:t>
            </a:r>
            <a:fld id="{A4191413-CFCB-49C3-9FA9-F06B2027F50D}" type="slidenum">
              <a:rPr lang="en-GB" altLang="en-US" smtClean="0"/>
              <a:pPr/>
              <a:t>9</a:t>
            </a:fld>
            <a:endParaRPr lang="en-GB" alt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3997" y="3232428"/>
            <a:ext cx="1676717" cy="2367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4496" y="2763768"/>
            <a:ext cx="1799002" cy="235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5089" y="2427398"/>
            <a:ext cx="1645788" cy="232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3878683" y="3711560"/>
            <a:ext cx="806456" cy="4569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876" y="2852309"/>
            <a:ext cx="3876643" cy="219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48198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de-template-2012-ecl FINAL">
  <a:themeElements>
    <a:clrScheme name="slide-template-2012-ecl FIN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-template-2012-ecl FIN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-template-2012-ecl 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-template-2012-ecl FI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-template-2012-ecl FI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-template-2012-ecl FI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-template-2012-ecl FI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-template-2012-ecl FI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-template-2012-ecl FI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-template-2012-ecl FI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-template-2012-ecl FI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-template-2012-ecl FI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-template-2012-ecl FI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-template-2012-ecl FI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slide-template-2012-ecl FINAL</Template>
  <TotalTime>6225</TotalTime>
  <Words>576</Words>
  <Application>Microsoft Office PowerPoint</Application>
  <PresentationFormat>On-screen Show (4:3)</PresentationFormat>
  <Paragraphs>94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slide-template-2012-ecl FINAL</vt:lpstr>
      <vt:lpstr>Discussion</vt:lpstr>
      <vt:lpstr>Agenda</vt:lpstr>
      <vt:lpstr>Agenda</vt:lpstr>
      <vt:lpstr>Agenda</vt:lpstr>
      <vt:lpstr>ICAO Annex 15 – 16th edition  …and PANS-AIM (DOC 10066) – 1st edition</vt:lpstr>
      <vt:lpstr>ICAO Information Management Panel</vt:lpstr>
      <vt:lpstr>EUROCONTROL - EAD evolution (eEAD)</vt:lpstr>
      <vt:lpstr>Agenda</vt:lpstr>
      <vt:lpstr>Digitally enhanced briefing (ePIB)</vt:lpstr>
      <vt:lpstr>Digitally enhanced briefing (ePIB)</vt:lpstr>
      <vt:lpstr>Digitally enhanced briefing (ePIB)</vt:lpstr>
      <vt:lpstr>Digitally enhanced briefing (ePIB)</vt:lpstr>
      <vt:lpstr>ePIB Specification</vt:lpstr>
      <vt:lpstr>Initial ePIB implementations</vt:lpstr>
    </vt:vector>
  </TitlesOfParts>
  <Company>EUROCONTROL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AIM/SWIM Team presentation</dc:title>
  <dc:creator>PETROVSKY Alexandre (HBRUPH14G - apetrovs)</dc:creator>
  <cp:lastModifiedBy>POROSNICU Eduard</cp:lastModifiedBy>
  <cp:revision>198</cp:revision>
  <dcterms:created xsi:type="dcterms:W3CDTF">2013-08-13T13:20:49Z</dcterms:created>
  <dcterms:modified xsi:type="dcterms:W3CDTF">2018-09-20T15:46:50Z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88986954</vt:i4>
  </property>
  <property fmtid="{D5CDD505-2E9C-101B-9397-08002B2CF9AE}" pid="3" name="_NewReviewCycle">
    <vt:lpwstr/>
  </property>
  <property fmtid="{D5CDD505-2E9C-101B-9397-08002B2CF9AE}" pid="4" name="_EmailSubject">
    <vt:lpwstr>Templates for AIM/SWIM Team-8</vt:lpwstr>
  </property>
  <property fmtid="{D5CDD505-2E9C-101B-9397-08002B2CF9AE}" pid="5" name="_AuthorEmail">
    <vt:lpwstr>Alexandre.PETROVSKY@eurocontrol.int</vt:lpwstr>
  </property>
  <property fmtid="{D5CDD505-2E9C-101B-9397-08002B2CF9AE}" pid="6" name="_AuthorEmailDisplayName">
    <vt:lpwstr>PETROVSKY Alexandre</vt:lpwstr>
  </property>
  <property fmtid="{D5CDD505-2E9C-101B-9397-08002B2CF9AE}" pid="7" name="_PreviousAdHocReviewCycleID">
    <vt:i4>88986954</vt:i4>
  </property>
</Properties>
</file>