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0" r:id="rId2"/>
    <p:sldId id="299" r:id="rId3"/>
    <p:sldId id="302" r:id="rId4"/>
    <p:sldId id="295" r:id="rId5"/>
    <p:sldId id="296" r:id="rId6"/>
    <p:sldId id="260" r:id="rId7"/>
    <p:sldId id="269" r:id="rId8"/>
    <p:sldId id="257" r:id="rId9"/>
    <p:sldId id="297" r:id="rId10"/>
    <p:sldId id="291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E2064"/>
    <a:srgbClr val="00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37" autoAdjust="0"/>
    <p:restoredTop sz="79015" autoAdjust="0"/>
  </p:normalViewPr>
  <p:slideViewPr>
    <p:cSldViewPr>
      <p:cViewPr>
        <p:scale>
          <a:sx n="63" d="100"/>
          <a:sy n="63" d="100"/>
        </p:scale>
        <p:origin x="-9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3400" y="76200"/>
            <a:ext cx="57912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2013  Avitech GmbH </a:t>
            </a:r>
            <a:r>
              <a:rPr lang="en-US" smtClean="0"/>
              <a:t>Author</a:t>
            </a:r>
            <a:r>
              <a:rPr lang="en-US"/>
              <a:t>: </a:t>
            </a:r>
            <a:endParaRPr lang="de-DE" sz="100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343400" y="8686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18ACA20-0E1D-49B3-A3AE-52154EBD2A5E}" type="datetime1">
              <a:rPr lang="de-DE"/>
              <a:pPr>
                <a:defRPr/>
              </a:pPr>
              <a:t>27.08.2013</a:t>
            </a:fld>
            <a:endParaRPr lang="de-DE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57200" y="8686800"/>
            <a:ext cx="23622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Page </a:t>
            </a:r>
            <a:fld id="{995B20CC-E4B2-4C15-9EB1-7868F0BAD23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00412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43000" y="4343400"/>
            <a:ext cx="45720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Klicken Sie, um die Formate des Vorlagentextes zu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Test </a:t>
            </a:r>
          </a:p>
          <a:p>
            <a:pPr lvl="4"/>
            <a:endParaRPr lang="de-DE" noProof="0" dirty="0" smtClean="0"/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457200" y="8685213"/>
            <a:ext cx="23622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de-DE" sz="1200">
                <a:latin typeface="Arial" pitchFamily="34" charset="0"/>
                <a:cs typeface="+mn-cs"/>
              </a:rPr>
              <a:t>Page </a:t>
            </a:r>
            <a:fld id="{F1E7488E-5FBD-4C5B-827F-21983AA00344}" type="slidenum">
              <a:rPr lang="de-DE" sz="1200">
                <a:latin typeface="Arial" pitchFamily="34" charset="0"/>
                <a:cs typeface="+mn-cs"/>
              </a:rPr>
              <a:pPr eaLnBrk="0" hangingPunct="0">
                <a:defRPr/>
              </a:pPr>
              <a:t>‹#›</a:t>
            </a:fld>
            <a:endParaRPr lang="de-DE" sz="1200">
              <a:latin typeface="Arial" pitchFamily="34" charset="0"/>
              <a:cs typeface="+mn-cs"/>
            </a:endParaRPr>
          </a:p>
        </p:txBody>
      </p:sp>
      <p:sp>
        <p:nvSpPr>
          <p:cNvPr id="13317" name="Rectangle 9"/>
          <p:cNvSpPr>
            <a:spLocks noChangeArrowheads="1"/>
          </p:cNvSpPr>
          <p:nvPr/>
        </p:nvSpPr>
        <p:spPr bwMode="auto">
          <a:xfrm>
            <a:off x="4343400" y="8685213"/>
            <a:ext cx="2057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r" eaLnBrk="0" hangingPunct="0">
              <a:defRPr/>
            </a:pPr>
            <a:fld id="{86E55DFE-7E2F-49D5-B21A-27E48FEE27FF}" type="datetime1">
              <a:rPr lang="de-DE" sz="1200">
                <a:latin typeface="Arial" pitchFamily="34" charset="0"/>
                <a:cs typeface="+mn-cs"/>
              </a:rPr>
              <a:pPr algn="r" eaLnBrk="0" hangingPunct="0">
                <a:defRPr/>
              </a:pPr>
              <a:t>27.08.2013</a:t>
            </a:fld>
            <a:endParaRPr lang="de-DE" sz="1200">
              <a:solidFill>
                <a:schemeClr val="tx1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3400" y="76200"/>
            <a:ext cx="57912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mtClean="0"/>
              <a:t>2013  Avitech GmbH Author</a:t>
            </a:r>
            <a:r>
              <a:rPr lang="en-US"/>
              <a:t>: </a:t>
            </a:r>
            <a:endParaRPr lang="de-DE" sz="1000"/>
          </a:p>
        </p:txBody>
      </p:sp>
    </p:spTree>
    <p:extLst>
      <p:ext uri="{BB962C8B-B14F-4D97-AF65-F5344CB8AC3E}">
        <p14:creationId xmlns:p14="http://schemas.microsoft.com/office/powerpoint/2010/main" val="166547815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0066"/>
        </a:solidFill>
        <a:latin typeface="Arial" charset="0"/>
        <a:ea typeface="+mn-ea"/>
        <a:cs typeface="+mn-cs"/>
      </a:defRPr>
    </a:lvl1pPr>
    <a:lvl2pPr marL="569913" indent="-112713" algn="l" rtl="0" eaLnBrk="0" fontAlgn="base" hangingPunct="0">
      <a:spcBef>
        <a:spcPct val="30000"/>
      </a:spcBef>
      <a:spcAft>
        <a:spcPct val="0"/>
      </a:spcAft>
      <a:buSzPct val="65000"/>
      <a:buFont typeface="Wingdings" pitchFamily="2" charset="2"/>
      <a:buChar char="Ø"/>
      <a:defRPr sz="1200" kern="1200">
        <a:solidFill>
          <a:srgbClr val="000066"/>
        </a:solidFill>
        <a:latin typeface="Arial" charset="0"/>
        <a:ea typeface="+mn-ea"/>
        <a:cs typeface="+mn-cs"/>
      </a:defRPr>
    </a:lvl2pPr>
    <a:lvl3pPr marL="858838" indent="-92075" algn="l" rtl="0" eaLnBrk="0" fontAlgn="base" hangingPunct="0">
      <a:spcBef>
        <a:spcPct val="30000"/>
      </a:spcBef>
      <a:spcAft>
        <a:spcPct val="0"/>
      </a:spcAft>
      <a:buSzPct val="65000"/>
      <a:buFont typeface="Wingdings" pitchFamily="2" charset="2"/>
      <a:buChar char="à"/>
      <a:defRPr sz="1200" kern="1200">
        <a:solidFill>
          <a:srgbClr val="000066"/>
        </a:solidFill>
        <a:latin typeface="Arial" charset="0"/>
        <a:ea typeface="+mn-ea"/>
        <a:cs typeface="+mn-cs"/>
      </a:defRPr>
    </a:lvl3pPr>
    <a:lvl4pPr marL="1243013" indent="-104775" algn="l" rtl="0" eaLnBrk="0" fontAlgn="base" hangingPunct="0">
      <a:spcBef>
        <a:spcPct val="30000"/>
      </a:spcBef>
      <a:spcAft>
        <a:spcPct val="0"/>
      </a:spcAft>
      <a:buSzPct val="65000"/>
      <a:buChar char="–"/>
      <a:defRPr sz="1200" kern="1200">
        <a:solidFill>
          <a:srgbClr val="000066"/>
        </a:solidFill>
        <a:latin typeface="Arial" charset="0"/>
        <a:ea typeface="+mn-ea"/>
        <a:cs typeface="+mn-cs"/>
      </a:defRPr>
    </a:lvl4pPr>
    <a:lvl5pPr marL="1614488" indent="-92075" algn="l" rtl="0" eaLnBrk="0" fontAlgn="base" hangingPunct="0">
      <a:spcBef>
        <a:spcPct val="30000"/>
      </a:spcBef>
      <a:spcAft>
        <a:spcPct val="0"/>
      </a:spcAft>
      <a:buSzPct val="65000"/>
      <a:buFont typeface="Wingdings" pitchFamily="2" charset="2"/>
      <a:buChar char="§"/>
      <a:defRPr sz="1200" kern="1200">
        <a:solidFill>
          <a:srgbClr val="00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/>
          <p:cNvSpPr txBox="1">
            <a:spLocks noGrp="1" noChangeArrowheads="1"/>
          </p:cNvSpPr>
          <p:nvPr/>
        </p:nvSpPr>
        <p:spPr bwMode="auto">
          <a:xfrm>
            <a:off x="531813" y="76200"/>
            <a:ext cx="57943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77" tIns="47587" rIns="95177" bIns="47587"/>
          <a:lstStyle>
            <a:lvl1pPr defTabSz="9525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defTabSz="9525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defTabSz="9525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defTabSz="9525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defTabSz="9525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300"/>
              <a:t>© 2002 Avitech Aviation Management Technologies GmbH</a:t>
            </a:r>
            <a:endParaRPr lang="de-DE" sz="1300"/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sz="1300"/>
              <a:t>Author: </a:t>
            </a:r>
            <a:endParaRPr lang="de-DE" sz="11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341813"/>
            <a:ext cx="45720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77" tIns="47587" rIns="95177" bIns="47587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6763" cy="34321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43000" y="4344988"/>
            <a:ext cx="45704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49263">
              <a:defRPr sz="1200">
                <a:solidFill>
                  <a:srgbClr val="000066"/>
                </a:solidFill>
                <a:latin typeface="Arial" charset="0"/>
              </a:defRPr>
            </a:lvl1pPr>
            <a:lvl2pPr marL="742950" indent="-285750" defTabSz="449263">
              <a:defRPr sz="1200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449263">
              <a:defRPr sz="1200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449263">
              <a:defRPr sz="1200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449263">
              <a:defRPr sz="1200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SzPct val="65000"/>
              <a:buFont typeface="Wingdings" pitchFamily="2" charset="2"/>
              <a:buChar char="§"/>
              <a:defRPr sz="1200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SzPct val="65000"/>
              <a:buFont typeface="Wingdings" pitchFamily="2" charset="2"/>
              <a:buChar char="§"/>
              <a:defRPr sz="1200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SzPct val="65000"/>
              <a:buFont typeface="Wingdings" pitchFamily="2" charset="2"/>
              <a:buChar char="§"/>
              <a:defRPr sz="1200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SzPct val="65000"/>
              <a:buFont typeface="Wingdings" pitchFamily="2" charset="2"/>
              <a:buChar char="§"/>
              <a:defRPr sz="1200">
                <a:solidFill>
                  <a:srgbClr val="000066"/>
                </a:solidFill>
                <a:latin typeface="Arial" charset="0"/>
              </a:defRPr>
            </a:lvl9pPr>
          </a:lstStyle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  <p:sp>
        <p:nvSpPr>
          <p:cNvPr id="10243" name="Header Placeholder 3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smtClean="0"/>
              <a:t>© 2013  Avitech GmbH Author: </a:t>
            </a:r>
            <a:endParaRPr lang="de-DE" sz="10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smtClean="0"/>
              <a:t>© 2002 Avitech Aviation Management Technologies GmbH</a:t>
            </a:r>
            <a:endParaRPr lang="de-DE" sz="1200" smtClean="0"/>
          </a:p>
          <a:p>
            <a:pPr>
              <a:spcBef>
                <a:spcPct val="0"/>
              </a:spcBef>
              <a:buFontTx/>
              <a:buNone/>
            </a:pPr>
            <a:r>
              <a:rPr lang="de-DE" sz="1200" smtClean="0"/>
              <a:t>Author: </a:t>
            </a:r>
            <a:endParaRPr lang="de-DE" sz="1000" smtClean="0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2188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defTabSz="992188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defTabSz="992188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defTabSz="992188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defTabSz="992188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defTabSz="992188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defTabSz="992188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defTabSz="992188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defTabSz="992188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300" smtClean="0"/>
              <a:t>© 2002 Avitech Aviation Management Technologies GmbH</a:t>
            </a:r>
            <a:endParaRPr lang="de-DE" sz="1300" smtClean="0"/>
          </a:p>
          <a:p>
            <a:pPr>
              <a:spcBef>
                <a:spcPct val="0"/>
              </a:spcBef>
              <a:buFontTx/>
              <a:buNone/>
            </a:pPr>
            <a:r>
              <a:rPr lang="de-DE" sz="1300" smtClean="0"/>
              <a:t>Author: </a:t>
            </a:r>
            <a:endParaRPr lang="de-DE" sz="1100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z="11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 Avitech GmbH Author: </a:t>
            </a:r>
            <a:endParaRPr lang="de-DE" sz="1000"/>
          </a:p>
        </p:txBody>
      </p:sp>
    </p:spTree>
    <p:extLst>
      <p:ext uri="{BB962C8B-B14F-4D97-AF65-F5344CB8AC3E}">
        <p14:creationId xmlns:p14="http://schemas.microsoft.com/office/powerpoint/2010/main" val="3603000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  <p:sp>
        <p:nvSpPr>
          <p:cNvPr id="18435" name="Header Placeholder 3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smtClean="0"/>
              <a:t>© 2013  Avitech GmbH Author: </a:t>
            </a:r>
            <a:endParaRPr lang="de-DE" sz="10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smtClean="0"/>
              <a:t>© 2002 Avitech Aviation Management Technologies GmbH</a:t>
            </a:r>
            <a:endParaRPr lang="de-DE" sz="1200" smtClean="0"/>
          </a:p>
          <a:p>
            <a:pPr>
              <a:spcBef>
                <a:spcPct val="0"/>
              </a:spcBef>
              <a:buFontTx/>
              <a:buNone/>
            </a:pPr>
            <a:r>
              <a:rPr lang="de-DE" sz="1200" smtClean="0"/>
              <a:t>Author: </a:t>
            </a:r>
            <a:endParaRPr lang="de-DE" sz="1000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341813"/>
            <a:ext cx="45720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v0.2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r>
              <a:rPr lang="en-US"/>
              <a:t>© 2013 Avitech GmbH - </a:t>
            </a:r>
            <a:fld id="{D9F8CE85-56C3-4500-B757-9D6A4F110BE0}" type="slidenum">
              <a:rPr lang="en-US"/>
              <a:pPr/>
              <a:t>‹#›</a:t>
            </a:fld>
            <a:r>
              <a:rPr lang="en-US"/>
              <a:t> -</a:t>
            </a:r>
          </a:p>
          <a:p>
            <a:r>
              <a:rPr lang="de-DE">
                <a:solidFill>
                  <a:schemeClr val="folHlink"/>
                </a:solidFill>
              </a:rPr>
              <a:t>Friedrichshafen ● Bratislava ● Frankfurt/Main ● Konstanz  ● Madrid</a:t>
            </a:r>
            <a:r>
              <a:rPr lang="en-US"/>
              <a:t> </a:t>
            </a:r>
            <a:endParaRPr lang="de-DE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0" y="6356350"/>
            <a:ext cx="2438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de-DE" sz="900" smtClean="0"/>
            </a:lvl1pPr>
          </a:lstStyle>
          <a:p>
            <a:pPr algn="r" eaLnBrk="0" hangingPunct="0"/>
            <a:r>
              <a:rPr lang="de-DE" smtClean="0"/>
              <a:t>8/27/2013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2282967"/>
      </p:ext>
    </p:extLst>
  </p:cSld>
  <p:clrMapOvr>
    <a:masterClrMapping/>
  </p:clrMapOvr>
  <p:transition spd="slow"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315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546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2514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v0.2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1800" y="6356350"/>
            <a:ext cx="3600450" cy="45720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r>
              <a:rPr lang="en-US"/>
              <a:t>© 2013 Avitech GmbH - </a:t>
            </a:r>
            <a:fld id="{4D330136-8724-4387-A685-4D555366E284}" type="slidenum">
              <a:rPr lang="en-US"/>
              <a:pPr/>
              <a:t>‹#›</a:t>
            </a:fld>
            <a:r>
              <a:rPr lang="en-US"/>
              <a:t> -</a:t>
            </a:r>
          </a:p>
          <a:p>
            <a:r>
              <a:rPr lang="de-DE">
                <a:solidFill>
                  <a:schemeClr val="folHlink"/>
                </a:solidFill>
              </a:rPr>
              <a:t>Friedrichshafen ● Bratislava ● Frankfurt/Main ● Konstanz  ● Madrid</a:t>
            </a:r>
            <a:r>
              <a:rPr lang="en-US"/>
              <a:t> 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0" y="6356350"/>
            <a:ext cx="2438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de-DE" sz="900" smtClean="0"/>
            </a:lvl1pPr>
          </a:lstStyle>
          <a:p>
            <a:pPr algn="r" eaLnBrk="0" hangingPunct="0"/>
            <a:r>
              <a:rPr lang="de-DE" smtClean="0"/>
              <a:t>8/27/2013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5413683"/>
      </p:ext>
    </p:extLst>
  </p:cSld>
  <p:clrMapOvr>
    <a:masterClrMapping/>
  </p:clrMapOvr>
  <p:transition spd="slow" advClick="0" advTm="1000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96000" tIns="288000" rIns="396000" bIns="288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Master-Textformat zu bearbeiten.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  <a:p>
            <a:pPr lvl="0"/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0" y="6356350"/>
            <a:ext cx="2438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de-DE" sz="900" smtClean="0"/>
            </a:lvl1pPr>
          </a:lstStyle>
          <a:p>
            <a:pPr algn="r" eaLnBrk="0" hangingPunct="0"/>
            <a:r>
              <a:rPr lang="de-DE" smtClean="0"/>
              <a:t>8/27/2013</a:t>
            </a:r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356350"/>
            <a:ext cx="2514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/>
            </a:lvl1pPr>
          </a:lstStyle>
          <a:p>
            <a:r>
              <a:rPr lang="en-GB"/>
              <a:t>v0.2</a:t>
            </a:r>
          </a:p>
        </p:txBody>
      </p:sp>
      <p:sp>
        <p:nvSpPr>
          <p:cNvPr id="3" name="Line 10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de-DE">
              <a:latin typeface="Arial" pitchFamily="34" charset="0"/>
              <a:cs typeface="+mn-cs"/>
            </a:endParaRPr>
          </a:p>
        </p:txBody>
      </p:sp>
      <p:sp>
        <p:nvSpPr>
          <p:cNvPr id="1030" name="Line 11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de-DE">
              <a:latin typeface="Arial" pitchFamily="34" charset="0"/>
              <a:cs typeface="+mn-cs"/>
            </a:endParaRPr>
          </a:p>
        </p:txBody>
      </p:sp>
      <p:sp>
        <p:nvSpPr>
          <p:cNvPr id="1032" name="Rectangle 13"/>
          <p:cNvSpPr>
            <a:spLocks noChangeArrowheads="1"/>
          </p:cNvSpPr>
          <p:nvPr/>
        </p:nvSpPr>
        <p:spPr bwMode="auto">
          <a:xfrm>
            <a:off x="3200400" y="6356350"/>
            <a:ext cx="2514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de-DE" sz="900">
              <a:latin typeface="Arial" pitchFamily="34" charset="0"/>
              <a:cs typeface="+mn-cs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 und Titel eingeben.</a:t>
            </a:r>
          </a:p>
        </p:txBody>
      </p:sp>
      <p:pic>
        <p:nvPicPr>
          <p:cNvPr id="1033" name="Picture 12" descr="avitech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" t="17735" r="12798" b="16638"/>
          <a:stretch>
            <a:fillRect/>
          </a:stretch>
        </p:blipFill>
        <p:spPr bwMode="auto">
          <a:xfrm>
            <a:off x="7402513" y="85725"/>
            <a:ext cx="142716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971800" y="6356350"/>
            <a:ext cx="36004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900">
                <a:solidFill>
                  <a:schemeClr val="folHlink"/>
                </a:solidFill>
              </a:defRPr>
            </a:lvl1pPr>
          </a:lstStyle>
          <a:p>
            <a:r>
              <a:rPr lang="en-US">
                <a:solidFill>
                  <a:srgbClr val="000066"/>
                </a:solidFill>
              </a:rPr>
              <a:t>© 2013 Avitech GmbH - </a:t>
            </a:r>
            <a:fld id="{02280907-84B3-474A-8E86-62382A652AAA}" type="slidenum">
              <a:rPr lang="en-US">
                <a:solidFill>
                  <a:srgbClr val="000066"/>
                </a:solidFill>
              </a:rPr>
              <a:pPr/>
              <a:t>‹#›</a:t>
            </a:fld>
            <a:r>
              <a:rPr lang="en-US">
                <a:solidFill>
                  <a:srgbClr val="000066"/>
                </a:solidFill>
              </a:rPr>
              <a:t> -</a:t>
            </a:r>
          </a:p>
          <a:p>
            <a:r>
              <a:rPr lang="de-DE"/>
              <a:t>Friedrichshafen ● Bratislava ● Frankfurt/Main ● Konstanz  ● Madrid</a:t>
            </a:r>
            <a:r>
              <a:rPr lang="en-US">
                <a:solidFill>
                  <a:srgbClr val="000066"/>
                </a:solidFill>
              </a:rPr>
              <a:t> </a:t>
            </a:r>
            <a:endParaRPr lang="de-DE">
              <a:solidFill>
                <a:srgbClr val="00006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ransition spd="slow" advClick="0" advTm="10000"/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379413" indent="-377825" algn="l" rtl="0" fontAlgn="base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400">
          <a:solidFill>
            <a:srgbClr val="000000"/>
          </a:solidFill>
          <a:latin typeface="+mn-lt"/>
        </a:defRPr>
      </a:lvl2pPr>
      <a:lvl3pPr marL="760413" indent="-379413" algn="l" rtl="0" fontAlgn="base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400">
          <a:solidFill>
            <a:srgbClr val="000000"/>
          </a:solidFill>
          <a:latin typeface="+mn-lt"/>
        </a:defRPr>
      </a:lvl3pPr>
      <a:lvl4pPr marL="1127125" indent="-350838" algn="l" rtl="0" fontAlgn="base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400">
          <a:solidFill>
            <a:srgbClr val="000000"/>
          </a:solidFill>
          <a:latin typeface="+mn-lt"/>
        </a:defRPr>
      </a:lvl4pPr>
      <a:lvl5pPr marL="1412875" indent="-269875" algn="l" rtl="0" fontAlgn="base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400">
          <a:solidFill>
            <a:srgbClr val="000000"/>
          </a:solidFill>
          <a:latin typeface="+mn-lt"/>
        </a:defRPr>
      </a:lvl5pPr>
      <a:lvl6pPr marL="1870075" indent="-269875" algn="l" rtl="0" eaLnBrk="1" fontAlgn="base" hangingPunct="1">
        <a:spcBef>
          <a:spcPct val="20000"/>
        </a:spcBef>
        <a:spcAft>
          <a:spcPct val="0"/>
        </a:spcAft>
        <a:buSzPct val="65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2327275" indent="-269875" algn="l" rtl="0" eaLnBrk="1" fontAlgn="base" hangingPunct="1">
        <a:spcBef>
          <a:spcPct val="20000"/>
        </a:spcBef>
        <a:spcAft>
          <a:spcPct val="0"/>
        </a:spcAft>
        <a:buSzPct val="65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2784475" indent="-269875" algn="l" rtl="0" eaLnBrk="1" fontAlgn="base" hangingPunct="1">
        <a:spcBef>
          <a:spcPct val="20000"/>
        </a:spcBef>
        <a:spcAft>
          <a:spcPct val="0"/>
        </a:spcAft>
        <a:buSzPct val="65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3241675" indent="-269875" algn="l" rtl="0" eaLnBrk="1" fontAlgn="base" hangingPunct="1">
        <a:spcBef>
          <a:spcPct val="20000"/>
        </a:spcBef>
        <a:spcAft>
          <a:spcPct val="0"/>
        </a:spcAft>
        <a:buSzPct val="65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 dirty="0"/>
              <a:t>v0.2</a:t>
            </a:r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r>
              <a:rPr lang="en-US"/>
              <a:t>© 2013 Avitech GmbH - </a:t>
            </a:r>
            <a:fld id="{6C74F762-6125-4D19-A78E-3D2F3A8D701E}" type="slidenum">
              <a:rPr lang="en-US"/>
              <a:pPr/>
              <a:t>1</a:t>
            </a:fld>
            <a:r>
              <a:rPr lang="en-US"/>
              <a:t> -</a:t>
            </a:r>
          </a:p>
          <a:p>
            <a:r>
              <a:rPr lang="de-DE">
                <a:solidFill>
                  <a:schemeClr val="folHlink"/>
                </a:solidFill>
              </a:rPr>
              <a:t>Friedrichshafen ● Bratislava ● Frankfurt/Main ● Konstanz  ● Madrid</a:t>
            </a:r>
            <a:r>
              <a:rPr lang="en-US"/>
              <a:t> </a:t>
            </a:r>
            <a:endParaRPr lang="de-DE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387725"/>
            <a:ext cx="7772400" cy="1141413"/>
          </a:xfrm>
        </p:spPr>
        <p:txBody>
          <a:bodyPr/>
          <a:lstStyle/>
          <a:p>
            <a:pPr algn="ctr"/>
            <a:r>
              <a:rPr lang="en-GB" sz="4000" b="0" smtClean="0">
                <a:solidFill>
                  <a:srgbClr val="0E2064"/>
                </a:solidFill>
              </a:rPr>
              <a:t>Avitech GmbH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118050" y="4600575"/>
            <a:ext cx="4988866" cy="461665"/>
          </a:xfrm>
        </p:spPr>
        <p:txBody>
          <a:bodyPr wrap="none" lIns="91440" tIns="45720" rIns="91440" bIns="45720">
            <a:spAutoFit/>
          </a:bodyPr>
          <a:lstStyle/>
          <a:p>
            <a:pPr marL="0" indent="0" algn="ctr"/>
            <a:r>
              <a:rPr lang="en-GB" b="1" dirty="0" smtClean="0">
                <a:solidFill>
                  <a:srgbClr val="0E2064"/>
                </a:solidFill>
              </a:rPr>
              <a:t>Exchange Formats and Products</a:t>
            </a:r>
            <a:endParaRPr lang="en-GB" sz="1200" b="1" dirty="0" smtClean="0">
              <a:solidFill>
                <a:srgbClr val="0E2064"/>
              </a:solidFill>
            </a:endParaRPr>
          </a:p>
        </p:txBody>
      </p:sp>
      <p:grpSp>
        <p:nvGrpSpPr>
          <p:cNvPr id="24580" name="Group 21"/>
          <p:cNvGrpSpPr>
            <a:grpSpLocks/>
          </p:cNvGrpSpPr>
          <p:nvPr/>
        </p:nvGrpSpPr>
        <p:grpSpPr bwMode="auto">
          <a:xfrm>
            <a:off x="0" y="936625"/>
            <a:ext cx="9144000" cy="2325688"/>
            <a:chOff x="0" y="590"/>
            <a:chExt cx="5760" cy="1465"/>
          </a:xfrm>
        </p:grpSpPr>
        <p:pic>
          <p:nvPicPr>
            <p:cNvPr id="24581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4"/>
              <a:ext cx="2710" cy="1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2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0" y="590"/>
              <a:ext cx="2721" cy="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3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5" y="590"/>
              <a:ext cx="345" cy="1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1430338" y="5099050"/>
            <a:ext cx="61134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2000">
                <a:solidFill>
                  <a:srgbClr val="0E2064"/>
                </a:solidFill>
              </a:rPr>
              <a:t>The Aeronautical Static Database (eSDO.Wiz@rd)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2000">
                <a:solidFill>
                  <a:srgbClr val="0E2064"/>
                </a:solidFill>
              </a:rPr>
              <a:t>The Aeronautical Exchange Layer (AxL)</a:t>
            </a:r>
            <a:endParaRPr lang="en-US" sz="2000">
              <a:solidFill>
                <a:srgbClr val="0E206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 eaLnBrk="0" hangingPunct="0"/>
            <a:r>
              <a:rPr lang="de-DE" smtClean="0"/>
              <a:t>8/27/2013</a:t>
            </a:r>
            <a:endParaRPr lang="de-DE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utoUpdateAnimBg="0"/>
      <p:bldP spid="38915" grpId="0" autoUpdateAnimBg="0"/>
      <p:bldP spid="10548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Company Locations</a:t>
            </a:r>
          </a:p>
        </p:txBody>
      </p:sp>
      <p:pic>
        <p:nvPicPr>
          <p:cNvPr id="90010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3624" y="1363422"/>
            <a:ext cx="2448216" cy="1633530"/>
          </a:xfrm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/>
        </p:spPr>
      </p:pic>
      <p:sp>
        <p:nvSpPr>
          <p:cNvPr id="4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v0.2</a:t>
            </a:r>
          </a:p>
        </p:txBody>
      </p:sp>
      <p:sp>
        <p:nvSpPr>
          <p:cNvPr id="4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r>
              <a:rPr lang="en-US"/>
              <a:t>© 2013 Avitech GmbH - </a:t>
            </a:r>
            <a:fld id="{7FC0CB49-22E0-4F79-8BEC-54A292583EBC}" type="slidenum">
              <a:rPr lang="en-US"/>
              <a:pPr/>
              <a:t>10</a:t>
            </a:fld>
            <a:r>
              <a:rPr lang="en-US"/>
              <a:t> -</a:t>
            </a:r>
          </a:p>
          <a:p>
            <a:r>
              <a:rPr lang="de-DE">
                <a:solidFill>
                  <a:schemeClr val="folHlink"/>
                </a:solidFill>
              </a:rPr>
              <a:t>Friedrichshafen ● Bratislava ● Frankfurt/Main ● Konstanz  ● Madrid</a:t>
            </a:r>
            <a:r>
              <a:rPr lang="en-US"/>
              <a:t> </a:t>
            </a:r>
            <a:endParaRPr lang="de-DE"/>
          </a:p>
        </p:txBody>
      </p:sp>
      <p:pic>
        <p:nvPicPr>
          <p:cNvPr id="900099" name="Picture 3" descr="auss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2997200"/>
            <a:ext cx="2520950" cy="1897063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/>
        </p:spPr>
      </p:pic>
      <p:sp>
        <p:nvSpPr>
          <p:cNvPr id="900100" name="Text Box 4"/>
          <p:cNvSpPr txBox="1">
            <a:spLocks noChangeArrowheads="1"/>
          </p:cNvSpPr>
          <p:nvPr/>
        </p:nvSpPr>
        <p:spPr bwMode="auto">
          <a:xfrm>
            <a:off x="762000" y="3660775"/>
            <a:ext cx="196373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GB" sz="1200" b="1"/>
              <a:t>Contact</a:t>
            </a:r>
            <a:endParaRPr lang="en-GB" sz="1200"/>
          </a:p>
          <a:p>
            <a:pPr>
              <a:buFont typeface="Wingdings" pitchFamily="2" charset="2"/>
              <a:buNone/>
            </a:pPr>
            <a:endParaRPr lang="en-GB" sz="1200"/>
          </a:p>
          <a:p>
            <a:pPr>
              <a:buFont typeface="Wingdings" pitchFamily="2" charset="2"/>
              <a:buNone/>
            </a:pPr>
            <a:endParaRPr lang="en-GB" sz="1200"/>
          </a:p>
          <a:p>
            <a:pPr>
              <a:buFont typeface="Wingdings" pitchFamily="2" charset="2"/>
              <a:buNone/>
            </a:pPr>
            <a:r>
              <a:rPr lang="en-GB" sz="1200"/>
              <a:t>Avitech AG</a:t>
            </a:r>
          </a:p>
          <a:p>
            <a:pPr>
              <a:buFont typeface="Wingdings" pitchFamily="2" charset="2"/>
              <a:buNone/>
            </a:pPr>
            <a:r>
              <a:rPr lang="en-GB" sz="1200"/>
              <a:t>Bahnhofplatz 1 </a:t>
            </a:r>
          </a:p>
          <a:p>
            <a:pPr>
              <a:buFont typeface="Wingdings" pitchFamily="2" charset="2"/>
              <a:buNone/>
            </a:pPr>
            <a:r>
              <a:rPr lang="en-GB" sz="1200"/>
              <a:t>D-88045 Friedrichshafen</a:t>
            </a:r>
          </a:p>
          <a:p>
            <a:pPr>
              <a:buFont typeface="Wingdings" pitchFamily="2" charset="2"/>
              <a:buNone/>
            </a:pPr>
            <a:r>
              <a:rPr lang="en-GB" sz="1200"/>
              <a:t>Germany</a:t>
            </a:r>
          </a:p>
          <a:p>
            <a:pPr>
              <a:buFont typeface="Wingdings" pitchFamily="2" charset="2"/>
              <a:buNone/>
            </a:pPr>
            <a:endParaRPr lang="en-GB" sz="1200"/>
          </a:p>
          <a:p>
            <a:pPr>
              <a:buFont typeface="Wingdings" pitchFamily="2" charset="2"/>
              <a:buNone/>
            </a:pPr>
            <a:r>
              <a:rPr lang="en-GB" sz="1200"/>
              <a:t>Phone: +49-7541-282-0</a:t>
            </a:r>
          </a:p>
          <a:p>
            <a:pPr>
              <a:buFont typeface="Wingdings" pitchFamily="2" charset="2"/>
              <a:buNone/>
            </a:pPr>
            <a:r>
              <a:rPr lang="en-GB" sz="1200"/>
              <a:t>Fax:     +49-7541-282-199</a:t>
            </a:r>
          </a:p>
          <a:p>
            <a:pPr>
              <a:buFont typeface="Wingdings" pitchFamily="2" charset="2"/>
              <a:buNone/>
            </a:pPr>
            <a:r>
              <a:rPr lang="en-GB" sz="1200"/>
              <a:t>www.avitech.aero</a:t>
            </a:r>
          </a:p>
          <a:p>
            <a:pPr>
              <a:buFont typeface="Wingdings" pitchFamily="2" charset="2"/>
              <a:buNone/>
            </a:pPr>
            <a:r>
              <a:rPr lang="en-GB" sz="1200"/>
              <a:t>www.eaip.info</a:t>
            </a:r>
          </a:p>
        </p:txBody>
      </p:sp>
      <p:sp>
        <p:nvSpPr>
          <p:cNvPr id="900101" name="Text Box 5"/>
          <p:cNvSpPr txBox="1">
            <a:spLocks noChangeArrowheads="1"/>
          </p:cNvSpPr>
          <p:nvPr/>
        </p:nvSpPr>
        <p:spPr bwMode="auto">
          <a:xfrm>
            <a:off x="3924300" y="981075"/>
            <a:ext cx="3411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GB" sz="2000"/>
              <a:t>Thank you for your attention!</a:t>
            </a:r>
          </a:p>
        </p:txBody>
      </p:sp>
      <p:pic>
        <p:nvPicPr>
          <p:cNvPr id="9001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4149725"/>
            <a:ext cx="2519363" cy="1784350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/>
        </p:spPr>
      </p:pic>
      <p:grpSp>
        <p:nvGrpSpPr>
          <p:cNvPr id="900104" name="Group 8"/>
          <p:cNvGrpSpPr>
            <a:grpSpLocks/>
          </p:cNvGrpSpPr>
          <p:nvPr/>
        </p:nvGrpSpPr>
        <p:grpSpPr bwMode="auto">
          <a:xfrm>
            <a:off x="4356100" y="1557338"/>
            <a:ext cx="1317625" cy="1395412"/>
            <a:chOff x="2744" y="981"/>
            <a:chExt cx="830" cy="879"/>
          </a:xfrm>
        </p:grpSpPr>
        <p:sp>
          <p:nvSpPr>
            <p:cNvPr id="19471" name="AutoShape 9"/>
            <p:cNvSpPr>
              <a:spLocks noChangeAspect="1" noChangeArrowheads="1" noTextEdit="1"/>
            </p:cNvSpPr>
            <p:nvPr/>
          </p:nvSpPr>
          <p:spPr bwMode="auto">
            <a:xfrm>
              <a:off x="2744" y="981"/>
              <a:ext cx="830" cy="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72" name="Freeform 10"/>
            <p:cNvSpPr>
              <a:spLocks/>
            </p:cNvSpPr>
            <p:nvPr/>
          </p:nvSpPr>
          <p:spPr bwMode="auto">
            <a:xfrm>
              <a:off x="3036" y="1225"/>
              <a:ext cx="312" cy="303"/>
            </a:xfrm>
            <a:custGeom>
              <a:avLst/>
              <a:gdLst>
                <a:gd name="T0" fmla="*/ 28 w 623"/>
                <a:gd name="T1" fmla="*/ 59 h 605"/>
                <a:gd name="T2" fmla="*/ 46 w 623"/>
                <a:gd name="T3" fmla="*/ 41 h 605"/>
                <a:gd name="T4" fmla="*/ 72 w 623"/>
                <a:gd name="T5" fmla="*/ 23 h 605"/>
                <a:gd name="T6" fmla="*/ 104 w 623"/>
                <a:gd name="T7" fmla="*/ 8 h 605"/>
                <a:gd name="T8" fmla="*/ 144 w 623"/>
                <a:gd name="T9" fmla="*/ 1 h 605"/>
                <a:gd name="T10" fmla="*/ 190 w 623"/>
                <a:gd name="T11" fmla="*/ 4 h 605"/>
                <a:gd name="T12" fmla="*/ 242 w 623"/>
                <a:gd name="T13" fmla="*/ 24 h 605"/>
                <a:gd name="T14" fmla="*/ 281 w 623"/>
                <a:gd name="T15" fmla="*/ 55 h 605"/>
                <a:gd name="T16" fmla="*/ 304 w 623"/>
                <a:gd name="T17" fmla="*/ 93 h 605"/>
                <a:gd name="T18" fmla="*/ 312 w 623"/>
                <a:gd name="T19" fmla="*/ 134 h 605"/>
                <a:gd name="T20" fmla="*/ 308 w 623"/>
                <a:gd name="T21" fmla="*/ 174 h 605"/>
                <a:gd name="T22" fmla="*/ 298 w 623"/>
                <a:gd name="T23" fmla="*/ 212 h 605"/>
                <a:gd name="T24" fmla="*/ 281 w 623"/>
                <a:gd name="T25" fmla="*/ 244 h 605"/>
                <a:gd name="T26" fmla="*/ 263 w 623"/>
                <a:gd name="T27" fmla="*/ 268 h 605"/>
                <a:gd name="T28" fmla="*/ 240 w 623"/>
                <a:gd name="T29" fmla="*/ 285 h 605"/>
                <a:gd name="T30" fmla="*/ 212 w 623"/>
                <a:gd name="T31" fmla="*/ 296 h 605"/>
                <a:gd name="T32" fmla="*/ 180 w 623"/>
                <a:gd name="T33" fmla="*/ 302 h 605"/>
                <a:gd name="T34" fmla="*/ 145 w 623"/>
                <a:gd name="T35" fmla="*/ 302 h 605"/>
                <a:gd name="T36" fmla="*/ 112 w 623"/>
                <a:gd name="T37" fmla="*/ 297 h 605"/>
                <a:gd name="T38" fmla="*/ 79 w 623"/>
                <a:gd name="T39" fmla="*/ 284 h 605"/>
                <a:gd name="T40" fmla="*/ 50 w 623"/>
                <a:gd name="T41" fmla="*/ 265 h 605"/>
                <a:gd name="T42" fmla="*/ 27 w 623"/>
                <a:gd name="T43" fmla="*/ 240 h 605"/>
                <a:gd name="T44" fmla="*/ 13 w 623"/>
                <a:gd name="T45" fmla="*/ 214 h 605"/>
                <a:gd name="T46" fmla="*/ 5 w 623"/>
                <a:gd name="T47" fmla="*/ 186 h 605"/>
                <a:gd name="T48" fmla="*/ 0 w 623"/>
                <a:gd name="T49" fmla="*/ 162 h 605"/>
                <a:gd name="T50" fmla="*/ 0 w 623"/>
                <a:gd name="T51" fmla="*/ 142 h 605"/>
                <a:gd name="T52" fmla="*/ 2 w 623"/>
                <a:gd name="T53" fmla="*/ 124 h 605"/>
                <a:gd name="T54" fmla="*/ 13 w 623"/>
                <a:gd name="T55" fmla="*/ 119 h 605"/>
                <a:gd name="T56" fmla="*/ 17 w 623"/>
                <a:gd name="T57" fmla="*/ 136 h 605"/>
                <a:gd name="T58" fmla="*/ 17 w 623"/>
                <a:gd name="T59" fmla="*/ 152 h 605"/>
                <a:gd name="T60" fmla="*/ 19 w 623"/>
                <a:gd name="T61" fmla="*/ 171 h 605"/>
                <a:gd name="T62" fmla="*/ 22 w 623"/>
                <a:gd name="T63" fmla="*/ 192 h 605"/>
                <a:gd name="T64" fmla="*/ 28 w 623"/>
                <a:gd name="T65" fmla="*/ 213 h 605"/>
                <a:gd name="T66" fmla="*/ 41 w 623"/>
                <a:gd name="T67" fmla="*/ 234 h 605"/>
                <a:gd name="T68" fmla="*/ 62 w 623"/>
                <a:gd name="T69" fmla="*/ 253 h 605"/>
                <a:gd name="T70" fmla="*/ 89 w 623"/>
                <a:gd name="T71" fmla="*/ 268 h 605"/>
                <a:gd name="T72" fmla="*/ 119 w 623"/>
                <a:gd name="T73" fmla="*/ 279 h 605"/>
                <a:gd name="T74" fmla="*/ 153 w 623"/>
                <a:gd name="T75" fmla="*/ 285 h 605"/>
                <a:gd name="T76" fmla="*/ 185 w 623"/>
                <a:gd name="T77" fmla="*/ 282 h 605"/>
                <a:gd name="T78" fmla="*/ 217 w 623"/>
                <a:gd name="T79" fmla="*/ 272 h 605"/>
                <a:gd name="T80" fmla="*/ 245 w 623"/>
                <a:gd name="T81" fmla="*/ 253 h 605"/>
                <a:gd name="T82" fmla="*/ 266 w 623"/>
                <a:gd name="T83" fmla="*/ 231 h 605"/>
                <a:gd name="T84" fmla="*/ 280 w 623"/>
                <a:gd name="T85" fmla="*/ 208 h 605"/>
                <a:gd name="T86" fmla="*/ 289 w 623"/>
                <a:gd name="T87" fmla="*/ 184 h 605"/>
                <a:gd name="T88" fmla="*/ 293 w 623"/>
                <a:gd name="T89" fmla="*/ 159 h 605"/>
                <a:gd name="T90" fmla="*/ 293 w 623"/>
                <a:gd name="T91" fmla="*/ 138 h 605"/>
                <a:gd name="T92" fmla="*/ 292 w 623"/>
                <a:gd name="T93" fmla="*/ 119 h 605"/>
                <a:gd name="T94" fmla="*/ 288 w 623"/>
                <a:gd name="T95" fmla="*/ 102 h 605"/>
                <a:gd name="T96" fmla="*/ 280 w 623"/>
                <a:gd name="T97" fmla="*/ 86 h 605"/>
                <a:gd name="T98" fmla="*/ 269 w 623"/>
                <a:gd name="T99" fmla="*/ 69 h 605"/>
                <a:gd name="T100" fmla="*/ 252 w 623"/>
                <a:gd name="T101" fmla="*/ 54 h 605"/>
                <a:gd name="T102" fmla="*/ 232 w 623"/>
                <a:gd name="T103" fmla="*/ 40 h 605"/>
                <a:gd name="T104" fmla="*/ 209 w 623"/>
                <a:gd name="T105" fmla="*/ 28 h 605"/>
                <a:gd name="T106" fmla="*/ 182 w 623"/>
                <a:gd name="T107" fmla="*/ 21 h 605"/>
                <a:gd name="T108" fmla="*/ 155 w 623"/>
                <a:gd name="T109" fmla="*/ 19 h 605"/>
                <a:gd name="T110" fmla="*/ 128 w 623"/>
                <a:gd name="T111" fmla="*/ 21 h 605"/>
                <a:gd name="T112" fmla="*/ 105 w 623"/>
                <a:gd name="T113" fmla="*/ 28 h 605"/>
                <a:gd name="T114" fmla="*/ 86 w 623"/>
                <a:gd name="T115" fmla="*/ 36 h 605"/>
                <a:gd name="T116" fmla="*/ 70 w 623"/>
                <a:gd name="T117" fmla="*/ 48 h 605"/>
                <a:gd name="T118" fmla="*/ 50 w 623"/>
                <a:gd name="T119" fmla="*/ 66 h 605"/>
                <a:gd name="T120" fmla="*/ 32 w 623"/>
                <a:gd name="T121" fmla="*/ 87 h 605"/>
                <a:gd name="T122" fmla="*/ 17 w 623"/>
                <a:gd name="T123" fmla="*/ 86 h 60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23"/>
                <a:gd name="T187" fmla="*/ 0 h 605"/>
                <a:gd name="T188" fmla="*/ 623 w 623"/>
                <a:gd name="T189" fmla="*/ 605 h 60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23" h="605">
                  <a:moveTo>
                    <a:pt x="31" y="147"/>
                  </a:moveTo>
                  <a:lnTo>
                    <a:pt x="34" y="144"/>
                  </a:lnTo>
                  <a:lnTo>
                    <a:pt x="35" y="141"/>
                  </a:lnTo>
                  <a:lnTo>
                    <a:pt x="38" y="137"/>
                  </a:lnTo>
                  <a:lnTo>
                    <a:pt x="44" y="131"/>
                  </a:lnTo>
                  <a:lnTo>
                    <a:pt x="46" y="126"/>
                  </a:lnTo>
                  <a:lnTo>
                    <a:pt x="49" y="125"/>
                  </a:lnTo>
                  <a:lnTo>
                    <a:pt x="52" y="122"/>
                  </a:lnTo>
                  <a:lnTo>
                    <a:pt x="55" y="117"/>
                  </a:lnTo>
                  <a:lnTo>
                    <a:pt x="59" y="114"/>
                  </a:lnTo>
                  <a:lnTo>
                    <a:pt x="62" y="111"/>
                  </a:lnTo>
                  <a:lnTo>
                    <a:pt x="65" y="107"/>
                  </a:lnTo>
                  <a:lnTo>
                    <a:pt x="70" y="102"/>
                  </a:lnTo>
                  <a:lnTo>
                    <a:pt x="74" y="98"/>
                  </a:lnTo>
                  <a:lnTo>
                    <a:pt x="77" y="95"/>
                  </a:lnTo>
                  <a:lnTo>
                    <a:pt x="81" y="92"/>
                  </a:lnTo>
                  <a:lnTo>
                    <a:pt x="86" y="86"/>
                  </a:lnTo>
                  <a:lnTo>
                    <a:pt x="92" y="82"/>
                  </a:lnTo>
                  <a:lnTo>
                    <a:pt x="96" y="79"/>
                  </a:lnTo>
                  <a:lnTo>
                    <a:pt x="101" y="74"/>
                  </a:lnTo>
                  <a:lnTo>
                    <a:pt x="107" y="71"/>
                  </a:lnTo>
                  <a:lnTo>
                    <a:pt x="113" y="67"/>
                  </a:lnTo>
                  <a:lnTo>
                    <a:pt x="119" y="62"/>
                  </a:lnTo>
                  <a:lnTo>
                    <a:pt x="123" y="58"/>
                  </a:lnTo>
                  <a:lnTo>
                    <a:pt x="129" y="55"/>
                  </a:lnTo>
                  <a:lnTo>
                    <a:pt x="137" y="50"/>
                  </a:lnTo>
                  <a:lnTo>
                    <a:pt x="143" y="46"/>
                  </a:lnTo>
                  <a:lnTo>
                    <a:pt x="148" y="41"/>
                  </a:lnTo>
                  <a:lnTo>
                    <a:pt x="156" y="40"/>
                  </a:lnTo>
                  <a:lnTo>
                    <a:pt x="163" y="35"/>
                  </a:lnTo>
                  <a:lnTo>
                    <a:pt x="169" y="31"/>
                  </a:lnTo>
                  <a:lnTo>
                    <a:pt x="178" y="28"/>
                  </a:lnTo>
                  <a:lnTo>
                    <a:pt x="184" y="25"/>
                  </a:lnTo>
                  <a:lnTo>
                    <a:pt x="192" y="22"/>
                  </a:lnTo>
                  <a:lnTo>
                    <a:pt x="199" y="18"/>
                  </a:lnTo>
                  <a:lnTo>
                    <a:pt x="208" y="16"/>
                  </a:lnTo>
                  <a:lnTo>
                    <a:pt x="217" y="13"/>
                  </a:lnTo>
                  <a:lnTo>
                    <a:pt x="224" y="12"/>
                  </a:lnTo>
                  <a:lnTo>
                    <a:pt x="233" y="9"/>
                  </a:lnTo>
                  <a:lnTo>
                    <a:pt x="241" y="6"/>
                  </a:lnTo>
                  <a:lnTo>
                    <a:pt x="250" y="6"/>
                  </a:lnTo>
                  <a:lnTo>
                    <a:pt x="259" y="3"/>
                  </a:lnTo>
                  <a:lnTo>
                    <a:pt x="269" y="1"/>
                  </a:lnTo>
                  <a:lnTo>
                    <a:pt x="278" y="1"/>
                  </a:lnTo>
                  <a:lnTo>
                    <a:pt x="287" y="1"/>
                  </a:lnTo>
                  <a:lnTo>
                    <a:pt x="296" y="0"/>
                  </a:lnTo>
                  <a:lnTo>
                    <a:pt x="306" y="0"/>
                  </a:lnTo>
                  <a:lnTo>
                    <a:pt x="317" y="0"/>
                  </a:lnTo>
                  <a:lnTo>
                    <a:pt x="327" y="1"/>
                  </a:lnTo>
                  <a:lnTo>
                    <a:pt x="336" y="1"/>
                  </a:lnTo>
                  <a:lnTo>
                    <a:pt x="346" y="1"/>
                  </a:lnTo>
                  <a:lnTo>
                    <a:pt x="358" y="4"/>
                  </a:lnTo>
                  <a:lnTo>
                    <a:pt x="369" y="6"/>
                  </a:lnTo>
                  <a:lnTo>
                    <a:pt x="379" y="7"/>
                  </a:lnTo>
                  <a:lnTo>
                    <a:pt x="390" y="12"/>
                  </a:lnTo>
                  <a:lnTo>
                    <a:pt x="402" y="15"/>
                  </a:lnTo>
                  <a:lnTo>
                    <a:pt x="413" y="18"/>
                  </a:lnTo>
                  <a:lnTo>
                    <a:pt x="424" y="22"/>
                  </a:lnTo>
                  <a:lnTo>
                    <a:pt x="437" y="26"/>
                  </a:lnTo>
                  <a:lnTo>
                    <a:pt x="449" y="31"/>
                  </a:lnTo>
                  <a:lnTo>
                    <a:pt x="461" y="37"/>
                  </a:lnTo>
                  <a:lnTo>
                    <a:pt x="472" y="41"/>
                  </a:lnTo>
                  <a:lnTo>
                    <a:pt x="483" y="47"/>
                  </a:lnTo>
                  <a:lnTo>
                    <a:pt x="494" y="53"/>
                  </a:lnTo>
                  <a:lnTo>
                    <a:pt x="504" y="61"/>
                  </a:lnTo>
                  <a:lnTo>
                    <a:pt x="515" y="67"/>
                  </a:lnTo>
                  <a:lnTo>
                    <a:pt x="524" y="73"/>
                  </a:lnTo>
                  <a:lnTo>
                    <a:pt x="531" y="80"/>
                  </a:lnTo>
                  <a:lnTo>
                    <a:pt x="540" y="88"/>
                  </a:lnTo>
                  <a:lnTo>
                    <a:pt x="547" y="95"/>
                  </a:lnTo>
                  <a:lnTo>
                    <a:pt x="555" y="102"/>
                  </a:lnTo>
                  <a:lnTo>
                    <a:pt x="562" y="110"/>
                  </a:lnTo>
                  <a:lnTo>
                    <a:pt x="570" y="117"/>
                  </a:lnTo>
                  <a:lnTo>
                    <a:pt x="576" y="126"/>
                  </a:lnTo>
                  <a:lnTo>
                    <a:pt x="580" y="134"/>
                  </a:lnTo>
                  <a:lnTo>
                    <a:pt x="586" y="143"/>
                  </a:lnTo>
                  <a:lnTo>
                    <a:pt x="592" y="152"/>
                  </a:lnTo>
                  <a:lnTo>
                    <a:pt x="595" y="159"/>
                  </a:lnTo>
                  <a:lnTo>
                    <a:pt x="600" y="168"/>
                  </a:lnTo>
                  <a:lnTo>
                    <a:pt x="604" y="177"/>
                  </a:lnTo>
                  <a:lnTo>
                    <a:pt x="607" y="186"/>
                  </a:lnTo>
                  <a:lnTo>
                    <a:pt x="610" y="193"/>
                  </a:lnTo>
                  <a:lnTo>
                    <a:pt x="613" y="202"/>
                  </a:lnTo>
                  <a:lnTo>
                    <a:pt x="614" y="213"/>
                  </a:lnTo>
                  <a:lnTo>
                    <a:pt x="617" y="222"/>
                  </a:lnTo>
                  <a:lnTo>
                    <a:pt x="619" y="231"/>
                  </a:lnTo>
                  <a:lnTo>
                    <a:pt x="620" y="240"/>
                  </a:lnTo>
                  <a:lnTo>
                    <a:pt x="622" y="248"/>
                  </a:lnTo>
                  <a:lnTo>
                    <a:pt x="623" y="257"/>
                  </a:lnTo>
                  <a:lnTo>
                    <a:pt x="623" y="268"/>
                  </a:lnTo>
                  <a:lnTo>
                    <a:pt x="623" y="277"/>
                  </a:lnTo>
                  <a:lnTo>
                    <a:pt x="623" y="286"/>
                  </a:lnTo>
                  <a:lnTo>
                    <a:pt x="623" y="295"/>
                  </a:lnTo>
                  <a:lnTo>
                    <a:pt x="622" y="304"/>
                  </a:lnTo>
                  <a:lnTo>
                    <a:pt x="622" y="313"/>
                  </a:lnTo>
                  <a:lnTo>
                    <a:pt x="620" y="321"/>
                  </a:lnTo>
                  <a:lnTo>
                    <a:pt x="620" y="332"/>
                  </a:lnTo>
                  <a:lnTo>
                    <a:pt x="619" y="339"/>
                  </a:lnTo>
                  <a:lnTo>
                    <a:pt x="616" y="348"/>
                  </a:lnTo>
                  <a:lnTo>
                    <a:pt x="614" y="357"/>
                  </a:lnTo>
                  <a:lnTo>
                    <a:pt x="613" y="368"/>
                  </a:lnTo>
                  <a:lnTo>
                    <a:pt x="610" y="375"/>
                  </a:lnTo>
                  <a:lnTo>
                    <a:pt x="609" y="383"/>
                  </a:lnTo>
                  <a:lnTo>
                    <a:pt x="606" y="393"/>
                  </a:lnTo>
                  <a:lnTo>
                    <a:pt x="603" y="400"/>
                  </a:lnTo>
                  <a:lnTo>
                    <a:pt x="600" y="408"/>
                  </a:lnTo>
                  <a:lnTo>
                    <a:pt x="597" y="417"/>
                  </a:lnTo>
                  <a:lnTo>
                    <a:pt x="595" y="424"/>
                  </a:lnTo>
                  <a:lnTo>
                    <a:pt x="591" y="433"/>
                  </a:lnTo>
                  <a:lnTo>
                    <a:pt x="588" y="441"/>
                  </a:lnTo>
                  <a:lnTo>
                    <a:pt x="585" y="448"/>
                  </a:lnTo>
                  <a:lnTo>
                    <a:pt x="580" y="454"/>
                  </a:lnTo>
                  <a:lnTo>
                    <a:pt x="576" y="463"/>
                  </a:lnTo>
                  <a:lnTo>
                    <a:pt x="573" y="469"/>
                  </a:lnTo>
                  <a:lnTo>
                    <a:pt x="570" y="476"/>
                  </a:lnTo>
                  <a:lnTo>
                    <a:pt x="565" y="482"/>
                  </a:lnTo>
                  <a:lnTo>
                    <a:pt x="562" y="488"/>
                  </a:lnTo>
                  <a:lnTo>
                    <a:pt x="558" y="494"/>
                  </a:lnTo>
                  <a:lnTo>
                    <a:pt x="553" y="502"/>
                  </a:lnTo>
                  <a:lnTo>
                    <a:pt x="550" y="508"/>
                  </a:lnTo>
                  <a:lnTo>
                    <a:pt x="545" y="512"/>
                  </a:lnTo>
                  <a:lnTo>
                    <a:pt x="540" y="518"/>
                  </a:lnTo>
                  <a:lnTo>
                    <a:pt x="539" y="523"/>
                  </a:lnTo>
                  <a:lnTo>
                    <a:pt x="534" y="529"/>
                  </a:lnTo>
                  <a:lnTo>
                    <a:pt x="530" y="533"/>
                  </a:lnTo>
                  <a:lnTo>
                    <a:pt x="525" y="536"/>
                  </a:lnTo>
                  <a:lnTo>
                    <a:pt x="521" y="540"/>
                  </a:lnTo>
                  <a:lnTo>
                    <a:pt x="516" y="543"/>
                  </a:lnTo>
                  <a:lnTo>
                    <a:pt x="512" y="548"/>
                  </a:lnTo>
                  <a:lnTo>
                    <a:pt x="506" y="552"/>
                  </a:lnTo>
                  <a:lnTo>
                    <a:pt x="501" y="555"/>
                  </a:lnTo>
                  <a:lnTo>
                    <a:pt x="495" y="558"/>
                  </a:lnTo>
                  <a:lnTo>
                    <a:pt x="491" y="563"/>
                  </a:lnTo>
                  <a:lnTo>
                    <a:pt x="485" y="564"/>
                  </a:lnTo>
                  <a:lnTo>
                    <a:pt x="480" y="569"/>
                  </a:lnTo>
                  <a:lnTo>
                    <a:pt x="475" y="570"/>
                  </a:lnTo>
                  <a:lnTo>
                    <a:pt x="469" y="573"/>
                  </a:lnTo>
                  <a:lnTo>
                    <a:pt x="463" y="576"/>
                  </a:lnTo>
                  <a:lnTo>
                    <a:pt x="455" y="579"/>
                  </a:lnTo>
                  <a:lnTo>
                    <a:pt x="449" y="582"/>
                  </a:lnTo>
                  <a:lnTo>
                    <a:pt x="445" y="585"/>
                  </a:lnTo>
                  <a:lnTo>
                    <a:pt x="437" y="587"/>
                  </a:lnTo>
                  <a:lnTo>
                    <a:pt x="430" y="588"/>
                  </a:lnTo>
                  <a:lnTo>
                    <a:pt x="424" y="591"/>
                  </a:lnTo>
                  <a:lnTo>
                    <a:pt x="416" y="593"/>
                  </a:lnTo>
                  <a:lnTo>
                    <a:pt x="409" y="594"/>
                  </a:lnTo>
                  <a:lnTo>
                    <a:pt x="403" y="596"/>
                  </a:lnTo>
                  <a:lnTo>
                    <a:pt x="394" y="597"/>
                  </a:lnTo>
                  <a:lnTo>
                    <a:pt x="388" y="599"/>
                  </a:lnTo>
                  <a:lnTo>
                    <a:pt x="381" y="600"/>
                  </a:lnTo>
                  <a:lnTo>
                    <a:pt x="375" y="602"/>
                  </a:lnTo>
                  <a:lnTo>
                    <a:pt x="366" y="602"/>
                  </a:lnTo>
                  <a:lnTo>
                    <a:pt x="360" y="603"/>
                  </a:lnTo>
                  <a:lnTo>
                    <a:pt x="351" y="603"/>
                  </a:lnTo>
                  <a:lnTo>
                    <a:pt x="345" y="603"/>
                  </a:lnTo>
                  <a:lnTo>
                    <a:pt x="336" y="605"/>
                  </a:lnTo>
                  <a:lnTo>
                    <a:pt x="329" y="605"/>
                  </a:lnTo>
                  <a:lnTo>
                    <a:pt x="321" y="605"/>
                  </a:lnTo>
                  <a:lnTo>
                    <a:pt x="314" y="605"/>
                  </a:lnTo>
                  <a:lnTo>
                    <a:pt x="306" y="603"/>
                  </a:lnTo>
                  <a:lnTo>
                    <a:pt x="299" y="603"/>
                  </a:lnTo>
                  <a:lnTo>
                    <a:pt x="290" y="603"/>
                  </a:lnTo>
                  <a:lnTo>
                    <a:pt x="282" y="603"/>
                  </a:lnTo>
                  <a:lnTo>
                    <a:pt x="275" y="602"/>
                  </a:lnTo>
                  <a:lnTo>
                    <a:pt x="268" y="602"/>
                  </a:lnTo>
                  <a:lnTo>
                    <a:pt x="259" y="599"/>
                  </a:lnTo>
                  <a:lnTo>
                    <a:pt x="253" y="599"/>
                  </a:lnTo>
                  <a:lnTo>
                    <a:pt x="244" y="597"/>
                  </a:lnTo>
                  <a:lnTo>
                    <a:pt x="238" y="596"/>
                  </a:lnTo>
                  <a:lnTo>
                    <a:pt x="229" y="594"/>
                  </a:lnTo>
                  <a:lnTo>
                    <a:pt x="223" y="593"/>
                  </a:lnTo>
                  <a:lnTo>
                    <a:pt x="214" y="590"/>
                  </a:lnTo>
                  <a:lnTo>
                    <a:pt x="208" y="588"/>
                  </a:lnTo>
                  <a:lnTo>
                    <a:pt x="199" y="585"/>
                  </a:lnTo>
                  <a:lnTo>
                    <a:pt x="193" y="584"/>
                  </a:lnTo>
                  <a:lnTo>
                    <a:pt x="184" y="579"/>
                  </a:lnTo>
                  <a:lnTo>
                    <a:pt x="178" y="578"/>
                  </a:lnTo>
                  <a:lnTo>
                    <a:pt x="171" y="573"/>
                  </a:lnTo>
                  <a:lnTo>
                    <a:pt x="163" y="570"/>
                  </a:lnTo>
                  <a:lnTo>
                    <a:pt x="157" y="567"/>
                  </a:lnTo>
                  <a:lnTo>
                    <a:pt x="150" y="564"/>
                  </a:lnTo>
                  <a:lnTo>
                    <a:pt x="144" y="560"/>
                  </a:lnTo>
                  <a:lnTo>
                    <a:pt x="137" y="555"/>
                  </a:lnTo>
                  <a:lnTo>
                    <a:pt x="129" y="552"/>
                  </a:lnTo>
                  <a:lnTo>
                    <a:pt x="123" y="548"/>
                  </a:lnTo>
                  <a:lnTo>
                    <a:pt x="117" y="543"/>
                  </a:lnTo>
                  <a:lnTo>
                    <a:pt x="111" y="539"/>
                  </a:lnTo>
                  <a:lnTo>
                    <a:pt x="105" y="533"/>
                  </a:lnTo>
                  <a:lnTo>
                    <a:pt x="99" y="529"/>
                  </a:lnTo>
                  <a:lnTo>
                    <a:pt x="93" y="523"/>
                  </a:lnTo>
                  <a:lnTo>
                    <a:pt x="89" y="518"/>
                  </a:lnTo>
                  <a:lnTo>
                    <a:pt x="83" y="512"/>
                  </a:lnTo>
                  <a:lnTo>
                    <a:pt x="77" y="508"/>
                  </a:lnTo>
                  <a:lnTo>
                    <a:pt x="73" y="502"/>
                  </a:lnTo>
                  <a:lnTo>
                    <a:pt x="68" y="496"/>
                  </a:lnTo>
                  <a:lnTo>
                    <a:pt x="64" y="490"/>
                  </a:lnTo>
                  <a:lnTo>
                    <a:pt x="59" y="485"/>
                  </a:lnTo>
                  <a:lnTo>
                    <a:pt x="53" y="479"/>
                  </a:lnTo>
                  <a:lnTo>
                    <a:pt x="50" y="473"/>
                  </a:lnTo>
                  <a:lnTo>
                    <a:pt x="47" y="467"/>
                  </a:lnTo>
                  <a:lnTo>
                    <a:pt x="43" y="462"/>
                  </a:lnTo>
                  <a:lnTo>
                    <a:pt x="40" y="456"/>
                  </a:lnTo>
                  <a:lnTo>
                    <a:pt x="37" y="450"/>
                  </a:lnTo>
                  <a:lnTo>
                    <a:pt x="34" y="444"/>
                  </a:lnTo>
                  <a:lnTo>
                    <a:pt x="31" y="438"/>
                  </a:lnTo>
                  <a:lnTo>
                    <a:pt x="28" y="433"/>
                  </a:lnTo>
                  <a:lnTo>
                    <a:pt x="25" y="427"/>
                  </a:lnTo>
                  <a:lnTo>
                    <a:pt x="22" y="420"/>
                  </a:lnTo>
                  <a:lnTo>
                    <a:pt x="20" y="414"/>
                  </a:lnTo>
                  <a:lnTo>
                    <a:pt x="19" y="408"/>
                  </a:lnTo>
                  <a:lnTo>
                    <a:pt x="16" y="403"/>
                  </a:lnTo>
                  <a:lnTo>
                    <a:pt x="14" y="397"/>
                  </a:lnTo>
                  <a:lnTo>
                    <a:pt x="13" y="391"/>
                  </a:lnTo>
                  <a:lnTo>
                    <a:pt x="12" y="386"/>
                  </a:lnTo>
                  <a:lnTo>
                    <a:pt x="9" y="380"/>
                  </a:lnTo>
                  <a:lnTo>
                    <a:pt x="9" y="372"/>
                  </a:lnTo>
                  <a:lnTo>
                    <a:pt x="7" y="368"/>
                  </a:lnTo>
                  <a:lnTo>
                    <a:pt x="4" y="363"/>
                  </a:lnTo>
                  <a:lnTo>
                    <a:pt x="4" y="357"/>
                  </a:lnTo>
                  <a:lnTo>
                    <a:pt x="4" y="351"/>
                  </a:lnTo>
                  <a:lnTo>
                    <a:pt x="4" y="345"/>
                  </a:lnTo>
                  <a:lnTo>
                    <a:pt x="3" y="341"/>
                  </a:lnTo>
                  <a:lnTo>
                    <a:pt x="1" y="335"/>
                  </a:lnTo>
                  <a:lnTo>
                    <a:pt x="0" y="329"/>
                  </a:lnTo>
                  <a:lnTo>
                    <a:pt x="0" y="324"/>
                  </a:lnTo>
                  <a:lnTo>
                    <a:pt x="0" y="318"/>
                  </a:lnTo>
                  <a:lnTo>
                    <a:pt x="0" y="314"/>
                  </a:lnTo>
                  <a:lnTo>
                    <a:pt x="0" y="310"/>
                  </a:lnTo>
                  <a:lnTo>
                    <a:pt x="0" y="305"/>
                  </a:lnTo>
                  <a:lnTo>
                    <a:pt x="0" y="299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7"/>
                  </a:lnTo>
                  <a:lnTo>
                    <a:pt x="0" y="283"/>
                  </a:lnTo>
                  <a:lnTo>
                    <a:pt x="0" y="278"/>
                  </a:lnTo>
                  <a:lnTo>
                    <a:pt x="1" y="275"/>
                  </a:lnTo>
                  <a:lnTo>
                    <a:pt x="1" y="272"/>
                  </a:lnTo>
                  <a:lnTo>
                    <a:pt x="1" y="268"/>
                  </a:lnTo>
                  <a:lnTo>
                    <a:pt x="1" y="263"/>
                  </a:lnTo>
                  <a:lnTo>
                    <a:pt x="3" y="260"/>
                  </a:lnTo>
                  <a:lnTo>
                    <a:pt x="3" y="257"/>
                  </a:lnTo>
                  <a:lnTo>
                    <a:pt x="4" y="253"/>
                  </a:lnTo>
                  <a:lnTo>
                    <a:pt x="4" y="247"/>
                  </a:lnTo>
                  <a:lnTo>
                    <a:pt x="6" y="244"/>
                  </a:lnTo>
                  <a:lnTo>
                    <a:pt x="9" y="241"/>
                  </a:lnTo>
                  <a:lnTo>
                    <a:pt x="9" y="238"/>
                  </a:lnTo>
                  <a:lnTo>
                    <a:pt x="10" y="237"/>
                  </a:lnTo>
                  <a:lnTo>
                    <a:pt x="13" y="237"/>
                  </a:lnTo>
                  <a:lnTo>
                    <a:pt x="17" y="235"/>
                  </a:lnTo>
                  <a:lnTo>
                    <a:pt x="20" y="235"/>
                  </a:lnTo>
                  <a:lnTo>
                    <a:pt x="23" y="237"/>
                  </a:lnTo>
                  <a:lnTo>
                    <a:pt x="25" y="237"/>
                  </a:lnTo>
                  <a:lnTo>
                    <a:pt x="26" y="241"/>
                  </a:lnTo>
                  <a:lnTo>
                    <a:pt x="28" y="243"/>
                  </a:lnTo>
                  <a:lnTo>
                    <a:pt x="29" y="247"/>
                  </a:lnTo>
                  <a:lnTo>
                    <a:pt x="29" y="251"/>
                  </a:lnTo>
                  <a:lnTo>
                    <a:pt x="31" y="256"/>
                  </a:lnTo>
                  <a:lnTo>
                    <a:pt x="32" y="260"/>
                  </a:lnTo>
                  <a:lnTo>
                    <a:pt x="34" y="266"/>
                  </a:lnTo>
                  <a:lnTo>
                    <a:pt x="34" y="268"/>
                  </a:lnTo>
                  <a:lnTo>
                    <a:pt x="34" y="272"/>
                  </a:lnTo>
                  <a:lnTo>
                    <a:pt x="34" y="275"/>
                  </a:lnTo>
                  <a:lnTo>
                    <a:pt x="34" y="278"/>
                  </a:lnTo>
                  <a:lnTo>
                    <a:pt x="34" y="283"/>
                  </a:lnTo>
                  <a:lnTo>
                    <a:pt x="34" y="286"/>
                  </a:lnTo>
                  <a:lnTo>
                    <a:pt x="34" y="289"/>
                  </a:lnTo>
                  <a:lnTo>
                    <a:pt x="34" y="292"/>
                  </a:lnTo>
                  <a:lnTo>
                    <a:pt x="34" y="296"/>
                  </a:lnTo>
                  <a:lnTo>
                    <a:pt x="34" y="299"/>
                  </a:lnTo>
                  <a:lnTo>
                    <a:pt x="34" y="304"/>
                  </a:lnTo>
                  <a:lnTo>
                    <a:pt x="34" y="308"/>
                  </a:lnTo>
                  <a:lnTo>
                    <a:pt x="34" y="313"/>
                  </a:lnTo>
                  <a:lnTo>
                    <a:pt x="35" y="317"/>
                  </a:lnTo>
                  <a:lnTo>
                    <a:pt x="35" y="320"/>
                  </a:lnTo>
                  <a:lnTo>
                    <a:pt x="35" y="324"/>
                  </a:lnTo>
                  <a:lnTo>
                    <a:pt x="35" y="327"/>
                  </a:lnTo>
                  <a:lnTo>
                    <a:pt x="37" y="332"/>
                  </a:lnTo>
                  <a:lnTo>
                    <a:pt x="37" y="338"/>
                  </a:lnTo>
                  <a:lnTo>
                    <a:pt x="38" y="342"/>
                  </a:lnTo>
                  <a:lnTo>
                    <a:pt x="38" y="345"/>
                  </a:lnTo>
                  <a:lnTo>
                    <a:pt x="38" y="350"/>
                  </a:lnTo>
                  <a:lnTo>
                    <a:pt x="38" y="354"/>
                  </a:lnTo>
                  <a:lnTo>
                    <a:pt x="40" y="360"/>
                  </a:lnTo>
                  <a:lnTo>
                    <a:pt x="40" y="365"/>
                  </a:lnTo>
                  <a:lnTo>
                    <a:pt x="41" y="369"/>
                  </a:lnTo>
                  <a:lnTo>
                    <a:pt x="41" y="372"/>
                  </a:lnTo>
                  <a:lnTo>
                    <a:pt x="43" y="378"/>
                  </a:lnTo>
                  <a:lnTo>
                    <a:pt x="43" y="383"/>
                  </a:lnTo>
                  <a:lnTo>
                    <a:pt x="44" y="387"/>
                  </a:lnTo>
                  <a:lnTo>
                    <a:pt x="46" y="393"/>
                  </a:lnTo>
                  <a:lnTo>
                    <a:pt x="47" y="397"/>
                  </a:lnTo>
                  <a:lnTo>
                    <a:pt x="49" y="402"/>
                  </a:lnTo>
                  <a:lnTo>
                    <a:pt x="49" y="406"/>
                  </a:lnTo>
                  <a:lnTo>
                    <a:pt x="52" y="411"/>
                  </a:lnTo>
                  <a:lnTo>
                    <a:pt x="53" y="417"/>
                  </a:lnTo>
                  <a:lnTo>
                    <a:pt x="55" y="421"/>
                  </a:lnTo>
                  <a:lnTo>
                    <a:pt x="56" y="426"/>
                  </a:lnTo>
                  <a:lnTo>
                    <a:pt x="59" y="430"/>
                  </a:lnTo>
                  <a:lnTo>
                    <a:pt x="62" y="436"/>
                  </a:lnTo>
                  <a:lnTo>
                    <a:pt x="64" y="439"/>
                  </a:lnTo>
                  <a:lnTo>
                    <a:pt x="67" y="445"/>
                  </a:lnTo>
                  <a:lnTo>
                    <a:pt x="68" y="448"/>
                  </a:lnTo>
                  <a:lnTo>
                    <a:pt x="73" y="454"/>
                  </a:lnTo>
                  <a:lnTo>
                    <a:pt x="74" y="459"/>
                  </a:lnTo>
                  <a:lnTo>
                    <a:pt x="79" y="463"/>
                  </a:lnTo>
                  <a:lnTo>
                    <a:pt x="81" y="467"/>
                  </a:lnTo>
                  <a:lnTo>
                    <a:pt x="86" y="472"/>
                  </a:lnTo>
                  <a:lnTo>
                    <a:pt x="89" y="476"/>
                  </a:lnTo>
                  <a:lnTo>
                    <a:pt x="93" y="481"/>
                  </a:lnTo>
                  <a:lnTo>
                    <a:pt x="98" y="484"/>
                  </a:lnTo>
                  <a:lnTo>
                    <a:pt x="104" y="488"/>
                  </a:lnTo>
                  <a:lnTo>
                    <a:pt x="108" y="493"/>
                  </a:lnTo>
                  <a:lnTo>
                    <a:pt x="113" y="497"/>
                  </a:lnTo>
                  <a:lnTo>
                    <a:pt x="119" y="502"/>
                  </a:lnTo>
                  <a:lnTo>
                    <a:pt x="123" y="506"/>
                  </a:lnTo>
                  <a:lnTo>
                    <a:pt x="129" y="508"/>
                  </a:lnTo>
                  <a:lnTo>
                    <a:pt x="134" y="512"/>
                  </a:lnTo>
                  <a:lnTo>
                    <a:pt x="138" y="515"/>
                  </a:lnTo>
                  <a:lnTo>
                    <a:pt x="146" y="520"/>
                  </a:lnTo>
                  <a:lnTo>
                    <a:pt x="151" y="523"/>
                  </a:lnTo>
                  <a:lnTo>
                    <a:pt x="157" y="527"/>
                  </a:lnTo>
                  <a:lnTo>
                    <a:pt x="163" y="530"/>
                  </a:lnTo>
                  <a:lnTo>
                    <a:pt x="169" y="533"/>
                  </a:lnTo>
                  <a:lnTo>
                    <a:pt x="177" y="536"/>
                  </a:lnTo>
                  <a:lnTo>
                    <a:pt x="183" y="539"/>
                  </a:lnTo>
                  <a:lnTo>
                    <a:pt x="189" y="542"/>
                  </a:lnTo>
                  <a:lnTo>
                    <a:pt x="196" y="545"/>
                  </a:lnTo>
                  <a:lnTo>
                    <a:pt x="204" y="548"/>
                  </a:lnTo>
                  <a:lnTo>
                    <a:pt x="210" y="549"/>
                  </a:lnTo>
                  <a:lnTo>
                    <a:pt x="217" y="552"/>
                  </a:lnTo>
                  <a:lnTo>
                    <a:pt x="224" y="555"/>
                  </a:lnTo>
                  <a:lnTo>
                    <a:pt x="230" y="557"/>
                  </a:lnTo>
                  <a:lnTo>
                    <a:pt x="238" y="558"/>
                  </a:lnTo>
                  <a:lnTo>
                    <a:pt x="244" y="560"/>
                  </a:lnTo>
                  <a:lnTo>
                    <a:pt x="253" y="563"/>
                  </a:lnTo>
                  <a:lnTo>
                    <a:pt x="259" y="563"/>
                  </a:lnTo>
                  <a:lnTo>
                    <a:pt x="266" y="564"/>
                  </a:lnTo>
                  <a:lnTo>
                    <a:pt x="274" y="566"/>
                  </a:lnTo>
                  <a:lnTo>
                    <a:pt x="281" y="567"/>
                  </a:lnTo>
                  <a:lnTo>
                    <a:pt x="288" y="567"/>
                  </a:lnTo>
                  <a:lnTo>
                    <a:pt x="296" y="569"/>
                  </a:lnTo>
                  <a:lnTo>
                    <a:pt x="305" y="569"/>
                  </a:lnTo>
                  <a:lnTo>
                    <a:pt x="311" y="569"/>
                  </a:lnTo>
                  <a:lnTo>
                    <a:pt x="318" y="569"/>
                  </a:lnTo>
                  <a:lnTo>
                    <a:pt x="326" y="569"/>
                  </a:lnTo>
                  <a:lnTo>
                    <a:pt x="333" y="569"/>
                  </a:lnTo>
                  <a:lnTo>
                    <a:pt x="341" y="569"/>
                  </a:lnTo>
                  <a:lnTo>
                    <a:pt x="348" y="567"/>
                  </a:lnTo>
                  <a:lnTo>
                    <a:pt x="355" y="566"/>
                  </a:lnTo>
                  <a:lnTo>
                    <a:pt x="363" y="564"/>
                  </a:lnTo>
                  <a:lnTo>
                    <a:pt x="370" y="564"/>
                  </a:lnTo>
                  <a:lnTo>
                    <a:pt x="378" y="563"/>
                  </a:lnTo>
                  <a:lnTo>
                    <a:pt x="385" y="561"/>
                  </a:lnTo>
                  <a:lnTo>
                    <a:pt x="391" y="558"/>
                  </a:lnTo>
                  <a:lnTo>
                    <a:pt x="400" y="558"/>
                  </a:lnTo>
                  <a:lnTo>
                    <a:pt x="406" y="554"/>
                  </a:lnTo>
                  <a:lnTo>
                    <a:pt x="413" y="552"/>
                  </a:lnTo>
                  <a:lnTo>
                    <a:pt x="421" y="549"/>
                  </a:lnTo>
                  <a:lnTo>
                    <a:pt x="428" y="546"/>
                  </a:lnTo>
                  <a:lnTo>
                    <a:pt x="434" y="543"/>
                  </a:lnTo>
                  <a:lnTo>
                    <a:pt x="442" y="539"/>
                  </a:lnTo>
                  <a:lnTo>
                    <a:pt x="449" y="536"/>
                  </a:lnTo>
                  <a:lnTo>
                    <a:pt x="455" y="533"/>
                  </a:lnTo>
                  <a:lnTo>
                    <a:pt x="461" y="529"/>
                  </a:lnTo>
                  <a:lnTo>
                    <a:pt x="467" y="523"/>
                  </a:lnTo>
                  <a:lnTo>
                    <a:pt x="473" y="518"/>
                  </a:lnTo>
                  <a:lnTo>
                    <a:pt x="480" y="515"/>
                  </a:lnTo>
                  <a:lnTo>
                    <a:pt x="485" y="509"/>
                  </a:lnTo>
                  <a:lnTo>
                    <a:pt x="489" y="506"/>
                  </a:lnTo>
                  <a:lnTo>
                    <a:pt x="495" y="502"/>
                  </a:lnTo>
                  <a:lnTo>
                    <a:pt x="500" y="497"/>
                  </a:lnTo>
                  <a:lnTo>
                    <a:pt x="504" y="491"/>
                  </a:lnTo>
                  <a:lnTo>
                    <a:pt x="510" y="487"/>
                  </a:lnTo>
                  <a:lnTo>
                    <a:pt x="515" y="481"/>
                  </a:lnTo>
                  <a:lnTo>
                    <a:pt x="519" y="478"/>
                  </a:lnTo>
                  <a:lnTo>
                    <a:pt x="524" y="472"/>
                  </a:lnTo>
                  <a:lnTo>
                    <a:pt x="527" y="467"/>
                  </a:lnTo>
                  <a:lnTo>
                    <a:pt x="531" y="462"/>
                  </a:lnTo>
                  <a:lnTo>
                    <a:pt x="536" y="457"/>
                  </a:lnTo>
                  <a:lnTo>
                    <a:pt x="539" y="451"/>
                  </a:lnTo>
                  <a:lnTo>
                    <a:pt x="542" y="447"/>
                  </a:lnTo>
                  <a:lnTo>
                    <a:pt x="545" y="441"/>
                  </a:lnTo>
                  <a:lnTo>
                    <a:pt x="549" y="436"/>
                  </a:lnTo>
                  <a:lnTo>
                    <a:pt x="550" y="430"/>
                  </a:lnTo>
                  <a:lnTo>
                    <a:pt x="555" y="424"/>
                  </a:lnTo>
                  <a:lnTo>
                    <a:pt x="556" y="420"/>
                  </a:lnTo>
                  <a:lnTo>
                    <a:pt x="559" y="415"/>
                  </a:lnTo>
                  <a:lnTo>
                    <a:pt x="562" y="409"/>
                  </a:lnTo>
                  <a:lnTo>
                    <a:pt x="565" y="403"/>
                  </a:lnTo>
                  <a:lnTo>
                    <a:pt x="567" y="397"/>
                  </a:lnTo>
                  <a:lnTo>
                    <a:pt x="568" y="393"/>
                  </a:lnTo>
                  <a:lnTo>
                    <a:pt x="570" y="387"/>
                  </a:lnTo>
                  <a:lnTo>
                    <a:pt x="571" y="383"/>
                  </a:lnTo>
                  <a:lnTo>
                    <a:pt x="574" y="378"/>
                  </a:lnTo>
                  <a:lnTo>
                    <a:pt x="576" y="372"/>
                  </a:lnTo>
                  <a:lnTo>
                    <a:pt x="577" y="368"/>
                  </a:lnTo>
                  <a:lnTo>
                    <a:pt x="579" y="362"/>
                  </a:lnTo>
                  <a:lnTo>
                    <a:pt x="580" y="356"/>
                  </a:lnTo>
                  <a:lnTo>
                    <a:pt x="580" y="350"/>
                  </a:lnTo>
                  <a:lnTo>
                    <a:pt x="580" y="344"/>
                  </a:lnTo>
                  <a:lnTo>
                    <a:pt x="582" y="339"/>
                  </a:lnTo>
                  <a:lnTo>
                    <a:pt x="583" y="335"/>
                  </a:lnTo>
                  <a:lnTo>
                    <a:pt x="585" y="329"/>
                  </a:lnTo>
                  <a:lnTo>
                    <a:pt x="585" y="323"/>
                  </a:lnTo>
                  <a:lnTo>
                    <a:pt x="585" y="318"/>
                  </a:lnTo>
                  <a:lnTo>
                    <a:pt x="585" y="314"/>
                  </a:lnTo>
                  <a:lnTo>
                    <a:pt x="586" y="308"/>
                  </a:lnTo>
                  <a:lnTo>
                    <a:pt x="586" y="304"/>
                  </a:lnTo>
                  <a:lnTo>
                    <a:pt x="586" y="298"/>
                  </a:lnTo>
                  <a:lnTo>
                    <a:pt x="586" y="293"/>
                  </a:lnTo>
                  <a:lnTo>
                    <a:pt x="588" y="289"/>
                  </a:lnTo>
                  <a:lnTo>
                    <a:pt x="586" y="284"/>
                  </a:lnTo>
                  <a:lnTo>
                    <a:pt x="586" y="280"/>
                  </a:lnTo>
                  <a:lnTo>
                    <a:pt x="586" y="275"/>
                  </a:lnTo>
                  <a:lnTo>
                    <a:pt x="586" y="271"/>
                  </a:lnTo>
                  <a:lnTo>
                    <a:pt x="586" y="265"/>
                  </a:lnTo>
                  <a:lnTo>
                    <a:pt x="586" y="262"/>
                  </a:lnTo>
                  <a:lnTo>
                    <a:pt x="585" y="257"/>
                  </a:lnTo>
                  <a:lnTo>
                    <a:pt x="585" y="253"/>
                  </a:lnTo>
                  <a:lnTo>
                    <a:pt x="585" y="248"/>
                  </a:lnTo>
                  <a:lnTo>
                    <a:pt x="585" y="244"/>
                  </a:lnTo>
                  <a:lnTo>
                    <a:pt x="585" y="240"/>
                  </a:lnTo>
                  <a:lnTo>
                    <a:pt x="583" y="237"/>
                  </a:lnTo>
                  <a:lnTo>
                    <a:pt x="583" y="232"/>
                  </a:lnTo>
                  <a:lnTo>
                    <a:pt x="582" y="229"/>
                  </a:lnTo>
                  <a:lnTo>
                    <a:pt x="582" y="226"/>
                  </a:lnTo>
                  <a:lnTo>
                    <a:pt x="582" y="222"/>
                  </a:lnTo>
                  <a:lnTo>
                    <a:pt x="580" y="219"/>
                  </a:lnTo>
                  <a:lnTo>
                    <a:pt x="580" y="216"/>
                  </a:lnTo>
                  <a:lnTo>
                    <a:pt x="579" y="211"/>
                  </a:lnTo>
                  <a:lnTo>
                    <a:pt x="577" y="207"/>
                  </a:lnTo>
                  <a:lnTo>
                    <a:pt x="576" y="204"/>
                  </a:lnTo>
                  <a:lnTo>
                    <a:pt x="576" y="201"/>
                  </a:lnTo>
                  <a:lnTo>
                    <a:pt x="573" y="196"/>
                  </a:lnTo>
                  <a:lnTo>
                    <a:pt x="571" y="193"/>
                  </a:lnTo>
                  <a:lnTo>
                    <a:pt x="570" y="189"/>
                  </a:lnTo>
                  <a:lnTo>
                    <a:pt x="568" y="186"/>
                  </a:lnTo>
                  <a:lnTo>
                    <a:pt x="567" y="181"/>
                  </a:lnTo>
                  <a:lnTo>
                    <a:pt x="565" y="178"/>
                  </a:lnTo>
                  <a:lnTo>
                    <a:pt x="562" y="175"/>
                  </a:lnTo>
                  <a:lnTo>
                    <a:pt x="559" y="171"/>
                  </a:lnTo>
                  <a:lnTo>
                    <a:pt x="558" y="167"/>
                  </a:lnTo>
                  <a:lnTo>
                    <a:pt x="556" y="164"/>
                  </a:lnTo>
                  <a:lnTo>
                    <a:pt x="553" y="161"/>
                  </a:lnTo>
                  <a:lnTo>
                    <a:pt x="550" y="156"/>
                  </a:lnTo>
                  <a:lnTo>
                    <a:pt x="547" y="152"/>
                  </a:lnTo>
                  <a:lnTo>
                    <a:pt x="545" y="149"/>
                  </a:lnTo>
                  <a:lnTo>
                    <a:pt x="542" y="146"/>
                  </a:lnTo>
                  <a:lnTo>
                    <a:pt x="540" y="141"/>
                  </a:lnTo>
                  <a:lnTo>
                    <a:pt x="537" y="138"/>
                  </a:lnTo>
                  <a:lnTo>
                    <a:pt x="534" y="135"/>
                  </a:lnTo>
                  <a:lnTo>
                    <a:pt x="530" y="131"/>
                  </a:lnTo>
                  <a:lnTo>
                    <a:pt x="527" y="126"/>
                  </a:lnTo>
                  <a:lnTo>
                    <a:pt x="524" y="123"/>
                  </a:lnTo>
                  <a:lnTo>
                    <a:pt x="519" y="120"/>
                  </a:lnTo>
                  <a:lnTo>
                    <a:pt x="516" y="117"/>
                  </a:lnTo>
                  <a:lnTo>
                    <a:pt x="513" y="113"/>
                  </a:lnTo>
                  <a:lnTo>
                    <a:pt x="509" y="110"/>
                  </a:lnTo>
                  <a:lnTo>
                    <a:pt x="504" y="107"/>
                  </a:lnTo>
                  <a:lnTo>
                    <a:pt x="500" y="104"/>
                  </a:lnTo>
                  <a:lnTo>
                    <a:pt x="497" y="101"/>
                  </a:lnTo>
                  <a:lnTo>
                    <a:pt x="492" y="97"/>
                  </a:lnTo>
                  <a:lnTo>
                    <a:pt x="489" y="94"/>
                  </a:lnTo>
                  <a:lnTo>
                    <a:pt x="483" y="91"/>
                  </a:lnTo>
                  <a:lnTo>
                    <a:pt x="479" y="88"/>
                  </a:lnTo>
                  <a:lnTo>
                    <a:pt x="475" y="85"/>
                  </a:lnTo>
                  <a:lnTo>
                    <a:pt x="470" y="82"/>
                  </a:lnTo>
                  <a:lnTo>
                    <a:pt x="464" y="79"/>
                  </a:lnTo>
                  <a:lnTo>
                    <a:pt x="460" y="76"/>
                  </a:lnTo>
                  <a:lnTo>
                    <a:pt x="455" y="73"/>
                  </a:lnTo>
                  <a:lnTo>
                    <a:pt x="449" y="71"/>
                  </a:lnTo>
                  <a:lnTo>
                    <a:pt x="445" y="68"/>
                  </a:lnTo>
                  <a:lnTo>
                    <a:pt x="440" y="67"/>
                  </a:lnTo>
                  <a:lnTo>
                    <a:pt x="434" y="64"/>
                  </a:lnTo>
                  <a:lnTo>
                    <a:pt x="430" y="62"/>
                  </a:lnTo>
                  <a:lnTo>
                    <a:pt x="424" y="59"/>
                  </a:lnTo>
                  <a:lnTo>
                    <a:pt x="418" y="56"/>
                  </a:lnTo>
                  <a:lnTo>
                    <a:pt x="412" y="55"/>
                  </a:lnTo>
                  <a:lnTo>
                    <a:pt x="408" y="53"/>
                  </a:lnTo>
                  <a:lnTo>
                    <a:pt x="400" y="52"/>
                  </a:lnTo>
                  <a:lnTo>
                    <a:pt x="394" y="49"/>
                  </a:lnTo>
                  <a:lnTo>
                    <a:pt x="390" y="47"/>
                  </a:lnTo>
                  <a:lnTo>
                    <a:pt x="385" y="46"/>
                  </a:lnTo>
                  <a:lnTo>
                    <a:pt x="378" y="46"/>
                  </a:lnTo>
                  <a:lnTo>
                    <a:pt x="372" y="43"/>
                  </a:lnTo>
                  <a:lnTo>
                    <a:pt x="364" y="41"/>
                  </a:lnTo>
                  <a:lnTo>
                    <a:pt x="360" y="41"/>
                  </a:lnTo>
                  <a:lnTo>
                    <a:pt x="352" y="41"/>
                  </a:lnTo>
                  <a:lnTo>
                    <a:pt x="346" y="40"/>
                  </a:lnTo>
                  <a:lnTo>
                    <a:pt x="339" y="40"/>
                  </a:lnTo>
                  <a:lnTo>
                    <a:pt x="335" y="40"/>
                  </a:lnTo>
                  <a:lnTo>
                    <a:pt x="327" y="38"/>
                  </a:lnTo>
                  <a:lnTo>
                    <a:pt x="320" y="37"/>
                  </a:lnTo>
                  <a:lnTo>
                    <a:pt x="314" y="37"/>
                  </a:lnTo>
                  <a:lnTo>
                    <a:pt x="309" y="37"/>
                  </a:lnTo>
                  <a:lnTo>
                    <a:pt x="302" y="37"/>
                  </a:lnTo>
                  <a:lnTo>
                    <a:pt x="296" y="37"/>
                  </a:lnTo>
                  <a:lnTo>
                    <a:pt x="290" y="38"/>
                  </a:lnTo>
                  <a:lnTo>
                    <a:pt x="284" y="38"/>
                  </a:lnTo>
                  <a:lnTo>
                    <a:pt x="278" y="38"/>
                  </a:lnTo>
                  <a:lnTo>
                    <a:pt x="272" y="40"/>
                  </a:lnTo>
                  <a:lnTo>
                    <a:pt x="266" y="40"/>
                  </a:lnTo>
                  <a:lnTo>
                    <a:pt x="260" y="41"/>
                  </a:lnTo>
                  <a:lnTo>
                    <a:pt x="256" y="41"/>
                  </a:lnTo>
                  <a:lnTo>
                    <a:pt x="250" y="43"/>
                  </a:lnTo>
                  <a:lnTo>
                    <a:pt x="245" y="44"/>
                  </a:lnTo>
                  <a:lnTo>
                    <a:pt x="239" y="46"/>
                  </a:lnTo>
                  <a:lnTo>
                    <a:pt x="233" y="46"/>
                  </a:lnTo>
                  <a:lnTo>
                    <a:pt x="229" y="47"/>
                  </a:lnTo>
                  <a:lnTo>
                    <a:pt x="224" y="49"/>
                  </a:lnTo>
                  <a:lnTo>
                    <a:pt x="220" y="52"/>
                  </a:lnTo>
                  <a:lnTo>
                    <a:pt x="214" y="52"/>
                  </a:lnTo>
                  <a:lnTo>
                    <a:pt x="210" y="55"/>
                  </a:lnTo>
                  <a:lnTo>
                    <a:pt x="205" y="56"/>
                  </a:lnTo>
                  <a:lnTo>
                    <a:pt x="202" y="58"/>
                  </a:lnTo>
                  <a:lnTo>
                    <a:pt x="196" y="59"/>
                  </a:lnTo>
                  <a:lnTo>
                    <a:pt x="193" y="62"/>
                  </a:lnTo>
                  <a:lnTo>
                    <a:pt x="189" y="64"/>
                  </a:lnTo>
                  <a:lnTo>
                    <a:pt x="184" y="67"/>
                  </a:lnTo>
                  <a:lnTo>
                    <a:pt x="180" y="68"/>
                  </a:lnTo>
                  <a:lnTo>
                    <a:pt x="177" y="70"/>
                  </a:lnTo>
                  <a:lnTo>
                    <a:pt x="172" y="71"/>
                  </a:lnTo>
                  <a:lnTo>
                    <a:pt x="169" y="76"/>
                  </a:lnTo>
                  <a:lnTo>
                    <a:pt x="163" y="77"/>
                  </a:lnTo>
                  <a:lnTo>
                    <a:pt x="160" y="80"/>
                  </a:lnTo>
                  <a:lnTo>
                    <a:pt x="156" y="82"/>
                  </a:lnTo>
                  <a:lnTo>
                    <a:pt x="153" y="85"/>
                  </a:lnTo>
                  <a:lnTo>
                    <a:pt x="150" y="86"/>
                  </a:lnTo>
                  <a:lnTo>
                    <a:pt x="147" y="89"/>
                  </a:lnTo>
                  <a:lnTo>
                    <a:pt x="144" y="92"/>
                  </a:lnTo>
                  <a:lnTo>
                    <a:pt x="140" y="95"/>
                  </a:lnTo>
                  <a:lnTo>
                    <a:pt x="137" y="97"/>
                  </a:lnTo>
                  <a:lnTo>
                    <a:pt x="134" y="99"/>
                  </a:lnTo>
                  <a:lnTo>
                    <a:pt x="129" y="101"/>
                  </a:lnTo>
                  <a:lnTo>
                    <a:pt x="128" y="105"/>
                  </a:lnTo>
                  <a:lnTo>
                    <a:pt x="120" y="111"/>
                  </a:lnTo>
                  <a:lnTo>
                    <a:pt x="116" y="117"/>
                  </a:lnTo>
                  <a:lnTo>
                    <a:pt x="108" y="122"/>
                  </a:lnTo>
                  <a:lnTo>
                    <a:pt x="104" y="126"/>
                  </a:lnTo>
                  <a:lnTo>
                    <a:pt x="99" y="132"/>
                  </a:lnTo>
                  <a:lnTo>
                    <a:pt x="95" y="138"/>
                  </a:lnTo>
                  <a:lnTo>
                    <a:pt x="89" y="143"/>
                  </a:lnTo>
                  <a:lnTo>
                    <a:pt x="86" y="149"/>
                  </a:lnTo>
                  <a:lnTo>
                    <a:pt x="81" y="153"/>
                  </a:lnTo>
                  <a:lnTo>
                    <a:pt x="79" y="159"/>
                  </a:lnTo>
                  <a:lnTo>
                    <a:pt x="74" y="164"/>
                  </a:lnTo>
                  <a:lnTo>
                    <a:pt x="71" y="167"/>
                  </a:lnTo>
                  <a:lnTo>
                    <a:pt x="68" y="171"/>
                  </a:lnTo>
                  <a:lnTo>
                    <a:pt x="64" y="174"/>
                  </a:lnTo>
                  <a:lnTo>
                    <a:pt x="61" y="177"/>
                  </a:lnTo>
                  <a:lnTo>
                    <a:pt x="58" y="178"/>
                  </a:lnTo>
                  <a:lnTo>
                    <a:pt x="55" y="178"/>
                  </a:lnTo>
                  <a:lnTo>
                    <a:pt x="53" y="181"/>
                  </a:lnTo>
                  <a:lnTo>
                    <a:pt x="49" y="181"/>
                  </a:lnTo>
                  <a:lnTo>
                    <a:pt x="43" y="180"/>
                  </a:lnTo>
                  <a:lnTo>
                    <a:pt x="40" y="178"/>
                  </a:lnTo>
                  <a:lnTo>
                    <a:pt x="38" y="177"/>
                  </a:lnTo>
                  <a:lnTo>
                    <a:pt x="34" y="172"/>
                  </a:lnTo>
                  <a:lnTo>
                    <a:pt x="32" y="168"/>
                  </a:lnTo>
                  <a:lnTo>
                    <a:pt x="31" y="164"/>
                  </a:lnTo>
                  <a:lnTo>
                    <a:pt x="29" y="159"/>
                  </a:lnTo>
                  <a:lnTo>
                    <a:pt x="29" y="155"/>
                  </a:lnTo>
                  <a:lnTo>
                    <a:pt x="29" y="152"/>
                  </a:lnTo>
                  <a:lnTo>
                    <a:pt x="29" y="149"/>
                  </a:lnTo>
                  <a:lnTo>
                    <a:pt x="31" y="147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73" name="Freeform 11"/>
            <p:cNvSpPr>
              <a:spLocks/>
            </p:cNvSpPr>
            <p:nvPr/>
          </p:nvSpPr>
          <p:spPr bwMode="auto">
            <a:xfrm>
              <a:off x="3142" y="1407"/>
              <a:ext cx="102" cy="49"/>
            </a:xfrm>
            <a:custGeom>
              <a:avLst/>
              <a:gdLst>
                <a:gd name="T0" fmla="*/ 1 w 205"/>
                <a:gd name="T1" fmla="*/ 15 h 99"/>
                <a:gd name="T2" fmla="*/ 3 w 205"/>
                <a:gd name="T3" fmla="*/ 17 h 99"/>
                <a:gd name="T4" fmla="*/ 5 w 205"/>
                <a:gd name="T5" fmla="*/ 20 h 99"/>
                <a:gd name="T6" fmla="*/ 7 w 205"/>
                <a:gd name="T7" fmla="*/ 24 h 99"/>
                <a:gd name="T8" fmla="*/ 10 w 205"/>
                <a:gd name="T9" fmla="*/ 27 h 99"/>
                <a:gd name="T10" fmla="*/ 14 w 205"/>
                <a:gd name="T11" fmla="*/ 30 h 99"/>
                <a:gd name="T12" fmla="*/ 17 w 205"/>
                <a:gd name="T13" fmla="*/ 33 h 99"/>
                <a:gd name="T14" fmla="*/ 21 w 205"/>
                <a:gd name="T15" fmla="*/ 36 h 99"/>
                <a:gd name="T16" fmla="*/ 26 w 205"/>
                <a:gd name="T17" fmla="*/ 39 h 99"/>
                <a:gd name="T18" fmla="*/ 30 w 205"/>
                <a:gd name="T19" fmla="*/ 42 h 99"/>
                <a:gd name="T20" fmla="*/ 35 w 205"/>
                <a:gd name="T21" fmla="*/ 44 h 99"/>
                <a:gd name="T22" fmla="*/ 40 w 205"/>
                <a:gd name="T23" fmla="*/ 45 h 99"/>
                <a:gd name="T24" fmla="*/ 45 w 205"/>
                <a:gd name="T25" fmla="*/ 48 h 99"/>
                <a:gd name="T26" fmla="*/ 50 w 205"/>
                <a:gd name="T27" fmla="*/ 48 h 99"/>
                <a:gd name="T28" fmla="*/ 56 w 205"/>
                <a:gd name="T29" fmla="*/ 49 h 99"/>
                <a:gd name="T30" fmla="*/ 62 w 205"/>
                <a:gd name="T31" fmla="*/ 48 h 99"/>
                <a:gd name="T32" fmla="*/ 67 w 205"/>
                <a:gd name="T33" fmla="*/ 48 h 99"/>
                <a:gd name="T34" fmla="*/ 71 w 205"/>
                <a:gd name="T35" fmla="*/ 46 h 99"/>
                <a:gd name="T36" fmla="*/ 76 w 205"/>
                <a:gd name="T37" fmla="*/ 44 h 99"/>
                <a:gd name="T38" fmla="*/ 80 w 205"/>
                <a:gd name="T39" fmla="*/ 42 h 99"/>
                <a:gd name="T40" fmla="*/ 84 w 205"/>
                <a:gd name="T41" fmla="*/ 39 h 99"/>
                <a:gd name="T42" fmla="*/ 88 w 205"/>
                <a:gd name="T43" fmla="*/ 35 h 99"/>
                <a:gd name="T44" fmla="*/ 90 w 205"/>
                <a:gd name="T45" fmla="*/ 32 h 99"/>
                <a:gd name="T46" fmla="*/ 93 w 205"/>
                <a:gd name="T47" fmla="*/ 29 h 99"/>
                <a:gd name="T48" fmla="*/ 95 w 205"/>
                <a:gd name="T49" fmla="*/ 25 h 99"/>
                <a:gd name="T50" fmla="*/ 97 w 205"/>
                <a:gd name="T51" fmla="*/ 22 h 99"/>
                <a:gd name="T52" fmla="*/ 100 w 205"/>
                <a:gd name="T53" fmla="*/ 17 h 99"/>
                <a:gd name="T54" fmla="*/ 101 w 205"/>
                <a:gd name="T55" fmla="*/ 13 h 99"/>
                <a:gd name="T56" fmla="*/ 102 w 205"/>
                <a:gd name="T57" fmla="*/ 10 h 99"/>
                <a:gd name="T58" fmla="*/ 102 w 205"/>
                <a:gd name="T59" fmla="*/ 10 h 99"/>
                <a:gd name="T60" fmla="*/ 100 w 205"/>
                <a:gd name="T61" fmla="*/ 7 h 99"/>
                <a:gd name="T62" fmla="*/ 97 w 205"/>
                <a:gd name="T63" fmla="*/ 4 h 99"/>
                <a:gd name="T64" fmla="*/ 91 w 205"/>
                <a:gd name="T65" fmla="*/ 7 h 99"/>
                <a:gd name="T66" fmla="*/ 89 w 205"/>
                <a:gd name="T67" fmla="*/ 10 h 99"/>
                <a:gd name="T68" fmla="*/ 87 w 205"/>
                <a:gd name="T69" fmla="*/ 13 h 99"/>
                <a:gd name="T70" fmla="*/ 83 w 205"/>
                <a:gd name="T71" fmla="*/ 17 h 99"/>
                <a:gd name="T72" fmla="*/ 79 w 205"/>
                <a:gd name="T73" fmla="*/ 22 h 99"/>
                <a:gd name="T74" fmla="*/ 74 w 205"/>
                <a:gd name="T75" fmla="*/ 26 h 99"/>
                <a:gd name="T76" fmla="*/ 69 w 205"/>
                <a:gd name="T77" fmla="*/ 29 h 99"/>
                <a:gd name="T78" fmla="*/ 64 w 205"/>
                <a:gd name="T79" fmla="*/ 30 h 99"/>
                <a:gd name="T80" fmla="*/ 59 w 205"/>
                <a:gd name="T81" fmla="*/ 32 h 99"/>
                <a:gd name="T82" fmla="*/ 55 w 205"/>
                <a:gd name="T83" fmla="*/ 32 h 99"/>
                <a:gd name="T84" fmla="*/ 50 w 205"/>
                <a:gd name="T85" fmla="*/ 32 h 99"/>
                <a:gd name="T86" fmla="*/ 44 w 205"/>
                <a:gd name="T87" fmla="*/ 30 h 99"/>
                <a:gd name="T88" fmla="*/ 39 w 205"/>
                <a:gd name="T89" fmla="*/ 28 h 99"/>
                <a:gd name="T90" fmla="*/ 34 w 205"/>
                <a:gd name="T91" fmla="*/ 25 h 99"/>
                <a:gd name="T92" fmla="*/ 29 w 205"/>
                <a:gd name="T93" fmla="*/ 22 h 99"/>
                <a:gd name="T94" fmla="*/ 24 w 205"/>
                <a:gd name="T95" fmla="*/ 18 h 99"/>
                <a:gd name="T96" fmla="*/ 21 w 205"/>
                <a:gd name="T97" fmla="*/ 15 h 99"/>
                <a:gd name="T98" fmla="*/ 17 w 205"/>
                <a:gd name="T99" fmla="*/ 11 h 99"/>
                <a:gd name="T100" fmla="*/ 14 w 205"/>
                <a:gd name="T101" fmla="*/ 7 h 99"/>
                <a:gd name="T102" fmla="*/ 12 w 205"/>
                <a:gd name="T103" fmla="*/ 4 h 99"/>
                <a:gd name="T104" fmla="*/ 9 w 205"/>
                <a:gd name="T105" fmla="*/ 1 h 99"/>
                <a:gd name="T106" fmla="*/ 6 w 205"/>
                <a:gd name="T107" fmla="*/ 0 h 99"/>
                <a:gd name="T108" fmla="*/ 1 w 205"/>
                <a:gd name="T109" fmla="*/ 2 h 99"/>
                <a:gd name="T110" fmla="*/ 0 w 205"/>
                <a:gd name="T111" fmla="*/ 6 h 99"/>
                <a:gd name="T112" fmla="*/ 0 w 205"/>
                <a:gd name="T113" fmla="*/ 10 h 99"/>
                <a:gd name="T114" fmla="*/ 1 w 205"/>
                <a:gd name="T115" fmla="*/ 13 h 9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5"/>
                <a:gd name="T175" fmla="*/ 0 h 99"/>
                <a:gd name="T176" fmla="*/ 205 w 205"/>
                <a:gd name="T177" fmla="*/ 99 h 9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5" h="99">
                  <a:moveTo>
                    <a:pt x="3" y="27"/>
                  </a:moveTo>
                  <a:lnTo>
                    <a:pt x="3" y="30"/>
                  </a:lnTo>
                  <a:lnTo>
                    <a:pt x="4" y="31"/>
                  </a:lnTo>
                  <a:lnTo>
                    <a:pt x="6" y="34"/>
                  </a:lnTo>
                  <a:lnTo>
                    <a:pt x="7" y="39"/>
                  </a:lnTo>
                  <a:lnTo>
                    <a:pt x="10" y="40"/>
                  </a:lnTo>
                  <a:lnTo>
                    <a:pt x="13" y="45"/>
                  </a:lnTo>
                  <a:lnTo>
                    <a:pt x="15" y="48"/>
                  </a:lnTo>
                  <a:lnTo>
                    <a:pt x="18" y="51"/>
                  </a:lnTo>
                  <a:lnTo>
                    <a:pt x="21" y="55"/>
                  </a:lnTo>
                  <a:lnTo>
                    <a:pt x="24" y="58"/>
                  </a:lnTo>
                  <a:lnTo>
                    <a:pt x="28" y="61"/>
                  </a:lnTo>
                  <a:lnTo>
                    <a:pt x="31" y="64"/>
                  </a:lnTo>
                  <a:lnTo>
                    <a:pt x="34" y="67"/>
                  </a:lnTo>
                  <a:lnTo>
                    <a:pt x="39" y="70"/>
                  </a:lnTo>
                  <a:lnTo>
                    <a:pt x="43" y="73"/>
                  </a:lnTo>
                  <a:lnTo>
                    <a:pt x="48" y="76"/>
                  </a:lnTo>
                  <a:lnTo>
                    <a:pt x="52" y="79"/>
                  </a:lnTo>
                  <a:lnTo>
                    <a:pt x="57" y="81"/>
                  </a:lnTo>
                  <a:lnTo>
                    <a:pt x="61" y="84"/>
                  </a:lnTo>
                  <a:lnTo>
                    <a:pt x="66" y="87"/>
                  </a:lnTo>
                  <a:lnTo>
                    <a:pt x="70" y="88"/>
                  </a:lnTo>
                  <a:lnTo>
                    <a:pt x="74" y="90"/>
                  </a:lnTo>
                  <a:lnTo>
                    <a:pt x="80" y="91"/>
                  </a:lnTo>
                  <a:lnTo>
                    <a:pt x="85" y="94"/>
                  </a:lnTo>
                  <a:lnTo>
                    <a:pt x="91" y="96"/>
                  </a:lnTo>
                  <a:lnTo>
                    <a:pt x="95" y="96"/>
                  </a:lnTo>
                  <a:lnTo>
                    <a:pt x="101" y="97"/>
                  </a:lnTo>
                  <a:lnTo>
                    <a:pt x="107" y="99"/>
                  </a:lnTo>
                  <a:lnTo>
                    <a:pt x="112" y="99"/>
                  </a:lnTo>
                  <a:lnTo>
                    <a:pt x="118" y="99"/>
                  </a:lnTo>
                  <a:lnTo>
                    <a:pt x="124" y="97"/>
                  </a:lnTo>
                  <a:lnTo>
                    <a:pt x="128" y="97"/>
                  </a:lnTo>
                  <a:lnTo>
                    <a:pt x="134" y="96"/>
                  </a:lnTo>
                  <a:lnTo>
                    <a:pt x="138" y="94"/>
                  </a:lnTo>
                  <a:lnTo>
                    <a:pt x="143" y="93"/>
                  </a:lnTo>
                  <a:lnTo>
                    <a:pt x="149" y="91"/>
                  </a:lnTo>
                  <a:lnTo>
                    <a:pt x="152" y="88"/>
                  </a:lnTo>
                  <a:lnTo>
                    <a:pt x="156" y="85"/>
                  </a:lnTo>
                  <a:lnTo>
                    <a:pt x="161" y="84"/>
                  </a:lnTo>
                  <a:lnTo>
                    <a:pt x="165" y="81"/>
                  </a:lnTo>
                  <a:lnTo>
                    <a:pt x="168" y="78"/>
                  </a:lnTo>
                  <a:lnTo>
                    <a:pt x="173" y="75"/>
                  </a:lnTo>
                  <a:lnTo>
                    <a:pt x="176" y="70"/>
                  </a:lnTo>
                  <a:lnTo>
                    <a:pt x="179" y="69"/>
                  </a:lnTo>
                  <a:lnTo>
                    <a:pt x="180" y="64"/>
                  </a:lnTo>
                  <a:lnTo>
                    <a:pt x="183" y="61"/>
                  </a:lnTo>
                  <a:lnTo>
                    <a:pt x="186" y="58"/>
                  </a:lnTo>
                  <a:lnTo>
                    <a:pt x="189" y="55"/>
                  </a:lnTo>
                  <a:lnTo>
                    <a:pt x="191" y="51"/>
                  </a:lnTo>
                  <a:lnTo>
                    <a:pt x="194" y="48"/>
                  </a:lnTo>
                  <a:lnTo>
                    <a:pt x="194" y="45"/>
                  </a:lnTo>
                  <a:lnTo>
                    <a:pt x="197" y="40"/>
                  </a:lnTo>
                  <a:lnTo>
                    <a:pt x="200" y="34"/>
                  </a:lnTo>
                  <a:lnTo>
                    <a:pt x="201" y="30"/>
                  </a:lnTo>
                  <a:lnTo>
                    <a:pt x="202" y="26"/>
                  </a:lnTo>
                  <a:lnTo>
                    <a:pt x="204" y="23"/>
                  </a:lnTo>
                  <a:lnTo>
                    <a:pt x="205" y="20"/>
                  </a:lnTo>
                  <a:lnTo>
                    <a:pt x="204" y="20"/>
                  </a:lnTo>
                  <a:lnTo>
                    <a:pt x="204" y="17"/>
                  </a:lnTo>
                  <a:lnTo>
                    <a:pt x="201" y="14"/>
                  </a:lnTo>
                  <a:lnTo>
                    <a:pt x="198" y="11"/>
                  </a:lnTo>
                  <a:lnTo>
                    <a:pt x="194" y="9"/>
                  </a:lnTo>
                  <a:lnTo>
                    <a:pt x="188" y="14"/>
                  </a:lnTo>
                  <a:lnTo>
                    <a:pt x="183" y="15"/>
                  </a:lnTo>
                  <a:lnTo>
                    <a:pt x="180" y="20"/>
                  </a:lnTo>
                  <a:lnTo>
                    <a:pt x="179" y="20"/>
                  </a:lnTo>
                  <a:lnTo>
                    <a:pt x="176" y="24"/>
                  </a:lnTo>
                  <a:lnTo>
                    <a:pt x="174" y="26"/>
                  </a:lnTo>
                  <a:lnTo>
                    <a:pt x="173" y="30"/>
                  </a:lnTo>
                  <a:lnTo>
                    <a:pt x="167" y="34"/>
                  </a:lnTo>
                  <a:lnTo>
                    <a:pt x="162" y="40"/>
                  </a:lnTo>
                  <a:lnTo>
                    <a:pt x="158" y="45"/>
                  </a:lnTo>
                  <a:lnTo>
                    <a:pt x="153" y="49"/>
                  </a:lnTo>
                  <a:lnTo>
                    <a:pt x="149" y="52"/>
                  </a:lnTo>
                  <a:lnTo>
                    <a:pt x="143" y="55"/>
                  </a:lnTo>
                  <a:lnTo>
                    <a:pt x="138" y="58"/>
                  </a:lnTo>
                  <a:lnTo>
                    <a:pt x="134" y="61"/>
                  </a:lnTo>
                  <a:lnTo>
                    <a:pt x="128" y="61"/>
                  </a:lnTo>
                  <a:lnTo>
                    <a:pt x="124" y="64"/>
                  </a:lnTo>
                  <a:lnTo>
                    <a:pt x="119" y="64"/>
                  </a:lnTo>
                  <a:lnTo>
                    <a:pt x="115" y="64"/>
                  </a:lnTo>
                  <a:lnTo>
                    <a:pt x="110" y="64"/>
                  </a:lnTo>
                  <a:lnTo>
                    <a:pt x="104" y="64"/>
                  </a:lnTo>
                  <a:lnTo>
                    <a:pt x="100" y="64"/>
                  </a:lnTo>
                  <a:lnTo>
                    <a:pt x="95" y="64"/>
                  </a:lnTo>
                  <a:lnTo>
                    <a:pt x="89" y="61"/>
                  </a:lnTo>
                  <a:lnTo>
                    <a:pt x="83" y="60"/>
                  </a:lnTo>
                  <a:lnTo>
                    <a:pt x="79" y="57"/>
                  </a:lnTo>
                  <a:lnTo>
                    <a:pt x="73" y="55"/>
                  </a:lnTo>
                  <a:lnTo>
                    <a:pt x="68" y="51"/>
                  </a:lnTo>
                  <a:lnTo>
                    <a:pt x="63" y="49"/>
                  </a:lnTo>
                  <a:lnTo>
                    <a:pt x="58" y="45"/>
                  </a:lnTo>
                  <a:lnTo>
                    <a:pt x="54" y="42"/>
                  </a:lnTo>
                  <a:lnTo>
                    <a:pt x="48" y="37"/>
                  </a:lnTo>
                  <a:lnTo>
                    <a:pt x="45" y="34"/>
                  </a:lnTo>
                  <a:lnTo>
                    <a:pt x="42" y="30"/>
                  </a:lnTo>
                  <a:lnTo>
                    <a:pt x="39" y="26"/>
                  </a:lnTo>
                  <a:lnTo>
                    <a:pt x="34" y="23"/>
                  </a:lnTo>
                  <a:lnTo>
                    <a:pt x="31" y="18"/>
                  </a:lnTo>
                  <a:lnTo>
                    <a:pt x="28" y="15"/>
                  </a:lnTo>
                  <a:lnTo>
                    <a:pt x="28" y="11"/>
                  </a:lnTo>
                  <a:lnTo>
                    <a:pt x="25" y="8"/>
                  </a:lnTo>
                  <a:lnTo>
                    <a:pt x="22" y="5"/>
                  </a:lnTo>
                  <a:lnTo>
                    <a:pt x="19" y="3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74" name="Freeform 12"/>
            <p:cNvSpPr>
              <a:spLocks/>
            </p:cNvSpPr>
            <p:nvPr/>
          </p:nvSpPr>
          <p:spPr bwMode="auto">
            <a:xfrm>
              <a:off x="3141" y="1339"/>
              <a:ext cx="19" cy="23"/>
            </a:xfrm>
            <a:custGeom>
              <a:avLst/>
              <a:gdLst>
                <a:gd name="T0" fmla="*/ 3 w 38"/>
                <a:gd name="T1" fmla="*/ 10 h 44"/>
                <a:gd name="T2" fmla="*/ 3 w 38"/>
                <a:gd name="T3" fmla="*/ 8 h 44"/>
                <a:gd name="T4" fmla="*/ 3 w 38"/>
                <a:gd name="T5" fmla="*/ 6 h 44"/>
                <a:gd name="T6" fmla="*/ 4 w 38"/>
                <a:gd name="T7" fmla="*/ 5 h 44"/>
                <a:gd name="T8" fmla="*/ 4 w 38"/>
                <a:gd name="T9" fmla="*/ 3 h 44"/>
                <a:gd name="T10" fmla="*/ 7 w 38"/>
                <a:gd name="T11" fmla="*/ 2 h 44"/>
                <a:gd name="T12" fmla="*/ 10 w 38"/>
                <a:gd name="T13" fmla="*/ 0 h 44"/>
                <a:gd name="T14" fmla="*/ 11 w 38"/>
                <a:gd name="T15" fmla="*/ 0 h 44"/>
                <a:gd name="T16" fmla="*/ 14 w 38"/>
                <a:gd name="T17" fmla="*/ 2 h 44"/>
                <a:gd name="T18" fmla="*/ 16 w 38"/>
                <a:gd name="T19" fmla="*/ 2 h 44"/>
                <a:gd name="T20" fmla="*/ 17 w 38"/>
                <a:gd name="T21" fmla="*/ 5 h 44"/>
                <a:gd name="T22" fmla="*/ 18 w 38"/>
                <a:gd name="T23" fmla="*/ 6 h 44"/>
                <a:gd name="T24" fmla="*/ 19 w 38"/>
                <a:gd name="T25" fmla="*/ 9 h 44"/>
                <a:gd name="T26" fmla="*/ 19 w 38"/>
                <a:gd name="T27" fmla="*/ 10 h 44"/>
                <a:gd name="T28" fmla="*/ 19 w 38"/>
                <a:gd name="T29" fmla="*/ 13 h 44"/>
                <a:gd name="T30" fmla="*/ 19 w 38"/>
                <a:gd name="T31" fmla="*/ 15 h 44"/>
                <a:gd name="T32" fmla="*/ 19 w 38"/>
                <a:gd name="T33" fmla="*/ 17 h 44"/>
                <a:gd name="T34" fmla="*/ 18 w 38"/>
                <a:gd name="T35" fmla="*/ 19 h 44"/>
                <a:gd name="T36" fmla="*/ 17 w 38"/>
                <a:gd name="T37" fmla="*/ 21 h 44"/>
                <a:gd name="T38" fmla="*/ 14 w 38"/>
                <a:gd name="T39" fmla="*/ 22 h 44"/>
                <a:gd name="T40" fmla="*/ 11 w 38"/>
                <a:gd name="T41" fmla="*/ 23 h 44"/>
                <a:gd name="T42" fmla="*/ 10 w 38"/>
                <a:gd name="T43" fmla="*/ 22 h 44"/>
                <a:gd name="T44" fmla="*/ 8 w 38"/>
                <a:gd name="T45" fmla="*/ 21 h 44"/>
                <a:gd name="T46" fmla="*/ 6 w 38"/>
                <a:gd name="T47" fmla="*/ 21 h 44"/>
                <a:gd name="T48" fmla="*/ 5 w 38"/>
                <a:gd name="T49" fmla="*/ 20 h 44"/>
                <a:gd name="T50" fmla="*/ 3 w 38"/>
                <a:gd name="T51" fmla="*/ 18 h 44"/>
                <a:gd name="T52" fmla="*/ 2 w 38"/>
                <a:gd name="T53" fmla="*/ 18 h 44"/>
                <a:gd name="T54" fmla="*/ 1 w 38"/>
                <a:gd name="T55" fmla="*/ 17 h 44"/>
                <a:gd name="T56" fmla="*/ 1 w 38"/>
                <a:gd name="T57" fmla="*/ 15 h 44"/>
                <a:gd name="T58" fmla="*/ 0 w 38"/>
                <a:gd name="T59" fmla="*/ 14 h 44"/>
                <a:gd name="T60" fmla="*/ 1 w 38"/>
                <a:gd name="T61" fmla="*/ 13 h 44"/>
                <a:gd name="T62" fmla="*/ 2 w 38"/>
                <a:gd name="T63" fmla="*/ 10 h 44"/>
                <a:gd name="T64" fmla="*/ 3 w 38"/>
                <a:gd name="T65" fmla="*/ 10 h 44"/>
                <a:gd name="T66" fmla="*/ 3 w 38"/>
                <a:gd name="T67" fmla="*/ 10 h 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"/>
                <a:gd name="T103" fmla="*/ 0 h 44"/>
                <a:gd name="T104" fmla="*/ 38 w 38"/>
                <a:gd name="T105" fmla="*/ 44 h 4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" h="44">
                  <a:moveTo>
                    <a:pt x="7" y="19"/>
                  </a:moveTo>
                  <a:lnTo>
                    <a:pt x="7" y="15"/>
                  </a:lnTo>
                  <a:lnTo>
                    <a:pt x="7" y="12"/>
                  </a:lnTo>
                  <a:lnTo>
                    <a:pt x="8" y="9"/>
                  </a:lnTo>
                  <a:lnTo>
                    <a:pt x="8" y="6"/>
                  </a:lnTo>
                  <a:lnTo>
                    <a:pt x="14" y="3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9" y="4"/>
                  </a:lnTo>
                  <a:lnTo>
                    <a:pt x="32" y="4"/>
                  </a:lnTo>
                  <a:lnTo>
                    <a:pt x="34" y="9"/>
                  </a:lnTo>
                  <a:lnTo>
                    <a:pt x="35" y="12"/>
                  </a:lnTo>
                  <a:lnTo>
                    <a:pt x="38" y="17"/>
                  </a:lnTo>
                  <a:lnTo>
                    <a:pt x="38" y="20"/>
                  </a:lnTo>
                  <a:lnTo>
                    <a:pt x="38" y="25"/>
                  </a:lnTo>
                  <a:lnTo>
                    <a:pt x="38" y="29"/>
                  </a:lnTo>
                  <a:lnTo>
                    <a:pt x="38" y="32"/>
                  </a:lnTo>
                  <a:lnTo>
                    <a:pt x="35" y="37"/>
                  </a:lnTo>
                  <a:lnTo>
                    <a:pt x="34" y="41"/>
                  </a:lnTo>
                  <a:lnTo>
                    <a:pt x="28" y="43"/>
                  </a:lnTo>
                  <a:lnTo>
                    <a:pt x="23" y="44"/>
                  </a:lnTo>
                  <a:lnTo>
                    <a:pt x="19" y="43"/>
                  </a:lnTo>
                  <a:lnTo>
                    <a:pt x="16" y="41"/>
                  </a:lnTo>
                  <a:lnTo>
                    <a:pt x="13" y="40"/>
                  </a:lnTo>
                  <a:lnTo>
                    <a:pt x="10" y="38"/>
                  </a:lnTo>
                  <a:lnTo>
                    <a:pt x="7" y="35"/>
                  </a:lnTo>
                  <a:lnTo>
                    <a:pt x="4" y="34"/>
                  </a:lnTo>
                  <a:lnTo>
                    <a:pt x="3" y="32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1" y="25"/>
                  </a:lnTo>
                  <a:lnTo>
                    <a:pt x="4" y="20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75" name="Freeform 13"/>
            <p:cNvSpPr>
              <a:spLocks/>
            </p:cNvSpPr>
            <p:nvPr/>
          </p:nvSpPr>
          <p:spPr bwMode="auto">
            <a:xfrm>
              <a:off x="3225" y="1347"/>
              <a:ext cx="16" cy="20"/>
            </a:xfrm>
            <a:custGeom>
              <a:avLst/>
              <a:gdLst>
                <a:gd name="T0" fmla="*/ 0 w 33"/>
                <a:gd name="T1" fmla="*/ 5 h 39"/>
                <a:gd name="T2" fmla="*/ 0 w 33"/>
                <a:gd name="T3" fmla="*/ 3 h 39"/>
                <a:gd name="T4" fmla="*/ 2 w 33"/>
                <a:gd name="T5" fmla="*/ 2 h 39"/>
                <a:gd name="T6" fmla="*/ 3 w 33"/>
                <a:gd name="T7" fmla="*/ 1 h 39"/>
                <a:gd name="T8" fmla="*/ 5 w 33"/>
                <a:gd name="T9" fmla="*/ 1 h 39"/>
                <a:gd name="T10" fmla="*/ 6 w 33"/>
                <a:gd name="T11" fmla="*/ 0 h 39"/>
                <a:gd name="T12" fmla="*/ 8 w 33"/>
                <a:gd name="T13" fmla="*/ 1 h 39"/>
                <a:gd name="T14" fmla="*/ 9 w 33"/>
                <a:gd name="T15" fmla="*/ 1 h 39"/>
                <a:gd name="T16" fmla="*/ 11 w 33"/>
                <a:gd name="T17" fmla="*/ 2 h 39"/>
                <a:gd name="T18" fmla="*/ 13 w 33"/>
                <a:gd name="T19" fmla="*/ 3 h 39"/>
                <a:gd name="T20" fmla="*/ 15 w 33"/>
                <a:gd name="T21" fmla="*/ 6 h 39"/>
                <a:gd name="T22" fmla="*/ 15 w 33"/>
                <a:gd name="T23" fmla="*/ 7 h 39"/>
                <a:gd name="T24" fmla="*/ 16 w 33"/>
                <a:gd name="T25" fmla="*/ 9 h 39"/>
                <a:gd name="T26" fmla="*/ 16 w 33"/>
                <a:gd name="T27" fmla="*/ 11 h 39"/>
                <a:gd name="T28" fmla="*/ 16 w 33"/>
                <a:gd name="T29" fmla="*/ 13 h 39"/>
                <a:gd name="T30" fmla="*/ 15 w 33"/>
                <a:gd name="T31" fmla="*/ 14 h 39"/>
                <a:gd name="T32" fmla="*/ 15 w 33"/>
                <a:gd name="T33" fmla="*/ 16 h 39"/>
                <a:gd name="T34" fmla="*/ 14 w 33"/>
                <a:gd name="T35" fmla="*/ 17 h 39"/>
                <a:gd name="T36" fmla="*/ 13 w 33"/>
                <a:gd name="T37" fmla="*/ 18 h 39"/>
                <a:gd name="T38" fmla="*/ 11 w 33"/>
                <a:gd name="T39" fmla="*/ 20 h 39"/>
                <a:gd name="T40" fmla="*/ 8 w 33"/>
                <a:gd name="T41" fmla="*/ 20 h 39"/>
                <a:gd name="T42" fmla="*/ 5 w 33"/>
                <a:gd name="T43" fmla="*/ 20 h 39"/>
                <a:gd name="T44" fmla="*/ 3 w 33"/>
                <a:gd name="T45" fmla="*/ 20 h 39"/>
                <a:gd name="T46" fmla="*/ 1 w 33"/>
                <a:gd name="T47" fmla="*/ 20 h 39"/>
                <a:gd name="T48" fmla="*/ 0 w 33"/>
                <a:gd name="T49" fmla="*/ 20 h 39"/>
                <a:gd name="T50" fmla="*/ 0 w 33"/>
                <a:gd name="T51" fmla="*/ 5 h 39"/>
                <a:gd name="T52" fmla="*/ 0 w 33"/>
                <a:gd name="T53" fmla="*/ 5 h 3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3"/>
                <a:gd name="T82" fmla="*/ 0 h 39"/>
                <a:gd name="T83" fmla="*/ 33 w 33"/>
                <a:gd name="T84" fmla="*/ 39 h 3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3" h="39">
                  <a:moveTo>
                    <a:pt x="0" y="10"/>
                  </a:moveTo>
                  <a:lnTo>
                    <a:pt x="1" y="6"/>
                  </a:lnTo>
                  <a:lnTo>
                    <a:pt x="4" y="3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19" y="1"/>
                  </a:lnTo>
                  <a:lnTo>
                    <a:pt x="22" y="3"/>
                  </a:lnTo>
                  <a:lnTo>
                    <a:pt x="27" y="6"/>
                  </a:lnTo>
                  <a:lnTo>
                    <a:pt x="31" y="12"/>
                  </a:lnTo>
                  <a:lnTo>
                    <a:pt x="31" y="13"/>
                  </a:lnTo>
                  <a:lnTo>
                    <a:pt x="33" y="18"/>
                  </a:lnTo>
                  <a:lnTo>
                    <a:pt x="33" y="21"/>
                  </a:lnTo>
                  <a:lnTo>
                    <a:pt x="33" y="25"/>
                  </a:lnTo>
                  <a:lnTo>
                    <a:pt x="31" y="28"/>
                  </a:lnTo>
                  <a:lnTo>
                    <a:pt x="30" y="31"/>
                  </a:lnTo>
                  <a:lnTo>
                    <a:pt x="28" y="33"/>
                  </a:lnTo>
                  <a:lnTo>
                    <a:pt x="27" y="36"/>
                  </a:lnTo>
                  <a:lnTo>
                    <a:pt x="22" y="39"/>
                  </a:lnTo>
                  <a:lnTo>
                    <a:pt x="16" y="39"/>
                  </a:lnTo>
                  <a:lnTo>
                    <a:pt x="10" y="39"/>
                  </a:lnTo>
                  <a:lnTo>
                    <a:pt x="7" y="39"/>
                  </a:lnTo>
                  <a:lnTo>
                    <a:pt x="3" y="39"/>
                  </a:lnTo>
                  <a:lnTo>
                    <a:pt x="1" y="39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76" name="Freeform 14"/>
            <p:cNvSpPr>
              <a:spLocks/>
            </p:cNvSpPr>
            <p:nvPr/>
          </p:nvSpPr>
          <p:spPr bwMode="auto">
            <a:xfrm>
              <a:off x="2975" y="1041"/>
              <a:ext cx="115" cy="161"/>
            </a:xfrm>
            <a:custGeom>
              <a:avLst/>
              <a:gdLst>
                <a:gd name="T0" fmla="*/ 98 w 230"/>
                <a:gd name="T1" fmla="*/ 155 h 323"/>
                <a:gd name="T2" fmla="*/ 95 w 230"/>
                <a:gd name="T3" fmla="*/ 150 h 323"/>
                <a:gd name="T4" fmla="*/ 91 w 230"/>
                <a:gd name="T5" fmla="*/ 144 h 323"/>
                <a:gd name="T6" fmla="*/ 86 w 230"/>
                <a:gd name="T7" fmla="*/ 137 h 323"/>
                <a:gd name="T8" fmla="*/ 80 w 230"/>
                <a:gd name="T9" fmla="*/ 129 h 323"/>
                <a:gd name="T10" fmla="*/ 74 w 230"/>
                <a:gd name="T11" fmla="*/ 121 h 323"/>
                <a:gd name="T12" fmla="*/ 68 w 230"/>
                <a:gd name="T13" fmla="*/ 111 h 323"/>
                <a:gd name="T14" fmla="*/ 61 w 230"/>
                <a:gd name="T15" fmla="*/ 101 h 323"/>
                <a:gd name="T16" fmla="*/ 54 w 230"/>
                <a:gd name="T17" fmla="*/ 91 h 323"/>
                <a:gd name="T18" fmla="*/ 48 w 230"/>
                <a:gd name="T19" fmla="*/ 81 h 323"/>
                <a:gd name="T20" fmla="*/ 40 w 230"/>
                <a:gd name="T21" fmla="*/ 71 h 323"/>
                <a:gd name="T22" fmla="*/ 33 w 230"/>
                <a:gd name="T23" fmla="*/ 60 h 323"/>
                <a:gd name="T24" fmla="*/ 27 w 230"/>
                <a:gd name="T25" fmla="*/ 50 h 323"/>
                <a:gd name="T26" fmla="*/ 20 w 230"/>
                <a:gd name="T27" fmla="*/ 41 h 323"/>
                <a:gd name="T28" fmla="*/ 14 w 230"/>
                <a:gd name="T29" fmla="*/ 32 h 323"/>
                <a:gd name="T30" fmla="*/ 10 w 230"/>
                <a:gd name="T31" fmla="*/ 24 h 323"/>
                <a:gd name="T32" fmla="*/ 6 w 230"/>
                <a:gd name="T33" fmla="*/ 17 h 323"/>
                <a:gd name="T34" fmla="*/ 3 w 230"/>
                <a:gd name="T35" fmla="*/ 11 h 323"/>
                <a:gd name="T36" fmla="*/ 1 w 230"/>
                <a:gd name="T37" fmla="*/ 6 h 323"/>
                <a:gd name="T38" fmla="*/ 0 w 230"/>
                <a:gd name="T39" fmla="*/ 2 h 323"/>
                <a:gd name="T40" fmla="*/ 4 w 230"/>
                <a:gd name="T41" fmla="*/ 0 h 323"/>
                <a:gd name="T42" fmla="*/ 10 w 230"/>
                <a:gd name="T43" fmla="*/ 2 h 323"/>
                <a:gd name="T44" fmla="*/ 14 w 230"/>
                <a:gd name="T45" fmla="*/ 7 h 323"/>
                <a:gd name="T46" fmla="*/ 19 w 230"/>
                <a:gd name="T47" fmla="*/ 12 h 323"/>
                <a:gd name="T48" fmla="*/ 25 w 230"/>
                <a:gd name="T49" fmla="*/ 17 h 323"/>
                <a:gd name="T50" fmla="*/ 29 w 230"/>
                <a:gd name="T51" fmla="*/ 25 h 323"/>
                <a:gd name="T52" fmla="*/ 35 w 230"/>
                <a:gd name="T53" fmla="*/ 33 h 323"/>
                <a:gd name="T54" fmla="*/ 40 w 230"/>
                <a:gd name="T55" fmla="*/ 40 h 323"/>
                <a:gd name="T56" fmla="*/ 43 w 230"/>
                <a:gd name="T57" fmla="*/ 45 h 323"/>
                <a:gd name="T58" fmla="*/ 45 w 230"/>
                <a:gd name="T59" fmla="*/ 50 h 323"/>
                <a:gd name="T60" fmla="*/ 48 w 230"/>
                <a:gd name="T61" fmla="*/ 55 h 323"/>
                <a:gd name="T62" fmla="*/ 51 w 230"/>
                <a:gd name="T63" fmla="*/ 59 h 323"/>
                <a:gd name="T64" fmla="*/ 54 w 230"/>
                <a:gd name="T65" fmla="*/ 65 h 323"/>
                <a:gd name="T66" fmla="*/ 58 w 230"/>
                <a:gd name="T67" fmla="*/ 69 h 323"/>
                <a:gd name="T68" fmla="*/ 60 w 230"/>
                <a:gd name="T69" fmla="*/ 74 h 323"/>
                <a:gd name="T70" fmla="*/ 64 w 230"/>
                <a:gd name="T71" fmla="*/ 80 h 323"/>
                <a:gd name="T72" fmla="*/ 68 w 230"/>
                <a:gd name="T73" fmla="*/ 86 h 323"/>
                <a:gd name="T74" fmla="*/ 71 w 230"/>
                <a:gd name="T75" fmla="*/ 91 h 323"/>
                <a:gd name="T76" fmla="*/ 75 w 230"/>
                <a:gd name="T77" fmla="*/ 96 h 323"/>
                <a:gd name="T78" fmla="*/ 78 w 230"/>
                <a:gd name="T79" fmla="*/ 102 h 323"/>
                <a:gd name="T80" fmla="*/ 83 w 230"/>
                <a:gd name="T81" fmla="*/ 108 h 323"/>
                <a:gd name="T82" fmla="*/ 86 w 230"/>
                <a:gd name="T83" fmla="*/ 112 h 323"/>
                <a:gd name="T84" fmla="*/ 90 w 230"/>
                <a:gd name="T85" fmla="*/ 118 h 323"/>
                <a:gd name="T86" fmla="*/ 93 w 230"/>
                <a:gd name="T87" fmla="*/ 123 h 323"/>
                <a:gd name="T88" fmla="*/ 97 w 230"/>
                <a:gd name="T89" fmla="*/ 128 h 323"/>
                <a:gd name="T90" fmla="*/ 103 w 230"/>
                <a:gd name="T91" fmla="*/ 136 h 323"/>
                <a:gd name="T92" fmla="*/ 108 w 230"/>
                <a:gd name="T93" fmla="*/ 144 h 323"/>
                <a:gd name="T94" fmla="*/ 112 w 230"/>
                <a:gd name="T95" fmla="*/ 150 h 323"/>
                <a:gd name="T96" fmla="*/ 115 w 230"/>
                <a:gd name="T97" fmla="*/ 153 h 323"/>
                <a:gd name="T98" fmla="*/ 115 w 230"/>
                <a:gd name="T99" fmla="*/ 158 h 323"/>
                <a:gd name="T100" fmla="*/ 111 w 230"/>
                <a:gd name="T101" fmla="*/ 161 h 323"/>
                <a:gd name="T102" fmla="*/ 106 w 230"/>
                <a:gd name="T103" fmla="*/ 161 h 323"/>
                <a:gd name="T104" fmla="*/ 101 w 230"/>
                <a:gd name="T105" fmla="*/ 159 h 32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323"/>
                <a:gd name="T161" fmla="*/ 230 w 230"/>
                <a:gd name="T162" fmla="*/ 323 h 32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323">
                  <a:moveTo>
                    <a:pt x="201" y="318"/>
                  </a:moveTo>
                  <a:lnTo>
                    <a:pt x="198" y="315"/>
                  </a:lnTo>
                  <a:lnTo>
                    <a:pt x="196" y="310"/>
                  </a:lnTo>
                  <a:lnTo>
                    <a:pt x="193" y="306"/>
                  </a:lnTo>
                  <a:lnTo>
                    <a:pt x="192" y="304"/>
                  </a:lnTo>
                  <a:lnTo>
                    <a:pt x="190" y="301"/>
                  </a:lnTo>
                  <a:lnTo>
                    <a:pt x="187" y="297"/>
                  </a:lnTo>
                  <a:lnTo>
                    <a:pt x="184" y="292"/>
                  </a:lnTo>
                  <a:lnTo>
                    <a:pt x="181" y="289"/>
                  </a:lnTo>
                  <a:lnTo>
                    <a:pt x="178" y="285"/>
                  </a:lnTo>
                  <a:lnTo>
                    <a:pt x="175" y="280"/>
                  </a:lnTo>
                  <a:lnTo>
                    <a:pt x="171" y="274"/>
                  </a:lnTo>
                  <a:lnTo>
                    <a:pt x="168" y="270"/>
                  </a:lnTo>
                  <a:lnTo>
                    <a:pt x="165" y="265"/>
                  </a:lnTo>
                  <a:lnTo>
                    <a:pt x="160" y="259"/>
                  </a:lnTo>
                  <a:lnTo>
                    <a:pt x="156" y="253"/>
                  </a:lnTo>
                  <a:lnTo>
                    <a:pt x="153" y="246"/>
                  </a:lnTo>
                  <a:lnTo>
                    <a:pt x="148" y="242"/>
                  </a:lnTo>
                  <a:lnTo>
                    <a:pt x="144" y="236"/>
                  </a:lnTo>
                  <a:lnTo>
                    <a:pt x="141" y="228"/>
                  </a:lnTo>
                  <a:lnTo>
                    <a:pt x="135" y="222"/>
                  </a:lnTo>
                  <a:lnTo>
                    <a:pt x="131" y="216"/>
                  </a:lnTo>
                  <a:lnTo>
                    <a:pt x="126" y="210"/>
                  </a:lnTo>
                  <a:lnTo>
                    <a:pt x="122" y="203"/>
                  </a:lnTo>
                  <a:lnTo>
                    <a:pt x="117" y="195"/>
                  </a:lnTo>
                  <a:lnTo>
                    <a:pt x="113" y="191"/>
                  </a:lnTo>
                  <a:lnTo>
                    <a:pt x="108" y="183"/>
                  </a:lnTo>
                  <a:lnTo>
                    <a:pt x="104" y="176"/>
                  </a:lnTo>
                  <a:lnTo>
                    <a:pt x="99" y="170"/>
                  </a:lnTo>
                  <a:lnTo>
                    <a:pt x="95" y="163"/>
                  </a:lnTo>
                  <a:lnTo>
                    <a:pt x="90" y="155"/>
                  </a:lnTo>
                  <a:lnTo>
                    <a:pt x="86" y="149"/>
                  </a:lnTo>
                  <a:lnTo>
                    <a:pt x="80" y="142"/>
                  </a:lnTo>
                  <a:lnTo>
                    <a:pt x="75" y="136"/>
                  </a:lnTo>
                  <a:lnTo>
                    <a:pt x="69" y="128"/>
                  </a:lnTo>
                  <a:lnTo>
                    <a:pt x="65" y="121"/>
                  </a:lnTo>
                  <a:lnTo>
                    <a:pt x="61" y="115"/>
                  </a:lnTo>
                  <a:lnTo>
                    <a:pt x="56" y="107"/>
                  </a:lnTo>
                  <a:lnTo>
                    <a:pt x="53" y="101"/>
                  </a:lnTo>
                  <a:lnTo>
                    <a:pt x="49" y="96"/>
                  </a:lnTo>
                  <a:lnTo>
                    <a:pt x="44" y="88"/>
                  </a:lnTo>
                  <a:lnTo>
                    <a:pt x="40" y="82"/>
                  </a:lnTo>
                  <a:lnTo>
                    <a:pt x="37" y="76"/>
                  </a:lnTo>
                  <a:lnTo>
                    <a:pt x="32" y="70"/>
                  </a:lnTo>
                  <a:lnTo>
                    <a:pt x="29" y="64"/>
                  </a:lnTo>
                  <a:lnTo>
                    <a:pt x="25" y="60"/>
                  </a:lnTo>
                  <a:lnTo>
                    <a:pt x="23" y="55"/>
                  </a:lnTo>
                  <a:lnTo>
                    <a:pt x="20" y="49"/>
                  </a:lnTo>
                  <a:lnTo>
                    <a:pt x="16" y="43"/>
                  </a:lnTo>
                  <a:lnTo>
                    <a:pt x="14" y="39"/>
                  </a:lnTo>
                  <a:lnTo>
                    <a:pt x="11" y="34"/>
                  </a:lnTo>
                  <a:lnTo>
                    <a:pt x="10" y="30"/>
                  </a:lnTo>
                  <a:lnTo>
                    <a:pt x="7" y="26"/>
                  </a:lnTo>
                  <a:lnTo>
                    <a:pt x="5" y="23"/>
                  </a:lnTo>
                  <a:lnTo>
                    <a:pt x="4" y="20"/>
                  </a:lnTo>
                  <a:lnTo>
                    <a:pt x="3" y="15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22" y="8"/>
                  </a:lnTo>
                  <a:lnTo>
                    <a:pt x="25" y="11"/>
                  </a:lnTo>
                  <a:lnTo>
                    <a:pt x="28" y="14"/>
                  </a:lnTo>
                  <a:lnTo>
                    <a:pt x="31" y="15"/>
                  </a:lnTo>
                  <a:lnTo>
                    <a:pt x="35" y="20"/>
                  </a:lnTo>
                  <a:lnTo>
                    <a:pt x="38" y="24"/>
                  </a:lnTo>
                  <a:lnTo>
                    <a:pt x="41" y="28"/>
                  </a:lnTo>
                  <a:lnTo>
                    <a:pt x="46" y="30"/>
                  </a:lnTo>
                  <a:lnTo>
                    <a:pt x="49" y="34"/>
                  </a:lnTo>
                  <a:lnTo>
                    <a:pt x="52" y="40"/>
                  </a:lnTo>
                  <a:lnTo>
                    <a:pt x="55" y="45"/>
                  </a:lnTo>
                  <a:lnTo>
                    <a:pt x="59" y="51"/>
                  </a:lnTo>
                  <a:lnTo>
                    <a:pt x="62" y="55"/>
                  </a:lnTo>
                  <a:lnTo>
                    <a:pt x="65" y="60"/>
                  </a:lnTo>
                  <a:lnTo>
                    <a:pt x="69" y="67"/>
                  </a:lnTo>
                  <a:lnTo>
                    <a:pt x="74" y="72"/>
                  </a:lnTo>
                  <a:lnTo>
                    <a:pt x="77" y="79"/>
                  </a:lnTo>
                  <a:lnTo>
                    <a:pt x="80" y="81"/>
                  </a:lnTo>
                  <a:lnTo>
                    <a:pt x="81" y="84"/>
                  </a:lnTo>
                  <a:lnTo>
                    <a:pt x="83" y="87"/>
                  </a:lnTo>
                  <a:lnTo>
                    <a:pt x="86" y="90"/>
                  </a:lnTo>
                  <a:lnTo>
                    <a:pt x="87" y="94"/>
                  </a:lnTo>
                  <a:lnTo>
                    <a:pt x="89" y="97"/>
                  </a:lnTo>
                  <a:lnTo>
                    <a:pt x="90" y="100"/>
                  </a:lnTo>
                  <a:lnTo>
                    <a:pt x="93" y="103"/>
                  </a:lnTo>
                  <a:lnTo>
                    <a:pt x="95" y="106"/>
                  </a:lnTo>
                  <a:lnTo>
                    <a:pt x="96" y="110"/>
                  </a:lnTo>
                  <a:lnTo>
                    <a:pt x="99" y="113"/>
                  </a:lnTo>
                  <a:lnTo>
                    <a:pt x="101" y="116"/>
                  </a:lnTo>
                  <a:lnTo>
                    <a:pt x="102" y="119"/>
                  </a:lnTo>
                  <a:lnTo>
                    <a:pt x="105" y="122"/>
                  </a:lnTo>
                  <a:lnTo>
                    <a:pt x="105" y="125"/>
                  </a:lnTo>
                  <a:lnTo>
                    <a:pt x="108" y="130"/>
                  </a:lnTo>
                  <a:lnTo>
                    <a:pt x="110" y="133"/>
                  </a:lnTo>
                  <a:lnTo>
                    <a:pt x="113" y="136"/>
                  </a:lnTo>
                  <a:lnTo>
                    <a:pt x="116" y="139"/>
                  </a:lnTo>
                  <a:lnTo>
                    <a:pt x="117" y="142"/>
                  </a:lnTo>
                  <a:lnTo>
                    <a:pt x="119" y="146"/>
                  </a:lnTo>
                  <a:lnTo>
                    <a:pt x="120" y="149"/>
                  </a:lnTo>
                  <a:lnTo>
                    <a:pt x="123" y="152"/>
                  </a:lnTo>
                  <a:lnTo>
                    <a:pt x="126" y="157"/>
                  </a:lnTo>
                  <a:lnTo>
                    <a:pt x="128" y="161"/>
                  </a:lnTo>
                  <a:lnTo>
                    <a:pt x="131" y="164"/>
                  </a:lnTo>
                  <a:lnTo>
                    <a:pt x="132" y="167"/>
                  </a:lnTo>
                  <a:lnTo>
                    <a:pt x="135" y="172"/>
                  </a:lnTo>
                  <a:lnTo>
                    <a:pt x="136" y="176"/>
                  </a:lnTo>
                  <a:lnTo>
                    <a:pt x="141" y="179"/>
                  </a:lnTo>
                  <a:lnTo>
                    <a:pt x="142" y="182"/>
                  </a:lnTo>
                  <a:lnTo>
                    <a:pt x="145" y="186"/>
                  </a:lnTo>
                  <a:lnTo>
                    <a:pt x="147" y="191"/>
                  </a:lnTo>
                  <a:lnTo>
                    <a:pt x="150" y="192"/>
                  </a:lnTo>
                  <a:lnTo>
                    <a:pt x="151" y="197"/>
                  </a:lnTo>
                  <a:lnTo>
                    <a:pt x="156" y="201"/>
                  </a:lnTo>
                  <a:lnTo>
                    <a:pt x="156" y="204"/>
                  </a:lnTo>
                  <a:lnTo>
                    <a:pt x="160" y="207"/>
                  </a:lnTo>
                  <a:lnTo>
                    <a:pt x="162" y="210"/>
                  </a:lnTo>
                  <a:lnTo>
                    <a:pt x="165" y="216"/>
                  </a:lnTo>
                  <a:lnTo>
                    <a:pt x="166" y="219"/>
                  </a:lnTo>
                  <a:lnTo>
                    <a:pt x="171" y="222"/>
                  </a:lnTo>
                  <a:lnTo>
                    <a:pt x="171" y="225"/>
                  </a:lnTo>
                  <a:lnTo>
                    <a:pt x="175" y="230"/>
                  </a:lnTo>
                  <a:lnTo>
                    <a:pt x="175" y="233"/>
                  </a:lnTo>
                  <a:lnTo>
                    <a:pt x="180" y="236"/>
                  </a:lnTo>
                  <a:lnTo>
                    <a:pt x="181" y="240"/>
                  </a:lnTo>
                  <a:lnTo>
                    <a:pt x="184" y="243"/>
                  </a:lnTo>
                  <a:lnTo>
                    <a:pt x="186" y="246"/>
                  </a:lnTo>
                  <a:lnTo>
                    <a:pt x="189" y="249"/>
                  </a:lnTo>
                  <a:lnTo>
                    <a:pt x="190" y="252"/>
                  </a:lnTo>
                  <a:lnTo>
                    <a:pt x="193" y="256"/>
                  </a:lnTo>
                  <a:lnTo>
                    <a:pt x="196" y="261"/>
                  </a:lnTo>
                  <a:lnTo>
                    <a:pt x="201" y="267"/>
                  </a:lnTo>
                  <a:lnTo>
                    <a:pt x="205" y="273"/>
                  </a:lnTo>
                  <a:lnTo>
                    <a:pt x="209" y="279"/>
                  </a:lnTo>
                  <a:lnTo>
                    <a:pt x="211" y="283"/>
                  </a:lnTo>
                  <a:lnTo>
                    <a:pt x="215" y="288"/>
                  </a:lnTo>
                  <a:lnTo>
                    <a:pt x="218" y="291"/>
                  </a:lnTo>
                  <a:lnTo>
                    <a:pt x="221" y="297"/>
                  </a:lnTo>
                  <a:lnTo>
                    <a:pt x="223" y="300"/>
                  </a:lnTo>
                  <a:lnTo>
                    <a:pt x="226" y="301"/>
                  </a:lnTo>
                  <a:lnTo>
                    <a:pt x="226" y="304"/>
                  </a:lnTo>
                  <a:lnTo>
                    <a:pt x="229" y="307"/>
                  </a:lnTo>
                  <a:lnTo>
                    <a:pt x="230" y="310"/>
                  </a:lnTo>
                  <a:lnTo>
                    <a:pt x="230" y="313"/>
                  </a:lnTo>
                  <a:lnTo>
                    <a:pt x="230" y="316"/>
                  </a:lnTo>
                  <a:lnTo>
                    <a:pt x="230" y="318"/>
                  </a:lnTo>
                  <a:lnTo>
                    <a:pt x="226" y="321"/>
                  </a:lnTo>
                  <a:lnTo>
                    <a:pt x="221" y="323"/>
                  </a:lnTo>
                  <a:lnTo>
                    <a:pt x="218" y="323"/>
                  </a:lnTo>
                  <a:lnTo>
                    <a:pt x="215" y="323"/>
                  </a:lnTo>
                  <a:lnTo>
                    <a:pt x="211" y="323"/>
                  </a:lnTo>
                  <a:lnTo>
                    <a:pt x="209" y="323"/>
                  </a:lnTo>
                  <a:lnTo>
                    <a:pt x="203" y="321"/>
                  </a:lnTo>
                  <a:lnTo>
                    <a:pt x="201" y="318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77" name="Freeform 15"/>
            <p:cNvSpPr>
              <a:spLocks/>
            </p:cNvSpPr>
            <p:nvPr/>
          </p:nvSpPr>
          <p:spPr bwMode="auto">
            <a:xfrm>
              <a:off x="3113" y="981"/>
              <a:ext cx="46" cy="196"/>
            </a:xfrm>
            <a:custGeom>
              <a:avLst/>
              <a:gdLst>
                <a:gd name="T0" fmla="*/ 30 w 91"/>
                <a:gd name="T1" fmla="*/ 178 h 392"/>
                <a:gd name="T2" fmla="*/ 28 w 91"/>
                <a:gd name="T3" fmla="*/ 174 h 392"/>
                <a:gd name="T4" fmla="*/ 27 w 91"/>
                <a:gd name="T5" fmla="*/ 168 h 392"/>
                <a:gd name="T6" fmla="*/ 25 w 91"/>
                <a:gd name="T7" fmla="*/ 160 h 392"/>
                <a:gd name="T8" fmla="*/ 23 w 91"/>
                <a:gd name="T9" fmla="*/ 151 h 392"/>
                <a:gd name="T10" fmla="*/ 21 w 91"/>
                <a:gd name="T11" fmla="*/ 142 h 392"/>
                <a:gd name="T12" fmla="*/ 18 w 91"/>
                <a:gd name="T13" fmla="*/ 131 h 392"/>
                <a:gd name="T14" fmla="*/ 16 w 91"/>
                <a:gd name="T15" fmla="*/ 120 h 392"/>
                <a:gd name="T16" fmla="*/ 14 w 91"/>
                <a:gd name="T17" fmla="*/ 109 h 392"/>
                <a:gd name="T18" fmla="*/ 12 w 91"/>
                <a:gd name="T19" fmla="*/ 97 h 392"/>
                <a:gd name="T20" fmla="*/ 10 w 91"/>
                <a:gd name="T21" fmla="*/ 85 h 392"/>
                <a:gd name="T22" fmla="*/ 8 w 91"/>
                <a:gd name="T23" fmla="*/ 73 h 392"/>
                <a:gd name="T24" fmla="*/ 6 w 91"/>
                <a:gd name="T25" fmla="*/ 62 h 392"/>
                <a:gd name="T26" fmla="*/ 4 w 91"/>
                <a:gd name="T27" fmla="*/ 50 h 392"/>
                <a:gd name="T28" fmla="*/ 3 w 91"/>
                <a:gd name="T29" fmla="*/ 40 h 392"/>
                <a:gd name="T30" fmla="*/ 2 w 91"/>
                <a:gd name="T31" fmla="*/ 30 h 392"/>
                <a:gd name="T32" fmla="*/ 1 w 91"/>
                <a:gd name="T33" fmla="*/ 22 h 392"/>
                <a:gd name="T34" fmla="*/ 0 w 91"/>
                <a:gd name="T35" fmla="*/ 14 h 392"/>
                <a:gd name="T36" fmla="*/ 1 w 91"/>
                <a:gd name="T37" fmla="*/ 9 h 392"/>
                <a:gd name="T38" fmla="*/ 2 w 91"/>
                <a:gd name="T39" fmla="*/ 3 h 392"/>
                <a:gd name="T40" fmla="*/ 4 w 91"/>
                <a:gd name="T41" fmla="*/ 1 h 392"/>
                <a:gd name="T42" fmla="*/ 8 w 91"/>
                <a:gd name="T43" fmla="*/ 2 h 392"/>
                <a:gd name="T44" fmla="*/ 10 w 91"/>
                <a:gd name="T45" fmla="*/ 7 h 392"/>
                <a:gd name="T46" fmla="*/ 12 w 91"/>
                <a:gd name="T47" fmla="*/ 13 h 392"/>
                <a:gd name="T48" fmla="*/ 15 w 91"/>
                <a:gd name="T49" fmla="*/ 21 h 392"/>
                <a:gd name="T50" fmla="*/ 16 w 91"/>
                <a:gd name="T51" fmla="*/ 29 h 392"/>
                <a:gd name="T52" fmla="*/ 18 w 91"/>
                <a:gd name="T53" fmla="*/ 37 h 392"/>
                <a:gd name="T54" fmla="*/ 21 w 91"/>
                <a:gd name="T55" fmla="*/ 47 h 392"/>
                <a:gd name="T56" fmla="*/ 23 w 91"/>
                <a:gd name="T57" fmla="*/ 57 h 392"/>
                <a:gd name="T58" fmla="*/ 25 w 91"/>
                <a:gd name="T59" fmla="*/ 69 h 392"/>
                <a:gd name="T60" fmla="*/ 27 w 91"/>
                <a:gd name="T61" fmla="*/ 79 h 392"/>
                <a:gd name="T62" fmla="*/ 29 w 91"/>
                <a:gd name="T63" fmla="*/ 90 h 392"/>
                <a:gd name="T64" fmla="*/ 31 w 91"/>
                <a:gd name="T65" fmla="*/ 100 h 392"/>
                <a:gd name="T66" fmla="*/ 32 w 91"/>
                <a:gd name="T67" fmla="*/ 110 h 392"/>
                <a:gd name="T68" fmla="*/ 35 w 91"/>
                <a:gd name="T69" fmla="*/ 120 h 392"/>
                <a:gd name="T70" fmla="*/ 36 w 91"/>
                <a:gd name="T71" fmla="*/ 130 h 392"/>
                <a:gd name="T72" fmla="*/ 38 w 91"/>
                <a:gd name="T73" fmla="*/ 137 h 392"/>
                <a:gd name="T74" fmla="*/ 39 w 91"/>
                <a:gd name="T75" fmla="*/ 145 h 392"/>
                <a:gd name="T76" fmla="*/ 40 w 91"/>
                <a:gd name="T77" fmla="*/ 150 h 392"/>
                <a:gd name="T78" fmla="*/ 41 w 91"/>
                <a:gd name="T79" fmla="*/ 156 h 392"/>
                <a:gd name="T80" fmla="*/ 44 w 91"/>
                <a:gd name="T81" fmla="*/ 163 h 392"/>
                <a:gd name="T82" fmla="*/ 45 w 91"/>
                <a:gd name="T83" fmla="*/ 170 h 392"/>
                <a:gd name="T84" fmla="*/ 45 w 91"/>
                <a:gd name="T85" fmla="*/ 175 h 392"/>
                <a:gd name="T86" fmla="*/ 46 w 91"/>
                <a:gd name="T87" fmla="*/ 181 h 392"/>
                <a:gd name="T88" fmla="*/ 45 w 91"/>
                <a:gd name="T89" fmla="*/ 186 h 392"/>
                <a:gd name="T90" fmla="*/ 44 w 91"/>
                <a:gd name="T91" fmla="*/ 192 h 392"/>
                <a:gd name="T92" fmla="*/ 41 w 91"/>
                <a:gd name="T93" fmla="*/ 196 h 392"/>
                <a:gd name="T94" fmla="*/ 34 w 91"/>
                <a:gd name="T95" fmla="*/ 192 h 392"/>
                <a:gd name="T96" fmla="*/ 30 w 91"/>
                <a:gd name="T97" fmla="*/ 183 h 392"/>
                <a:gd name="T98" fmla="*/ 30 w 91"/>
                <a:gd name="T99" fmla="*/ 181 h 39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1"/>
                <a:gd name="T151" fmla="*/ 0 h 392"/>
                <a:gd name="T152" fmla="*/ 91 w 91"/>
                <a:gd name="T153" fmla="*/ 392 h 39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1" h="392">
                  <a:moveTo>
                    <a:pt x="60" y="362"/>
                  </a:moveTo>
                  <a:lnTo>
                    <a:pt x="59" y="359"/>
                  </a:lnTo>
                  <a:lnTo>
                    <a:pt x="59" y="356"/>
                  </a:lnTo>
                  <a:lnTo>
                    <a:pt x="57" y="355"/>
                  </a:lnTo>
                  <a:lnTo>
                    <a:pt x="56" y="350"/>
                  </a:lnTo>
                  <a:lnTo>
                    <a:pt x="56" y="347"/>
                  </a:lnTo>
                  <a:lnTo>
                    <a:pt x="54" y="344"/>
                  </a:lnTo>
                  <a:lnTo>
                    <a:pt x="53" y="340"/>
                  </a:lnTo>
                  <a:lnTo>
                    <a:pt x="53" y="335"/>
                  </a:lnTo>
                  <a:lnTo>
                    <a:pt x="51" y="329"/>
                  </a:lnTo>
                  <a:lnTo>
                    <a:pt x="50" y="325"/>
                  </a:lnTo>
                  <a:lnTo>
                    <a:pt x="50" y="320"/>
                  </a:lnTo>
                  <a:lnTo>
                    <a:pt x="48" y="314"/>
                  </a:lnTo>
                  <a:lnTo>
                    <a:pt x="47" y="308"/>
                  </a:lnTo>
                  <a:lnTo>
                    <a:pt x="45" y="302"/>
                  </a:lnTo>
                  <a:lnTo>
                    <a:pt x="45" y="296"/>
                  </a:lnTo>
                  <a:lnTo>
                    <a:pt x="44" y="289"/>
                  </a:lnTo>
                  <a:lnTo>
                    <a:pt x="41" y="283"/>
                  </a:lnTo>
                  <a:lnTo>
                    <a:pt x="41" y="276"/>
                  </a:lnTo>
                  <a:lnTo>
                    <a:pt x="38" y="270"/>
                  </a:lnTo>
                  <a:lnTo>
                    <a:pt x="36" y="262"/>
                  </a:lnTo>
                  <a:lnTo>
                    <a:pt x="35" y="255"/>
                  </a:lnTo>
                  <a:lnTo>
                    <a:pt x="35" y="247"/>
                  </a:lnTo>
                  <a:lnTo>
                    <a:pt x="32" y="240"/>
                  </a:lnTo>
                  <a:lnTo>
                    <a:pt x="30" y="232"/>
                  </a:lnTo>
                  <a:lnTo>
                    <a:pt x="30" y="225"/>
                  </a:lnTo>
                  <a:lnTo>
                    <a:pt x="27" y="218"/>
                  </a:lnTo>
                  <a:lnTo>
                    <a:pt x="26" y="209"/>
                  </a:lnTo>
                  <a:lnTo>
                    <a:pt x="24" y="201"/>
                  </a:lnTo>
                  <a:lnTo>
                    <a:pt x="24" y="194"/>
                  </a:lnTo>
                  <a:lnTo>
                    <a:pt x="23" y="185"/>
                  </a:lnTo>
                  <a:lnTo>
                    <a:pt x="21" y="177"/>
                  </a:lnTo>
                  <a:lnTo>
                    <a:pt x="20" y="170"/>
                  </a:lnTo>
                  <a:lnTo>
                    <a:pt x="18" y="162"/>
                  </a:lnTo>
                  <a:lnTo>
                    <a:pt x="17" y="153"/>
                  </a:lnTo>
                  <a:lnTo>
                    <a:pt x="15" y="146"/>
                  </a:lnTo>
                  <a:lnTo>
                    <a:pt x="15" y="139"/>
                  </a:lnTo>
                  <a:lnTo>
                    <a:pt x="12" y="130"/>
                  </a:lnTo>
                  <a:lnTo>
                    <a:pt x="11" y="124"/>
                  </a:lnTo>
                  <a:lnTo>
                    <a:pt x="9" y="115"/>
                  </a:lnTo>
                  <a:lnTo>
                    <a:pt x="9" y="109"/>
                  </a:lnTo>
                  <a:lnTo>
                    <a:pt x="8" y="101"/>
                  </a:lnTo>
                  <a:lnTo>
                    <a:pt x="8" y="94"/>
                  </a:lnTo>
                  <a:lnTo>
                    <a:pt x="6" y="88"/>
                  </a:lnTo>
                  <a:lnTo>
                    <a:pt x="5" y="80"/>
                  </a:lnTo>
                  <a:lnTo>
                    <a:pt x="5" y="74"/>
                  </a:lnTo>
                  <a:lnTo>
                    <a:pt x="5" y="67"/>
                  </a:lnTo>
                  <a:lnTo>
                    <a:pt x="3" y="61"/>
                  </a:lnTo>
                  <a:lnTo>
                    <a:pt x="3" y="55"/>
                  </a:lnTo>
                  <a:lnTo>
                    <a:pt x="2" y="49"/>
                  </a:lnTo>
                  <a:lnTo>
                    <a:pt x="2" y="43"/>
                  </a:lnTo>
                  <a:lnTo>
                    <a:pt x="2" y="39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2" y="21"/>
                  </a:lnTo>
                  <a:lnTo>
                    <a:pt x="2" y="18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3" y="7"/>
                  </a:lnTo>
                  <a:lnTo>
                    <a:pt x="5" y="6"/>
                  </a:lnTo>
                  <a:lnTo>
                    <a:pt x="5" y="3"/>
                  </a:lnTo>
                  <a:lnTo>
                    <a:pt x="8" y="1"/>
                  </a:lnTo>
                  <a:lnTo>
                    <a:pt x="9" y="0"/>
                  </a:lnTo>
                  <a:lnTo>
                    <a:pt x="12" y="3"/>
                  </a:lnTo>
                  <a:lnTo>
                    <a:pt x="15" y="4"/>
                  </a:lnTo>
                  <a:lnTo>
                    <a:pt x="17" y="9"/>
                  </a:lnTo>
                  <a:lnTo>
                    <a:pt x="18" y="12"/>
                  </a:lnTo>
                  <a:lnTo>
                    <a:pt x="20" y="15"/>
                  </a:lnTo>
                  <a:lnTo>
                    <a:pt x="21" y="18"/>
                  </a:lnTo>
                  <a:lnTo>
                    <a:pt x="23" y="24"/>
                  </a:lnTo>
                  <a:lnTo>
                    <a:pt x="24" y="27"/>
                  </a:lnTo>
                  <a:lnTo>
                    <a:pt x="24" y="31"/>
                  </a:lnTo>
                  <a:lnTo>
                    <a:pt x="26" y="37"/>
                  </a:lnTo>
                  <a:lnTo>
                    <a:pt x="29" y="42"/>
                  </a:lnTo>
                  <a:lnTo>
                    <a:pt x="30" y="46"/>
                  </a:lnTo>
                  <a:lnTo>
                    <a:pt x="30" y="52"/>
                  </a:lnTo>
                  <a:lnTo>
                    <a:pt x="32" y="58"/>
                  </a:lnTo>
                  <a:lnTo>
                    <a:pt x="33" y="64"/>
                  </a:lnTo>
                  <a:lnTo>
                    <a:pt x="35" y="69"/>
                  </a:lnTo>
                  <a:lnTo>
                    <a:pt x="36" y="74"/>
                  </a:lnTo>
                  <a:lnTo>
                    <a:pt x="38" y="82"/>
                  </a:lnTo>
                  <a:lnTo>
                    <a:pt x="41" y="89"/>
                  </a:lnTo>
                  <a:lnTo>
                    <a:pt x="41" y="94"/>
                  </a:lnTo>
                  <a:lnTo>
                    <a:pt x="42" y="101"/>
                  </a:lnTo>
                  <a:lnTo>
                    <a:pt x="44" y="109"/>
                  </a:lnTo>
                  <a:lnTo>
                    <a:pt x="45" y="115"/>
                  </a:lnTo>
                  <a:lnTo>
                    <a:pt x="47" y="122"/>
                  </a:lnTo>
                  <a:lnTo>
                    <a:pt x="48" y="130"/>
                  </a:lnTo>
                  <a:lnTo>
                    <a:pt x="50" y="137"/>
                  </a:lnTo>
                  <a:lnTo>
                    <a:pt x="51" y="145"/>
                  </a:lnTo>
                  <a:lnTo>
                    <a:pt x="53" y="150"/>
                  </a:lnTo>
                  <a:lnTo>
                    <a:pt x="54" y="158"/>
                  </a:lnTo>
                  <a:lnTo>
                    <a:pt x="56" y="164"/>
                  </a:lnTo>
                  <a:lnTo>
                    <a:pt x="56" y="171"/>
                  </a:lnTo>
                  <a:lnTo>
                    <a:pt x="57" y="179"/>
                  </a:lnTo>
                  <a:lnTo>
                    <a:pt x="60" y="186"/>
                  </a:lnTo>
                  <a:lnTo>
                    <a:pt x="60" y="194"/>
                  </a:lnTo>
                  <a:lnTo>
                    <a:pt x="61" y="201"/>
                  </a:lnTo>
                  <a:lnTo>
                    <a:pt x="63" y="207"/>
                  </a:lnTo>
                  <a:lnTo>
                    <a:pt x="64" y="215"/>
                  </a:lnTo>
                  <a:lnTo>
                    <a:pt x="64" y="220"/>
                  </a:lnTo>
                  <a:lnTo>
                    <a:pt x="66" y="228"/>
                  </a:lnTo>
                  <a:lnTo>
                    <a:pt x="67" y="234"/>
                  </a:lnTo>
                  <a:lnTo>
                    <a:pt x="69" y="240"/>
                  </a:lnTo>
                  <a:lnTo>
                    <a:pt x="70" y="247"/>
                  </a:lnTo>
                  <a:lnTo>
                    <a:pt x="72" y="253"/>
                  </a:lnTo>
                  <a:lnTo>
                    <a:pt x="72" y="259"/>
                  </a:lnTo>
                  <a:lnTo>
                    <a:pt x="73" y="265"/>
                  </a:lnTo>
                  <a:lnTo>
                    <a:pt x="75" y="270"/>
                  </a:lnTo>
                  <a:lnTo>
                    <a:pt x="75" y="274"/>
                  </a:lnTo>
                  <a:lnTo>
                    <a:pt x="75" y="280"/>
                  </a:lnTo>
                  <a:lnTo>
                    <a:pt x="76" y="285"/>
                  </a:lnTo>
                  <a:lnTo>
                    <a:pt x="78" y="289"/>
                  </a:lnTo>
                  <a:lnTo>
                    <a:pt x="79" y="293"/>
                  </a:lnTo>
                  <a:lnTo>
                    <a:pt x="79" y="296"/>
                  </a:lnTo>
                  <a:lnTo>
                    <a:pt x="79" y="299"/>
                  </a:lnTo>
                  <a:lnTo>
                    <a:pt x="79" y="304"/>
                  </a:lnTo>
                  <a:lnTo>
                    <a:pt x="81" y="307"/>
                  </a:lnTo>
                  <a:lnTo>
                    <a:pt x="82" y="311"/>
                  </a:lnTo>
                  <a:lnTo>
                    <a:pt x="85" y="314"/>
                  </a:lnTo>
                  <a:lnTo>
                    <a:pt x="85" y="320"/>
                  </a:lnTo>
                  <a:lnTo>
                    <a:pt x="87" y="326"/>
                  </a:lnTo>
                  <a:lnTo>
                    <a:pt x="88" y="332"/>
                  </a:lnTo>
                  <a:lnTo>
                    <a:pt x="90" y="338"/>
                  </a:lnTo>
                  <a:lnTo>
                    <a:pt x="90" y="340"/>
                  </a:lnTo>
                  <a:lnTo>
                    <a:pt x="90" y="344"/>
                  </a:lnTo>
                  <a:lnTo>
                    <a:pt x="90" y="347"/>
                  </a:lnTo>
                  <a:lnTo>
                    <a:pt x="90" y="350"/>
                  </a:lnTo>
                  <a:lnTo>
                    <a:pt x="90" y="353"/>
                  </a:lnTo>
                  <a:lnTo>
                    <a:pt x="91" y="356"/>
                  </a:lnTo>
                  <a:lnTo>
                    <a:pt x="91" y="361"/>
                  </a:lnTo>
                  <a:lnTo>
                    <a:pt x="91" y="364"/>
                  </a:lnTo>
                  <a:lnTo>
                    <a:pt x="91" y="368"/>
                  </a:lnTo>
                  <a:lnTo>
                    <a:pt x="90" y="372"/>
                  </a:lnTo>
                  <a:lnTo>
                    <a:pt x="90" y="377"/>
                  </a:lnTo>
                  <a:lnTo>
                    <a:pt x="90" y="383"/>
                  </a:lnTo>
                  <a:lnTo>
                    <a:pt x="87" y="384"/>
                  </a:lnTo>
                  <a:lnTo>
                    <a:pt x="85" y="389"/>
                  </a:lnTo>
                  <a:lnTo>
                    <a:pt x="84" y="390"/>
                  </a:lnTo>
                  <a:lnTo>
                    <a:pt x="81" y="392"/>
                  </a:lnTo>
                  <a:lnTo>
                    <a:pt x="75" y="390"/>
                  </a:lnTo>
                  <a:lnTo>
                    <a:pt x="70" y="389"/>
                  </a:lnTo>
                  <a:lnTo>
                    <a:pt x="67" y="383"/>
                  </a:lnTo>
                  <a:lnTo>
                    <a:pt x="64" y="377"/>
                  </a:lnTo>
                  <a:lnTo>
                    <a:pt x="61" y="371"/>
                  </a:lnTo>
                  <a:lnTo>
                    <a:pt x="60" y="365"/>
                  </a:lnTo>
                  <a:lnTo>
                    <a:pt x="60" y="364"/>
                  </a:lnTo>
                  <a:lnTo>
                    <a:pt x="60" y="362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78" name="Freeform 16"/>
            <p:cNvSpPr>
              <a:spLocks/>
            </p:cNvSpPr>
            <p:nvPr/>
          </p:nvSpPr>
          <p:spPr bwMode="auto">
            <a:xfrm>
              <a:off x="3209" y="988"/>
              <a:ext cx="37" cy="193"/>
            </a:xfrm>
            <a:custGeom>
              <a:avLst/>
              <a:gdLst>
                <a:gd name="T0" fmla="*/ 1 w 74"/>
                <a:gd name="T1" fmla="*/ 190 h 386"/>
                <a:gd name="T2" fmla="*/ 0 w 74"/>
                <a:gd name="T3" fmla="*/ 185 h 386"/>
                <a:gd name="T4" fmla="*/ 0 w 74"/>
                <a:gd name="T5" fmla="*/ 178 h 386"/>
                <a:gd name="T6" fmla="*/ 0 w 74"/>
                <a:gd name="T7" fmla="*/ 170 h 386"/>
                <a:gd name="T8" fmla="*/ 0 w 74"/>
                <a:gd name="T9" fmla="*/ 161 h 386"/>
                <a:gd name="T10" fmla="*/ 1 w 74"/>
                <a:gd name="T11" fmla="*/ 149 h 386"/>
                <a:gd name="T12" fmla="*/ 2 w 74"/>
                <a:gd name="T13" fmla="*/ 138 h 386"/>
                <a:gd name="T14" fmla="*/ 5 w 74"/>
                <a:gd name="T15" fmla="*/ 125 h 386"/>
                <a:gd name="T16" fmla="*/ 6 w 74"/>
                <a:gd name="T17" fmla="*/ 112 h 386"/>
                <a:gd name="T18" fmla="*/ 7 w 74"/>
                <a:gd name="T19" fmla="*/ 98 h 386"/>
                <a:gd name="T20" fmla="*/ 10 w 74"/>
                <a:gd name="T21" fmla="*/ 86 h 386"/>
                <a:gd name="T22" fmla="*/ 12 w 74"/>
                <a:gd name="T23" fmla="*/ 73 h 386"/>
                <a:gd name="T24" fmla="*/ 15 w 74"/>
                <a:gd name="T25" fmla="*/ 60 h 386"/>
                <a:gd name="T26" fmla="*/ 18 w 74"/>
                <a:gd name="T27" fmla="*/ 48 h 386"/>
                <a:gd name="T28" fmla="*/ 20 w 74"/>
                <a:gd name="T29" fmla="*/ 37 h 386"/>
                <a:gd name="T30" fmla="*/ 22 w 74"/>
                <a:gd name="T31" fmla="*/ 26 h 386"/>
                <a:gd name="T32" fmla="*/ 24 w 74"/>
                <a:gd name="T33" fmla="*/ 18 h 386"/>
                <a:gd name="T34" fmla="*/ 27 w 74"/>
                <a:gd name="T35" fmla="*/ 11 h 386"/>
                <a:gd name="T36" fmla="*/ 30 w 74"/>
                <a:gd name="T37" fmla="*/ 6 h 386"/>
                <a:gd name="T38" fmla="*/ 33 w 74"/>
                <a:gd name="T39" fmla="*/ 0 h 386"/>
                <a:gd name="T40" fmla="*/ 36 w 74"/>
                <a:gd name="T41" fmla="*/ 4 h 386"/>
                <a:gd name="T42" fmla="*/ 37 w 74"/>
                <a:gd name="T43" fmla="*/ 11 h 386"/>
                <a:gd name="T44" fmla="*/ 37 w 74"/>
                <a:gd name="T45" fmla="*/ 15 h 386"/>
                <a:gd name="T46" fmla="*/ 37 w 74"/>
                <a:gd name="T47" fmla="*/ 21 h 386"/>
                <a:gd name="T48" fmla="*/ 37 w 74"/>
                <a:gd name="T49" fmla="*/ 28 h 386"/>
                <a:gd name="T50" fmla="*/ 36 w 74"/>
                <a:gd name="T51" fmla="*/ 35 h 386"/>
                <a:gd name="T52" fmla="*/ 35 w 74"/>
                <a:gd name="T53" fmla="*/ 43 h 386"/>
                <a:gd name="T54" fmla="*/ 34 w 74"/>
                <a:gd name="T55" fmla="*/ 50 h 386"/>
                <a:gd name="T56" fmla="*/ 34 w 74"/>
                <a:gd name="T57" fmla="*/ 58 h 386"/>
                <a:gd name="T58" fmla="*/ 32 w 74"/>
                <a:gd name="T59" fmla="*/ 67 h 386"/>
                <a:gd name="T60" fmla="*/ 31 w 74"/>
                <a:gd name="T61" fmla="*/ 76 h 386"/>
                <a:gd name="T62" fmla="*/ 30 w 74"/>
                <a:gd name="T63" fmla="*/ 84 h 386"/>
                <a:gd name="T64" fmla="*/ 28 w 74"/>
                <a:gd name="T65" fmla="*/ 92 h 386"/>
                <a:gd name="T66" fmla="*/ 27 w 74"/>
                <a:gd name="T67" fmla="*/ 99 h 386"/>
                <a:gd name="T68" fmla="*/ 26 w 74"/>
                <a:gd name="T69" fmla="*/ 107 h 386"/>
                <a:gd name="T70" fmla="*/ 24 w 74"/>
                <a:gd name="T71" fmla="*/ 113 h 386"/>
                <a:gd name="T72" fmla="*/ 24 w 74"/>
                <a:gd name="T73" fmla="*/ 120 h 386"/>
                <a:gd name="T74" fmla="*/ 23 w 74"/>
                <a:gd name="T75" fmla="*/ 125 h 386"/>
                <a:gd name="T76" fmla="*/ 22 w 74"/>
                <a:gd name="T77" fmla="*/ 131 h 386"/>
                <a:gd name="T78" fmla="*/ 21 w 74"/>
                <a:gd name="T79" fmla="*/ 137 h 386"/>
                <a:gd name="T80" fmla="*/ 20 w 74"/>
                <a:gd name="T81" fmla="*/ 143 h 386"/>
                <a:gd name="T82" fmla="*/ 19 w 74"/>
                <a:gd name="T83" fmla="*/ 151 h 386"/>
                <a:gd name="T84" fmla="*/ 17 w 74"/>
                <a:gd name="T85" fmla="*/ 159 h 386"/>
                <a:gd name="T86" fmla="*/ 15 w 74"/>
                <a:gd name="T87" fmla="*/ 167 h 386"/>
                <a:gd name="T88" fmla="*/ 12 w 74"/>
                <a:gd name="T89" fmla="*/ 176 h 386"/>
                <a:gd name="T90" fmla="*/ 10 w 74"/>
                <a:gd name="T91" fmla="*/ 182 h 386"/>
                <a:gd name="T92" fmla="*/ 8 w 74"/>
                <a:gd name="T93" fmla="*/ 188 h 386"/>
                <a:gd name="T94" fmla="*/ 5 w 74"/>
                <a:gd name="T95" fmla="*/ 193 h 386"/>
                <a:gd name="T96" fmla="*/ 2 w 74"/>
                <a:gd name="T97" fmla="*/ 193 h 3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"/>
                <a:gd name="T148" fmla="*/ 0 h 386"/>
                <a:gd name="T149" fmla="*/ 74 w 74"/>
                <a:gd name="T150" fmla="*/ 386 h 3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" h="386">
                  <a:moveTo>
                    <a:pt x="4" y="385"/>
                  </a:moveTo>
                  <a:lnTo>
                    <a:pt x="1" y="382"/>
                  </a:lnTo>
                  <a:lnTo>
                    <a:pt x="1" y="380"/>
                  </a:lnTo>
                  <a:lnTo>
                    <a:pt x="0" y="377"/>
                  </a:lnTo>
                  <a:lnTo>
                    <a:pt x="0" y="374"/>
                  </a:lnTo>
                  <a:lnTo>
                    <a:pt x="0" y="370"/>
                  </a:lnTo>
                  <a:lnTo>
                    <a:pt x="0" y="367"/>
                  </a:lnTo>
                  <a:lnTo>
                    <a:pt x="0" y="362"/>
                  </a:lnTo>
                  <a:lnTo>
                    <a:pt x="0" y="356"/>
                  </a:lnTo>
                  <a:lnTo>
                    <a:pt x="0" y="352"/>
                  </a:lnTo>
                  <a:lnTo>
                    <a:pt x="0" y="346"/>
                  </a:lnTo>
                  <a:lnTo>
                    <a:pt x="0" y="340"/>
                  </a:lnTo>
                  <a:lnTo>
                    <a:pt x="0" y="334"/>
                  </a:lnTo>
                  <a:lnTo>
                    <a:pt x="0" y="327"/>
                  </a:lnTo>
                  <a:lnTo>
                    <a:pt x="0" y="321"/>
                  </a:lnTo>
                  <a:lnTo>
                    <a:pt x="0" y="313"/>
                  </a:lnTo>
                  <a:lnTo>
                    <a:pt x="1" y="307"/>
                  </a:lnTo>
                  <a:lnTo>
                    <a:pt x="1" y="298"/>
                  </a:lnTo>
                  <a:lnTo>
                    <a:pt x="3" y="291"/>
                  </a:lnTo>
                  <a:lnTo>
                    <a:pt x="4" y="283"/>
                  </a:lnTo>
                  <a:lnTo>
                    <a:pt x="4" y="276"/>
                  </a:lnTo>
                  <a:lnTo>
                    <a:pt x="6" y="267"/>
                  </a:lnTo>
                  <a:lnTo>
                    <a:pt x="7" y="258"/>
                  </a:lnTo>
                  <a:lnTo>
                    <a:pt x="9" y="251"/>
                  </a:lnTo>
                  <a:lnTo>
                    <a:pt x="9" y="242"/>
                  </a:lnTo>
                  <a:lnTo>
                    <a:pt x="10" y="233"/>
                  </a:lnTo>
                  <a:lnTo>
                    <a:pt x="12" y="224"/>
                  </a:lnTo>
                  <a:lnTo>
                    <a:pt x="13" y="215"/>
                  </a:lnTo>
                  <a:lnTo>
                    <a:pt x="15" y="206"/>
                  </a:lnTo>
                  <a:lnTo>
                    <a:pt x="15" y="197"/>
                  </a:lnTo>
                  <a:lnTo>
                    <a:pt x="18" y="188"/>
                  </a:lnTo>
                  <a:lnTo>
                    <a:pt x="19" y="181"/>
                  </a:lnTo>
                  <a:lnTo>
                    <a:pt x="21" y="172"/>
                  </a:lnTo>
                  <a:lnTo>
                    <a:pt x="22" y="161"/>
                  </a:lnTo>
                  <a:lnTo>
                    <a:pt x="24" y="154"/>
                  </a:lnTo>
                  <a:lnTo>
                    <a:pt x="25" y="145"/>
                  </a:lnTo>
                  <a:lnTo>
                    <a:pt x="27" y="136"/>
                  </a:lnTo>
                  <a:lnTo>
                    <a:pt x="30" y="127"/>
                  </a:lnTo>
                  <a:lnTo>
                    <a:pt x="30" y="120"/>
                  </a:lnTo>
                  <a:lnTo>
                    <a:pt x="33" y="111"/>
                  </a:lnTo>
                  <a:lnTo>
                    <a:pt x="34" y="103"/>
                  </a:lnTo>
                  <a:lnTo>
                    <a:pt x="36" y="96"/>
                  </a:lnTo>
                  <a:lnTo>
                    <a:pt x="37" y="87"/>
                  </a:lnTo>
                  <a:lnTo>
                    <a:pt x="40" y="79"/>
                  </a:lnTo>
                  <a:lnTo>
                    <a:pt x="40" y="73"/>
                  </a:lnTo>
                  <a:lnTo>
                    <a:pt x="42" y="66"/>
                  </a:lnTo>
                  <a:lnTo>
                    <a:pt x="45" y="59"/>
                  </a:lnTo>
                  <a:lnTo>
                    <a:pt x="45" y="53"/>
                  </a:lnTo>
                  <a:lnTo>
                    <a:pt x="48" y="47"/>
                  </a:lnTo>
                  <a:lnTo>
                    <a:pt x="49" y="41"/>
                  </a:lnTo>
                  <a:lnTo>
                    <a:pt x="49" y="36"/>
                  </a:lnTo>
                  <a:lnTo>
                    <a:pt x="52" y="30"/>
                  </a:lnTo>
                  <a:lnTo>
                    <a:pt x="54" y="26"/>
                  </a:lnTo>
                  <a:lnTo>
                    <a:pt x="55" y="21"/>
                  </a:lnTo>
                  <a:lnTo>
                    <a:pt x="57" y="17"/>
                  </a:lnTo>
                  <a:lnTo>
                    <a:pt x="58" y="12"/>
                  </a:lnTo>
                  <a:lnTo>
                    <a:pt x="60" y="11"/>
                  </a:lnTo>
                  <a:lnTo>
                    <a:pt x="63" y="5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71" y="8"/>
                  </a:lnTo>
                  <a:lnTo>
                    <a:pt x="73" y="11"/>
                  </a:lnTo>
                  <a:lnTo>
                    <a:pt x="74" y="17"/>
                  </a:lnTo>
                  <a:lnTo>
                    <a:pt x="74" y="21"/>
                  </a:lnTo>
                  <a:lnTo>
                    <a:pt x="74" y="24"/>
                  </a:lnTo>
                  <a:lnTo>
                    <a:pt x="74" y="26"/>
                  </a:lnTo>
                  <a:lnTo>
                    <a:pt x="74" y="30"/>
                  </a:lnTo>
                  <a:lnTo>
                    <a:pt x="74" y="33"/>
                  </a:lnTo>
                  <a:lnTo>
                    <a:pt x="74" y="38"/>
                  </a:lnTo>
                  <a:lnTo>
                    <a:pt x="74" y="42"/>
                  </a:lnTo>
                  <a:lnTo>
                    <a:pt x="74" y="47"/>
                  </a:lnTo>
                  <a:lnTo>
                    <a:pt x="74" y="51"/>
                  </a:lnTo>
                  <a:lnTo>
                    <a:pt x="73" y="56"/>
                  </a:lnTo>
                  <a:lnTo>
                    <a:pt x="73" y="60"/>
                  </a:lnTo>
                  <a:lnTo>
                    <a:pt x="73" y="66"/>
                  </a:lnTo>
                  <a:lnTo>
                    <a:pt x="71" y="70"/>
                  </a:lnTo>
                  <a:lnTo>
                    <a:pt x="71" y="75"/>
                  </a:lnTo>
                  <a:lnTo>
                    <a:pt x="70" y="79"/>
                  </a:lnTo>
                  <a:lnTo>
                    <a:pt x="70" y="85"/>
                  </a:lnTo>
                  <a:lnTo>
                    <a:pt x="70" y="91"/>
                  </a:lnTo>
                  <a:lnTo>
                    <a:pt x="70" y="96"/>
                  </a:lnTo>
                  <a:lnTo>
                    <a:pt x="68" y="100"/>
                  </a:lnTo>
                  <a:lnTo>
                    <a:pt x="68" y="106"/>
                  </a:lnTo>
                  <a:lnTo>
                    <a:pt x="67" y="111"/>
                  </a:lnTo>
                  <a:lnTo>
                    <a:pt x="67" y="117"/>
                  </a:lnTo>
                  <a:lnTo>
                    <a:pt x="66" y="123"/>
                  </a:lnTo>
                  <a:lnTo>
                    <a:pt x="66" y="130"/>
                  </a:lnTo>
                  <a:lnTo>
                    <a:pt x="64" y="134"/>
                  </a:lnTo>
                  <a:lnTo>
                    <a:pt x="64" y="140"/>
                  </a:lnTo>
                  <a:lnTo>
                    <a:pt x="63" y="146"/>
                  </a:lnTo>
                  <a:lnTo>
                    <a:pt x="63" y="151"/>
                  </a:lnTo>
                  <a:lnTo>
                    <a:pt x="61" y="157"/>
                  </a:lnTo>
                  <a:lnTo>
                    <a:pt x="60" y="161"/>
                  </a:lnTo>
                  <a:lnTo>
                    <a:pt x="60" y="167"/>
                  </a:lnTo>
                  <a:lnTo>
                    <a:pt x="60" y="173"/>
                  </a:lnTo>
                  <a:lnTo>
                    <a:pt x="58" y="178"/>
                  </a:lnTo>
                  <a:lnTo>
                    <a:pt x="57" y="184"/>
                  </a:lnTo>
                  <a:lnTo>
                    <a:pt x="55" y="188"/>
                  </a:lnTo>
                  <a:lnTo>
                    <a:pt x="55" y="194"/>
                  </a:lnTo>
                  <a:lnTo>
                    <a:pt x="55" y="199"/>
                  </a:lnTo>
                  <a:lnTo>
                    <a:pt x="54" y="205"/>
                  </a:lnTo>
                  <a:lnTo>
                    <a:pt x="52" y="209"/>
                  </a:lnTo>
                  <a:lnTo>
                    <a:pt x="52" y="215"/>
                  </a:lnTo>
                  <a:lnTo>
                    <a:pt x="51" y="218"/>
                  </a:lnTo>
                  <a:lnTo>
                    <a:pt x="51" y="222"/>
                  </a:lnTo>
                  <a:lnTo>
                    <a:pt x="49" y="227"/>
                  </a:lnTo>
                  <a:lnTo>
                    <a:pt x="49" y="231"/>
                  </a:lnTo>
                  <a:lnTo>
                    <a:pt x="48" y="236"/>
                  </a:lnTo>
                  <a:lnTo>
                    <a:pt x="48" y="240"/>
                  </a:lnTo>
                  <a:lnTo>
                    <a:pt x="46" y="243"/>
                  </a:lnTo>
                  <a:lnTo>
                    <a:pt x="46" y="248"/>
                  </a:lnTo>
                  <a:lnTo>
                    <a:pt x="46" y="251"/>
                  </a:lnTo>
                  <a:lnTo>
                    <a:pt x="45" y="254"/>
                  </a:lnTo>
                  <a:lnTo>
                    <a:pt x="45" y="257"/>
                  </a:lnTo>
                  <a:lnTo>
                    <a:pt x="45" y="261"/>
                  </a:lnTo>
                  <a:lnTo>
                    <a:pt x="45" y="266"/>
                  </a:lnTo>
                  <a:lnTo>
                    <a:pt x="45" y="270"/>
                  </a:lnTo>
                  <a:lnTo>
                    <a:pt x="43" y="273"/>
                  </a:lnTo>
                  <a:lnTo>
                    <a:pt x="42" y="278"/>
                  </a:lnTo>
                  <a:lnTo>
                    <a:pt x="42" y="282"/>
                  </a:lnTo>
                  <a:lnTo>
                    <a:pt x="40" y="286"/>
                  </a:lnTo>
                  <a:lnTo>
                    <a:pt x="40" y="292"/>
                  </a:lnTo>
                  <a:lnTo>
                    <a:pt x="39" y="297"/>
                  </a:lnTo>
                  <a:lnTo>
                    <a:pt x="37" y="301"/>
                  </a:lnTo>
                  <a:lnTo>
                    <a:pt x="37" y="307"/>
                  </a:lnTo>
                  <a:lnTo>
                    <a:pt x="34" y="313"/>
                  </a:lnTo>
                  <a:lnTo>
                    <a:pt x="34" y="318"/>
                  </a:lnTo>
                  <a:lnTo>
                    <a:pt x="33" y="324"/>
                  </a:lnTo>
                  <a:lnTo>
                    <a:pt x="31" y="330"/>
                  </a:lnTo>
                  <a:lnTo>
                    <a:pt x="30" y="334"/>
                  </a:lnTo>
                  <a:lnTo>
                    <a:pt x="28" y="340"/>
                  </a:lnTo>
                  <a:lnTo>
                    <a:pt x="27" y="346"/>
                  </a:lnTo>
                  <a:lnTo>
                    <a:pt x="25" y="352"/>
                  </a:lnTo>
                  <a:lnTo>
                    <a:pt x="24" y="355"/>
                  </a:lnTo>
                  <a:lnTo>
                    <a:pt x="22" y="359"/>
                  </a:lnTo>
                  <a:lnTo>
                    <a:pt x="21" y="364"/>
                  </a:lnTo>
                  <a:lnTo>
                    <a:pt x="19" y="368"/>
                  </a:lnTo>
                  <a:lnTo>
                    <a:pt x="18" y="371"/>
                  </a:lnTo>
                  <a:lnTo>
                    <a:pt x="16" y="376"/>
                  </a:lnTo>
                  <a:lnTo>
                    <a:pt x="15" y="379"/>
                  </a:lnTo>
                  <a:lnTo>
                    <a:pt x="15" y="382"/>
                  </a:lnTo>
                  <a:lnTo>
                    <a:pt x="10" y="385"/>
                  </a:lnTo>
                  <a:lnTo>
                    <a:pt x="9" y="386"/>
                  </a:lnTo>
                  <a:lnTo>
                    <a:pt x="4" y="386"/>
                  </a:lnTo>
                  <a:lnTo>
                    <a:pt x="4" y="385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79" name="Freeform 17"/>
            <p:cNvSpPr>
              <a:spLocks/>
            </p:cNvSpPr>
            <p:nvPr/>
          </p:nvSpPr>
          <p:spPr bwMode="auto">
            <a:xfrm>
              <a:off x="3257" y="1020"/>
              <a:ext cx="99" cy="181"/>
            </a:xfrm>
            <a:custGeom>
              <a:avLst/>
              <a:gdLst>
                <a:gd name="T0" fmla="*/ 2 w 198"/>
                <a:gd name="T1" fmla="*/ 172 h 361"/>
                <a:gd name="T2" fmla="*/ 3 w 198"/>
                <a:gd name="T3" fmla="*/ 169 h 361"/>
                <a:gd name="T4" fmla="*/ 6 w 198"/>
                <a:gd name="T5" fmla="*/ 162 h 361"/>
                <a:gd name="T6" fmla="*/ 9 w 198"/>
                <a:gd name="T7" fmla="*/ 154 h 361"/>
                <a:gd name="T8" fmla="*/ 13 w 198"/>
                <a:gd name="T9" fmla="*/ 145 h 361"/>
                <a:gd name="T10" fmla="*/ 18 w 198"/>
                <a:gd name="T11" fmla="*/ 136 h 361"/>
                <a:gd name="T12" fmla="*/ 24 w 198"/>
                <a:gd name="T13" fmla="*/ 125 h 361"/>
                <a:gd name="T14" fmla="*/ 29 w 198"/>
                <a:gd name="T15" fmla="*/ 114 h 361"/>
                <a:gd name="T16" fmla="*/ 36 w 198"/>
                <a:gd name="T17" fmla="*/ 102 h 361"/>
                <a:gd name="T18" fmla="*/ 42 w 198"/>
                <a:gd name="T19" fmla="*/ 90 h 361"/>
                <a:gd name="T20" fmla="*/ 48 w 198"/>
                <a:gd name="T21" fmla="*/ 78 h 361"/>
                <a:gd name="T22" fmla="*/ 54 w 198"/>
                <a:gd name="T23" fmla="*/ 65 h 361"/>
                <a:gd name="T24" fmla="*/ 60 w 198"/>
                <a:gd name="T25" fmla="*/ 55 h 361"/>
                <a:gd name="T26" fmla="*/ 66 w 198"/>
                <a:gd name="T27" fmla="*/ 43 h 361"/>
                <a:gd name="T28" fmla="*/ 72 w 198"/>
                <a:gd name="T29" fmla="*/ 33 h 361"/>
                <a:gd name="T30" fmla="*/ 77 w 198"/>
                <a:gd name="T31" fmla="*/ 23 h 361"/>
                <a:gd name="T32" fmla="*/ 82 w 198"/>
                <a:gd name="T33" fmla="*/ 16 h 361"/>
                <a:gd name="T34" fmla="*/ 86 w 198"/>
                <a:gd name="T35" fmla="*/ 9 h 361"/>
                <a:gd name="T36" fmla="*/ 90 w 198"/>
                <a:gd name="T37" fmla="*/ 5 h 361"/>
                <a:gd name="T38" fmla="*/ 94 w 198"/>
                <a:gd name="T39" fmla="*/ 0 h 361"/>
                <a:gd name="T40" fmla="*/ 98 w 198"/>
                <a:gd name="T41" fmla="*/ 1 h 361"/>
                <a:gd name="T42" fmla="*/ 99 w 198"/>
                <a:gd name="T43" fmla="*/ 6 h 361"/>
                <a:gd name="T44" fmla="*/ 98 w 198"/>
                <a:gd name="T45" fmla="*/ 11 h 361"/>
                <a:gd name="T46" fmla="*/ 97 w 198"/>
                <a:gd name="T47" fmla="*/ 17 h 361"/>
                <a:gd name="T48" fmla="*/ 95 w 198"/>
                <a:gd name="T49" fmla="*/ 22 h 361"/>
                <a:gd name="T50" fmla="*/ 92 w 198"/>
                <a:gd name="T51" fmla="*/ 28 h 361"/>
                <a:gd name="T52" fmla="*/ 89 w 198"/>
                <a:gd name="T53" fmla="*/ 34 h 361"/>
                <a:gd name="T54" fmla="*/ 86 w 198"/>
                <a:gd name="T55" fmla="*/ 41 h 361"/>
                <a:gd name="T56" fmla="*/ 82 w 198"/>
                <a:gd name="T57" fmla="*/ 48 h 361"/>
                <a:gd name="T58" fmla="*/ 78 w 198"/>
                <a:gd name="T59" fmla="*/ 55 h 361"/>
                <a:gd name="T60" fmla="*/ 75 w 198"/>
                <a:gd name="T61" fmla="*/ 61 h 361"/>
                <a:gd name="T62" fmla="*/ 72 w 198"/>
                <a:gd name="T63" fmla="*/ 65 h 361"/>
                <a:gd name="T64" fmla="*/ 69 w 198"/>
                <a:gd name="T65" fmla="*/ 72 h 361"/>
                <a:gd name="T66" fmla="*/ 65 w 198"/>
                <a:gd name="T67" fmla="*/ 78 h 361"/>
                <a:gd name="T68" fmla="*/ 61 w 198"/>
                <a:gd name="T69" fmla="*/ 86 h 361"/>
                <a:gd name="T70" fmla="*/ 56 w 198"/>
                <a:gd name="T71" fmla="*/ 93 h 361"/>
                <a:gd name="T72" fmla="*/ 52 w 198"/>
                <a:gd name="T73" fmla="*/ 101 h 361"/>
                <a:gd name="T74" fmla="*/ 49 w 198"/>
                <a:gd name="T75" fmla="*/ 108 h 361"/>
                <a:gd name="T76" fmla="*/ 46 w 198"/>
                <a:gd name="T77" fmla="*/ 116 h 361"/>
                <a:gd name="T78" fmla="*/ 42 w 198"/>
                <a:gd name="T79" fmla="*/ 124 h 361"/>
                <a:gd name="T80" fmla="*/ 37 w 198"/>
                <a:gd name="T81" fmla="*/ 131 h 361"/>
                <a:gd name="T82" fmla="*/ 34 w 198"/>
                <a:gd name="T83" fmla="*/ 138 h 361"/>
                <a:gd name="T84" fmla="*/ 29 w 198"/>
                <a:gd name="T85" fmla="*/ 145 h 361"/>
                <a:gd name="T86" fmla="*/ 26 w 198"/>
                <a:gd name="T87" fmla="*/ 151 h 361"/>
                <a:gd name="T88" fmla="*/ 24 w 198"/>
                <a:gd name="T89" fmla="*/ 157 h 361"/>
                <a:gd name="T90" fmla="*/ 21 w 198"/>
                <a:gd name="T91" fmla="*/ 162 h 361"/>
                <a:gd name="T92" fmla="*/ 19 w 198"/>
                <a:gd name="T93" fmla="*/ 167 h 361"/>
                <a:gd name="T94" fmla="*/ 15 w 198"/>
                <a:gd name="T95" fmla="*/ 173 h 361"/>
                <a:gd name="T96" fmla="*/ 11 w 198"/>
                <a:gd name="T97" fmla="*/ 178 h 361"/>
                <a:gd name="T98" fmla="*/ 6 w 198"/>
                <a:gd name="T99" fmla="*/ 181 h 361"/>
                <a:gd name="T100" fmla="*/ 2 w 198"/>
                <a:gd name="T101" fmla="*/ 178 h 361"/>
                <a:gd name="T102" fmla="*/ 1 w 198"/>
                <a:gd name="T103" fmla="*/ 175 h 36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8"/>
                <a:gd name="T157" fmla="*/ 0 h 361"/>
                <a:gd name="T158" fmla="*/ 198 w 198"/>
                <a:gd name="T159" fmla="*/ 361 h 36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8" h="361">
                  <a:moveTo>
                    <a:pt x="1" y="350"/>
                  </a:moveTo>
                  <a:lnTo>
                    <a:pt x="0" y="347"/>
                  </a:lnTo>
                  <a:lnTo>
                    <a:pt x="3" y="344"/>
                  </a:lnTo>
                  <a:lnTo>
                    <a:pt x="3" y="341"/>
                  </a:lnTo>
                  <a:lnTo>
                    <a:pt x="4" y="340"/>
                  </a:lnTo>
                  <a:lnTo>
                    <a:pt x="6" y="337"/>
                  </a:lnTo>
                  <a:lnTo>
                    <a:pt x="7" y="332"/>
                  </a:lnTo>
                  <a:lnTo>
                    <a:pt x="9" y="328"/>
                  </a:lnTo>
                  <a:lnTo>
                    <a:pt x="12" y="323"/>
                  </a:lnTo>
                  <a:lnTo>
                    <a:pt x="13" y="319"/>
                  </a:lnTo>
                  <a:lnTo>
                    <a:pt x="16" y="314"/>
                  </a:lnTo>
                  <a:lnTo>
                    <a:pt x="18" y="308"/>
                  </a:lnTo>
                  <a:lnTo>
                    <a:pt x="21" y="302"/>
                  </a:lnTo>
                  <a:lnTo>
                    <a:pt x="22" y="296"/>
                  </a:lnTo>
                  <a:lnTo>
                    <a:pt x="27" y="290"/>
                  </a:lnTo>
                  <a:lnTo>
                    <a:pt x="30" y="286"/>
                  </a:lnTo>
                  <a:lnTo>
                    <a:pt x="33" y="279"/>
                  </a:lnTo>
                  <a:lnTo>
                    <a:pt x="36" y="271"/>
                  </a:lnTo>
                  <a:lnTo>
                    <a:pt x="40" y="265"/>
                  </a:lnTo>
                  <a:lnTo>
                    <a:pt x="43" y="256"/>
                  </a:lnTo>
                  <a:lnTo>
                    <a:pt x="47" y="250"/>
                  </a:lnTo>
                  <a:lnTo>
                    <a:pt x="50" y="243"/>
                  </a:lnTo>
                  <a:lnTo>
                    <a:pt x="53" y="235"/>
                  </a:lnTo>
                  <a:lnTo>
                    <a:pt x="58" y="228"/>
                  </a:lnTo>
                  <a:lnTo>
                    <a:pt x="62" y="220"/>
                  </a:lnTo>
                  <a:lnTo>
                    <a:pt x="67" y="212"/>
                  </a:lnTo>
                  <a:lnTo>
                    <a:pt x="71" y="204"/>
                  </a:lnTo>
                  <a:lnTo>
                    <a:pt x="74" y="195"/>
                  </a:lnTo>
                  <a:lnTo>
                    <a:pt x="79" y="188"/>
                  </a:lnTo>
                  <a:lnTo>
                    <a:pt x="83" y="180"/>
                  </a:lnTo>
                  <a:lnTo>
                    <a:pt x="88" y="171"/>
                  </a:lnTo>
                  <a:lnTo>
                    <a:pt x="92" y="164"/>
                  </a:lnTo>
                  <a:lnTo>
                    <a:pt x="95" y="155"/>
                  </a:lnTo>
                  <a:lnTo>
                    <a:pt x="98" y="147"/>
                  </a:lnTo>
                  <a:lnTo>
                    <a:pt x="103" y="140"/>
                  </a:lnTo>
                  <a:lnTo>
                    <a:pt x="108" y="130"/>
                  </a:lnTo>
                  <a:lnTo>
                    <a:pt x="113" y="124"/>
                  </a:lnTo>
                  <a:lnTo>
                    <a:pt x="116" y="115"/>
                  </a:lnTo>
                  <a:lnTo>
                    <a:pt x="120" y="109"/>
                  </a:lnTo>
                  <a:lnTo>
                    <a:pt x="125" y="100"/>
                  </a:lnTo>
                  <a:lnTo>
                    <a:pt x="128" y="92"/>
                  </a:lnTo>
                  <a:lnTo>
                    <a:pt x="132" y="85"/>
                  </a:lnTo>
                  <a:lnTo>
                    <a:pt x="137" y="79"/>
                  </a:lnTo>
                  <a:lnTo>
                    <a:pt x="140" y="71"/>
                  </a:lnTo>
                  <a:lnTo>
                    <a:pt x="143" y="66"/>
                  </a:lnTo>
                  <a:lnTo>
                    <a:pt x="149" y="60"/>
                  </a:lnTo>
                  <a:lnTo>
                    <a:pt x="152" y="54"/>
                  </a:lnTo>
                  <a:lnTo>
                    <a:pt x="153" y="46"/>
                  </a:lnTo>
                  <a:lnTo>
                    <a:pt x="158" y="40"/>
                  </a:lnTo>
                  <a:lnTo>
                    <a:pt x="161" y="36"/>
                  </a:lnTo>
                  <a:lnTo>
                    <a:pt x="164" y="31"/>
                  </a:lnTo>
                  <a:lnTo>
                    <a:pt x="168" y="25"/>
                  </a:lnTo>
                  <a:lnTo>
                    <a:pt x="169" y="21"/>
                  </a:lnTo>
                  <a:lnTo>
                    <a:pt x="172" y="18"/>
                  </a:lnTo>
                  <a:lnTo>
                    <a:pt x="175" y="15"/>
                  </a:lnTo>
                  <a:lnTo>
                    <a:pt x="177" y="10"/>
                  </a:lnTo>
                  <a:lnTo>
                    <a:pt x="180" y="9"/>
                  </a:lnTo>
                  <a:lnTo>
                    <a:pt x="181" y="4"/>
                  </a:lnTo>
                  <a:lnTo>
                    <a:pt x="183" y="4"/>
                  </a:lnTo>
                  <a:lnTo>
                    <a:pt x="187" y="0"/>
                  </a:lnTo>
                  <a:lnTo>
                    <a:pt x="189" y="0"/>
                  </a:lnTo>
                  <a:lnTo>
                    <a:pt x="193" y="0"/>
                  </a:lnTo>
                  <a:lnTo>
                    <a:pt x="195" y="1"/>
                  </a:lnTo>
                  <a:lnTo>
                    <a:pt x="196" y="4"/>
                  </a:lnTo>
                  <a:lnTo>
                    <a:pt x="198" y="9"/>
                  </a:lnTo>
                  <a:lnTo>
                    <a:pt x="198" y="12"/>
                  </a:lnTo>
                  <a:lnTo>
                    <a:pt x="198" y="16"/>
                  </a:lnTo>
                  <a:lnTo>
                    <a:pt x="196" y="19"/>
                  </a:lnTo>
                  <a:lnTo>
                    <a:pt x="195" y="22"/>
                  </a:lnTo>
                  <a:lnTo>
                    <a:pt x="195" y="25"/>
                  </a:lnTo>
                  <a:lnTo>
                    <a:pt x="193" y="30"/>
                  </a:lnTo>
                  <a:lnTo>
                    <a:pt x="193" y="33"/>
                  </a:lnTo>
                  <a:lnTo>
                    <a:pt x="192" y="36"/>
                  </a:lnTo>
                  <a:lnTo>
                    <a:pt x="189" y="40"/>
                  </a:lnTo>
                  <a:lnTo>
                    <a:pt x="189" y="43"/>
                  </a:lnTo>
                  <a:lnTo>
                    <a:pt x="187" y="46"/>
                  </a:lnTo>
                  <a:lnTo>
                    <a:pt x="184" y="51"/>
                  </a:lnTo>
                  <a:lnTo>
                    <a:pt x="183" y="55"/>
                  </a:lnTo>
                  <a:lnTo>
                    <a:pt x="181" y="60"/>
                  </a:lnTo>
                  <a:lnTo>
                    <a:pt x="180" y="64"/>
                  </a:lnTo>
                  <a:lnTo>
                    <a:pt x="177" y="68"/>
                  </a:lnTo>
                  <a:lnTo>
                    <a:pt x="175" y="71"/>
                  </a:lnTo>
                  <a:lnTo>
                    <a:pt x="172" y="77"/>
                  </a:lnTo>
                  <a:lnTo>
                    <a:pt x="171" y="82"/>
                  </a:lnTo>
                  <a:lnTo>
                    <a:pt x="168" y="86"/>
                  </a:lnTo>
                  <a:lnTo>
                    <a:pt x="167" y="91"/>
                  </a:lnTo>
                  <a:lnTo>
                    <a:pt x="164" y="95"/>
                  </a:lnTo>
                  <a:lnTo>
                    <a:pt x="161" y="100"/>
                  </a:lnTo>
                  <a:lnTo>
                    <a:pt x="158" y="106"/>
                  </a:lnTo>
                  <a:lnTo>
                    <a:pt x="155" y="109"/>
                  </a:lnTo>
                  <a:lnTo>
                    <a:pt x="153" y="112"/>
                  </a:lnTo>
                  <a:lnTo>
                    <a:pt x="152" y="115"/>
                  </a:lnTo>
                  <a:lnTo>
                    <a:pt x="150" y="121"/>
                  </a:lnTo>
                  <a:lnTo>
                    <a:pt x="149" y="122"/>
                  </a:lnTo>
                  <a:lnTo>
                    <a:pt x="146" y="127"/>
                  </a:lnTo>
                  <a:lnTo>
                    <a:pt x="143" y="130"/>
                  </a:lnTo>
                  <a:lnTo>
                    <a:pt x="141" y="136"/>
                  </a:lnTo>
                  <a:lnTo>
                    <a:pt x="138" y="140"/>
                  </a:lnTo>
                  <a:lnTo>
                    <a:pt x="137" y="144"/>
                  </a:lnTo>
                  <a:lnTo>
                    <a:pt x="134" y="149"/>
                  </a:lnTo>
                  <a:lnTo>
                    <a:pt x="132" y="153"/>
                  </a:lnTo>
                  <a:lnTo>
                    <a:pt x="129" y="156"/>
                  </a:lnTo>
                  <a:lnTo>
                    <a:pt x="126" y="161"/>
                  </a:lnTo>
                  <a:lnTo>
                    <a:pt x="123" y="165"/>
                  </a:lnTo>
                  <a:lnTo>
                    <a:pt x="122" y="171"/>
                  </a:lnTo>
                  <a:lnTo>
                    <a:pt x="119" y="176"/>
                  </a:lnTo>
                  <a:lnTo>
                    <a:pt x="117" y="180"/>
                  </a:lnTo>
                  <a:lnTo>
                    <a:pt x="113" y="186"/>
                  </a:lnTo>
                  <a:lnTo>
                    <a:pt x="111" y="191"/>
                  </a:lnTo>
                  <a:lnTo>
                    <a:pt x="108" y="197"/>
                  </a:lnTo>
                  <a:lnTo>
                    <a:pt x="105" y="201"/>
                  </a:lnTo>
                  <a:lnTo>
                    <a:pt x="103" y="206"/>
                  </a:lnTo>
                  <a:lnTo>
                    <a:pt x="101" y="212"/>
                  </a:lnTo>
                  <a:lnTo>
                    <a:pt x="98" y="216"/>
                  </a:lnTo>
                  <a:lnTo>
                    <a:pt x="97" y="222"/>
                  </a:lnTo>
                  <a:lnTo>
                    <a:pt x="94" y="226"/>
                  </a:lnTo>
                  <a:lnTo>
                    <a:pt x="91" y="232"/>
                  </a:lnTo>
                  <a:lnTo>
                    <a:pt x="88" y="237"/>
                  </a:lnTo>
                  <a:lnTo>
                    <a:pt x="85" y="241"/>
                  </a:lnTo>
                  <a:lnTo>
                    <a:pt x="83" y="247"/>
                  </a:lnTo>
                  <a:lnTo>
                    <a:pt x="80" y="252"/>
                  </a:lnTo>
                  <a:lnTo>
                    <a:pt x="77" y="256"/>
                  </a:lnTo>
                  <a:lnTo>
                    <a:pt x="74" y="261"/>
                  </a:lnTo>
                  <a:lnTo>
                    <a:pt x="73" y="267"/>
                  </a:lnTo>
                  <a:lnTo>
                    <a:pt x="70" y="271"/>
                  </a:lnTo>
                  <a:lnTo>
                    <a:pt x="68" y="276"/>
                  </a:lnTo>
                  <a:lnTo>
                    <a:pt x="65" y="282"/>
                  </a:lnTo>
                  <a:lnTo>
                    <a:pt x="62" y="286"/>
                  </a:lnTo>
                  <a:lnTo>
                    <a:pt x="59" y="290"/>
                  </a:lnTo>
                  <a:lnTo>
                    <a:pt x="58" y="293"/>
                  </a:lnTo>
                  <a:lnTo>
                    <a:pt x="55" y="298"/>
                  </a:lnTo>
                  <a:lnTo>
                    <a:pt x="53" y="302"/>
                  </a:lnTo>
                  <a:lnTo>
                    <a:pt x="52" y="307"/>
                  </a:lnTo>
                  <a:lnTo>
                    <a:pt x="49" y="311"/>
                  </a:lnTo>
                  <a:lnTo>
                    <a:pt x="47" y="314"/>
                  </a:lnTo>
                  <a:lnTo>
                    <a:pt x="44" y="316"/>
                  </a:lnTo>
                  <a:lnTo>
                    <a:pt x="43" y="320"/>
                  </a:lnTo>
                  <a:lnTo>
                    <a:pt x="41" y="323"/>
                  </a:lnTo>
                  <a:lnTo>
                    <a:pt x="40" y="326"/>
                  </a:lnTo>
                  <a:lnTo>
                    <a:pt x="38" y="331"/>
                  </a:lnTo>
                  <a:lnTo>
                    <a:pt x="37" y="334"/>
                  </a:lnTo>
                  <a:lnTo>
                    <a:pt x="33" y="338"/>
                  </a:lnTo>
                  <a:lnTo>
                    <a:pt x="33" y="341"/>
                  </a:lnTo>
                  <a:lnTo>
                    <a:pt x="30" y="346"/>
                  </a:lnTo>
                  <a:lnTo>
                    <a:pt x="28" y="347"/>
                  </a:lnTo>
                  <a:lnTo>
                    <a:pt x="25" y="352"/>
                  </a:lnTo>
                  <a:lnTo>
                    <a:pt x="22" y="355"/>
                  </a:lnTo>
                  <a:lnTo>
                    <a:pt x="19" y="356"/>
                  </a:lnTo>
                  <a:lnTo>
                    <a:pt x="18" y="358"/>
                  </a:lnTo>
                  <a:lnTo>
                    <a:pt x="13" y="361"/>
                  </a:lnTo>
                  <a:lnTo>
                    <a:pt x="9" y="361"/>
                  </a:lnTo>
                  <a:lnTo>
                    <a:pt x="6" y="359"/>
                  </a:lnTo>
                  <a:lnTo>
                    <a:pt x="3" y="356"/>
                  </a:lnTo>
                  <a:lnTo>
                    <a:pt x="1" y="353"/>
                  </a:lnTo>
                  <a:lnTo>
                    <a:pt x="1" y="35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80" name="Freeform 18"/>
            <p:cNvSpPr>
              <a:spLocks/>
            </p:cNvSpPr>
            <p:nvPr/>
          </p:nvSpPr>
          <p:spPr bwMode="auto">
            <a:xfrm>
              <a:off x="3331" y="1114"/>
              <a:ext cx="135" cy="118"/>
            </a:xfrm>
            <a:custGeom>
              <a:avLst/>
              <a:gdLst>
                <a:gd name="T0" fmla="*/ 1 w 269"/>
                <a:gd name="T1" fmla="*/ 115 h 237"/>
                <a:gd name="T2" fmla="*/ 5 w 269"/>
                <a:gd name="T3" fmla="*/ 108 h 237"/>
                <a:gd name="T4" fmla="*/ 8 w 269"/>
                <a:gd name="T5" fmla="*/ 103 h 237"/>
                <a:gd name="T6" fmla="*/ 13 w 269"/>
                <a:gd name="T7" fmla="*/ 97 h 237"/>
                <a:gd name="T8" fmla="*/ 20 w 269"/>
                <a:gd name="T9" fmla="*/ 91 h 237"/>
                <a:gd name="T10" fmla="*/ 27 w 269"/>
                <a:gd name="T11" fmla="*/ 83 h 237"/>
                <a:gd name="T12" fmla="*/ 35 w 269"/>
                <a:gd name="T13" fmla="*/ 76 h 237"/>
                <a:gd name="T14" fmla="*/ 43 w 269"/>
                <a:gd name="T15" fmla="*/ 68 h 237"/>
                <a:gd name="T16" fmla="*/ 52 w 269"/>
                <a:gd name="T17" fmla="*/ 60 h 237"/>
                <a:gd name="T18" fmla="*/ 60 w 269"/>
                <a:gd name="T19" fmla="*/ 52 h 237"/>
                <a:gd name="T20" fmla="*/ 70 w 269"/>
                <a:gd name="T21" fmla="*/ 45 h 237"/>
                <a:gd name="T22" fmla="*/ 79 w 269"/>
                <a:gd name="T23" fmla="*/ 37 h 237"/>
                <a:gd name="T24" fmla="*/ 88 w 269"/>
                <a:gd name="T25" fmla="*/ 29 h 237"/>
                <a:gd name="T26" fmla="*/ 95 w 269"/>
                <a:gd name="T27" fmla="*/ 22 h 237"/>
                <a:gd name="T28" fmla="*/ 104 w 269"/>
                <a:gd name="T29" fmla="*/ 17 h 237"/>
                <a:gd name="T30" fmla="*/ 111 w 269"/>
                <a:gd name="T31" fmla="*/ 11 h 237"/>
                <a:gd name="T32" fmla="*/ 118 w 269"/>
                <a:gd name="T33" fmla="*/ 7 h 237"/>
                <a:gd name="T34" fmla="*/ 123 w 269"/>
                <a:gd name="T35" fmla="*/ 3 h 237"/>
                <a:gd name="T36" fmla="*/ 127 w 269"/>
                <a:gd name="T37" fmla="*/ 1 h 237"/>
                <a:gd name="T38" fmla="*/ 133 w 269"/>
                <a:gd name="T39" fmla="*/ 1 h 237"/>
                <a:gd name="T40" fmla="*/ 133 w 269"/>
                <a:gd name="T41" fmla="*/ 6 h 237"/>
                <a:gd name="T42" fmla="*/ 127 w 269"/>
                <a:gd name="T43" fmla="*/ 12 h 237"/>
                <a:gd name="T44" fmla="*/ 123 w 269"/>
                <a:gd name="T45" fmla="*/ 17 h 237"/>
                <a:gd name="T46" fmla="*/ 115 w 269"/>
                <a:gd name="T47" fmla="*/ 22 h 237"/>
                <a:gd name="T48" fmla="*/ 109 w 269"/>
                <a:gd name="T49" fmla="*/ 27 h 237"/>
                <a:gd name="T50" fmla="*/ 102 w 269"/>
                <a:gd name="T51" fmla="*/ 33 h 237"/>
                <a:gd name="T52" fmla="*/ 95 w 269"/>
                <a:gd name="T53" fmla="*/ 39 h 237"/>
                <a:gd name="T54" fmla="*/ 89 w 269"/>
                <a:gd name="T55" fmla="*/ 44 h 237"/>
                <a:gd name="T56" fmla="*/ 83 w 269"/>
                <a:gd name="T57" fmla="*/ 49 h 237"/>
                <a:gd name="T58" fmla="*/ 75 w 269"/>
                <a:gd name="T59" fmla="*/ 56 h 237"/>
                <a:gd name="T60" fmla="*/ 70 w 269"/>
                <a:gd name="T61" fmla="*/ 61 h 237"/>
                <a:gd name="T62" fmla="*/ 65 w 269"/>
                <a:gd name="T63" fmla="*/ 65 h 237"/>
                <a:gd name="T64" fmla="*/ 60 w 269"/>
                <a:gd name="T65" fmla="*/ 71 h 237"/>
                <a:gd name="T66" fmla="*/ 55 w 269"/>
                <a:gd name="T67" fmla="*/ 76 h 237"/>
                <a:gd name="T68" fmla="*/ 50 w 269"/>
                <a:gd name="T69" fmla="*/ 80 h 237"/>
                <a:gd name="T70" fmla="*/ 45 w 269"/>
                <a:gd name="T71" fmla="*/ 86 h 237"/>
                <a:gd name="T72" fmla="*/ 40 w 269"/>
                <a:gd name="T73" fmla="*/ 91 h 237"/>
                <a:gd name="T74" fmla="*/ 34 w 269"/>
                <a:gd name="T75" fmla="*/ 95 h 237"/>
                <a:gd name="T76" fmla="*/ 29 w 269"/>
                <a:gd name="T77" fmla="*/ 100 h 237"/>
                <a:gd name="T78" fmla="*/ 25 w 269"/>
                <a:gd name="T79" fmla="*/ 104 h 237"/>
                <a:gd name="T80" fmla="*/ 20 w 269"/>
                <a:gd name="T81" fmla="*/ 107 h 237"/>
                <a:gd name="T82" fmla="*/ 12 w 269"/>
                <a:gd name="T83" fmla="*/ 114 h 237"/>
                <a:gd name="T84" fmla="*/ 5 w 269"/>
                <a:gd name="T85" fmla="*/ 118 h 237"/>
                <a:gd name="T86" fmla="*/ 2 w 269"/>
                <a:gd name="T87" fmla="*/ 118 h 23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9"/>
                <a:gd name="T133" fmla="*/ 0 h 237"/>
                <a:gd name="T134" fmla="*/ 269 w 269"/>
                <a:gd name="T135" fmla="*/ 237 h 23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9" h="237">
                  <a:moveTo>
                    <a:pt x="1" y="236"/>
                  </a:moveTo>
                  <a:lnTo>
                    <a:pt x="0" y="234"/>
                  </a:lnTo>
                  <a:lnTo>
                    <a:pt x="1" y="230"/>
                  </a:lnTo>
                  <a:lnTo>
                    <a:pt x="3" y="225"/>
                  </a:lnTo>
                  <a:lnTo>
                    <a:pt x="6" y="221"/>
                  </a:lnTo>
                  <a:lnTo>
                    <a:pt x="9" y="216"/>
                  </a:lnTo>
                  <a:lnTo>
                    <a:pt x="10" y="213"/>
                  </a:lnTo>
                  <a:lnTo>
                    <a:pt x="13" y="210"/>
                  </a:lnTo>
                  <a:lnTo>
                    <a:pt x="16" y="207"/>
                  </a:lnTo>
                  <a:lnTo>
                    <a:pt x="19" y="203"/>
                  </a:lnTo>
                  <a:lnTo>
                    <a:pt x="23" y="200"/>
                  </a:lnTo>
                  <a:lnTo>
                    <a:pt x="26" y="195"/>
                  </a:lnTo>
                  <a:lnTo>
                    <a:pt x="31" y="191"/>
                  </a:lnTo>
                  <a:lnTo>
                    <a:pt x="34" y="185"/>
                  </a:lnTo>
                  <a:lnTo>
                    <a:pt x="40" y="182"/>
                  </a:lnTo>
                  <a:lnTo>
                    <a:pt x="44" y="177"/>
                  </a:lnTo>
                  <a:lnTo>
                    <a:pt x="49" y="173"/>
                  </a:lnTo>
                  <a:lnTo>
                    <a:pt x="53" y="167"/>
                  </a:lnTo>
                  <a:lnTo>
                    <a:pt x="58" y="163"/>
                  </a:lnTo>
                  <a:lnTo>
                    <a:pt x="64" y="157"/>
                  </a:lnTo>
                  <a:lnTo>
                    <a:pt x="70" y="152"/>
                  </a:lnTo>
                  <a:lnTo>
                    <a:pt x="74" y="146"/>
                  </a:lnTo>
                  <a:lnTo>
                    <a:pt x="80" y="142"/>
                  </a:lnTo>
                  <a:lnTo>
                    <a:pt x="85" y="136"/>
                  </a:lnTo>
                  <a:lnTo>
                    <a:pt x="90" y="131"/>
                  </a:lnTo>
                  <a:lnTo>
                    <a:pt x="96" y="125"/>
                  </a:lnTo>
                  <a:lnTo>
                    <a:pt x="104" y="121"/>
                  </a:lnTo>
                  <a:lnTo>
                    <a:pt x="108" y="115"/>
                  </a:lnTo>
                  <a:lnTo>
                    <a:pt x="114" y="110"/>
                  </a:lnTo>
                  <a:lnTo>
                    <a:pt x="120" y="104"/>
                  </a:lnTo>
                  <a:lnTo>
                    <a:pt x="128" y="100"/>
                  </a:lnTo>
                  <a:lnTo>
                    <a:pt x="134" y="94"/>
                  </a:lnTo>
                  <a:lnTo>
                    <a:pt x="140" y="90"/>
                  </a:lnTo>
                  <a:lnTo>
                    <a:pt x="144" y="84"/>
                  </a:lnTo>
                  <a:lnTo>
                    <a:pt x="150" y="79"/>
                  </a:lnTo>
                  <a:lnTo>
                    <a:pt x="157" y="75"/>
                  </a:lnTo>
                  <a:lnTo>
                    <a:pt x="163" y="69"/>
                  </a:lnTo>
                  <a:lnTo>
                    <a:pt x="169" y="64"/>
                  </a:lnTo>
                  <a:lnTo>
                    <a:pt x="175" y="58"/>
                  </a:lnTo>
                  <a:lnTo>
                    <a:pt x="180" y="54"/>
                  </a:lnTo>
                  <a:lnTo>
                    <a:pt x="186" y="49"/>
                  </a:lnTo>
                  <a:lnTo>
                    <a:pt x="190" y="45"/>
                  </a:lnTo>
                  <a:lnTo>
                    <a:pt x="196" y="40"/>
                  </a:lnTo>
                  <a:lnTo>
                    <a:pt x="202" y="37"/>
                  </a:lnTo>
                  <a:lnTo>
                    <a:pt x="208" y="34"/>
                  </a:lnTo>
                  <a:lnTo>
                    <a:pt x="213" y="30"/>
                  </a:lnTo>
                  <a:lnTo>
                    <a:pt x="217" y="26"/>
                  </a:lnTo>
                  <a:lnTo>
                    <a:pt x="221" y="23"/>
                  </a:lnTo>
                  <a:lnTo>
                    <a:pt x="226" y="20"/>
                  </a:lnTo>
                  <a:lnTo>
                    <a:pt x="230" y="15"/>
                  </a:lnTo>
                  <a:lnTo>
                    <a:pt x="235" y="14"/>
                  </a:lnTo>
                  <a:lnTo>
                    <a:pt x="239" y="11"/>
                  </a:lnTo>
                  <a:lnTo>
                    <a:pt x="242" y="9"/>
                  </a:lnTo>
                  <a:lnTo>
                    <a:pt x="245" y="6"/>
                  </a:lnTo>
                  <a:lnTo>
                    <a:pt x="250" y="5"/>
                  </a:lnTo>
                  <a:lnTo>
                    <a:pt x="251" y="3"/>
                  </a:lnTo>
                  <a:lnTo>
                    <a:pt x="254" y="2"/>
                  </a:lnTo>
                  <a:lnTo>
                    <a:pt x="260" y="0"/>
                  </a:lnTo>
                  <a:lnTo>
                    <a:pt x="263" y="0"/>
                  </a:lnTo>
                  <a:lnTo>
                    <a:pt x="266" y="2"/>
                  </a:lnTo>
                  <a:lnTo>
                    <a:pt x="269" y="5"/>
                  </a:lnTo>
                  <a:lnTo>
                    <a:pt x="269" y="8"/>
                  </a:lnTo>
                  <a:lnTo>
                    <a:pt x="266" y="12"/>
                  </a:lnTo>
                  <a:lnTo>
                    <a:pt x="263" y="17"/>
                  </a:lnTo>
                  <a:lnTo>
                    <a:pt x="259" y="23"/>
                  </a:lnTo>
                  <a:lnTo>
                    <a:pt x="254" y="24"/>
                  </a:lnTo>
                  <a:lnTo>
                    <a:pt x="251" y="28"/>
                  </a:lnTo>
                  <a:lnTo>
                    <a:pt x="248" y="31"/>
                  </a:lnTo>
                  <a:lnTo>
                    <a:pt x="245" y="34"/>
                  </a:lnTo>
                  <a:lnTo>
                    <a:pt x="239" y="39"/>
                  </a:lnTo>
                  <a:lnTo>
                    <a:pt x="235" y="42"/>
                  </a:lnTo>
                  <a:lnTo>
                    <a:pt x="230" y="45"/>
                  </a:lnTo>
                  <a:lnTo>
                    <a:pt x="227" y="49"/>
                  </a:lnTo>
                  <a:lnTo>
                    <a:pt x="221" y="52"/>
                  </a:lnTo>
                  <a:lnTo>
                    <a:pt x="217" y="55"/>
                  </a:lnTo>
                  <a:lnTo>
                    <a:pt x="213" y="60"/>
                  </a:lnTo>
                  <a:lnTo>
                    <a:pt x="210" y="64"/>
                  </a:lnTo>
                  <a:lnTo>
                    <a:pt x="204" y="67"/>
                  </a:lnTo>
                  <a:lnTo>
                    <a:pt x="199" y="70"/>
                  </a:lnTo>
                  <a:lnTo>
                    <a:pt x="195" y="75"/>
                  </a:lnTo>
                  <a:lnTo>
                    <a:pt x="190" y="79"/>
                  </a:lnTo>
                  <a:lnTo>
                    <a:pt x="186" y="81"/>
                  </a:lnTo>
                  <a:lnTo>
                    <a:pt x="181" y="85"/>
                  </a:lnTo>
                  <a:lnTo>
                    <a:pt x="178" y="88"/>
                  </a:lnTo>
                  <a:lnTo>
                    <a:pt x="175" y="91"/>
                  </a:lnTo>
                  <a:lnTo>
                    <a:pt x="169" y="96"/>
                  </a:lnTo>
                  <a:lnTo>
                    <a:pt x="166" y="99"/>
                  </a:lnTo>
                  <a:lnTo>
                    <a:pt x="160" y="101"/>
                  </a:lnTo>
                  <a:lnTo>
                    <a:pt x="156" y="106"/>
                  </a:lnTo>
                  <a:lnTo>
                    <a:pt x="150" y="112"/>
                  </a:lnTo>
                  <a:lnTo>
                    <a:pt x="144" y="116"/>
                  </a:lnTo>
                  <a:lnTo>
                    <a:pt x="141" y="119"/>
                  </a:lnTo>
                  <a:lnTo>
                    <a:pt x="140" y="122"/>
                  </a:lnTo>
                  <a:lnTo>
                    <a:pt x="135" y="125"/>
                  </a:lnTo>
                  <a:lnTo>
                    <a:pt x="134" y="130"/>
                  </a:lnTo>
                  <a:lnTo>
                    <a:pt x="129" y="131"/>
                  </a:lnTo>
                  <a:lnTo>
                    <a:pt x="126" y="134"/>
                  </a:lnTo>
                  <a:lnTo>
                    <a:pt x="123" y="139"/>
                  </a:lnTo>
                  <a:lnTo>
                    <a:pt x="119" y="142"/>
                  </a:lnTo>
                  <a:lnTo>
                    <a:pt x="116" y="145"/>
                  </a:lnTo>
                  <a:lnTo>
                    <a:pt x="113" y="149"/>
                  </a:lnTo>
                  <a:lnTo>
                    <a:pt x="110" y="152"/>
                  </a:lnTo>
                  <a:lnTo>
                    <a:pt x="107" y="155"/>
                  </a:lnTo>
                  <a:lnTo>
                    <a:pt x="102" y="158"/>
                  </a:lnTo>
                  <a:lnTo>
                    <a:pt x="99" y="161"/>
                  </a:lnTo>
                  <a:lnTo>
                    <a:pt x="95" y="166"/>
                  </a:lnTo>
                  <a:lnTo>
                    <a:pt x="92" y="169"/>
                  </a:lnTo>
                  <a:lnTo>
                    <a:pt x="89" y="172"/>
                  </a:lnTo>
                  <a:lnTo>
                    <a:pt x="85" y="175"/>
                  </a:lnTo>
                  <a:lnTo>
                    <a:pt x="82" y="179"/>
                  </a:lnTo>
                  <a:lnTo>
                    <a:pt x="80" y="182"/>
                  </a:lnTo>
                  <a:lnTo>
                    <a:pt x="74" y="185"/>
                  </a:lnTo>
                  <a:lnTo>
                    <a:pt x="71" y="188"/>
                  </a:lnTo>
                  <a:lnTo>
                    <a:pt x="68" y="191"/>
                  </a:lnTo>
                  <a:lnTo>
                    <a:pt x="64" y="194"/>
                  </a:lnTo>
                  <a:lnTo>
                    <a:pt x="61" y="197"/>
                  </a:lnTo>
                  <a:lnTo>
                    <a:pt x="58" y="200"/>
                  </a:lnTo>
                  <a:lnTo>
                    <a:pt x="55" y="203"/>
                  </a:lnTo>
                  <a:lnTo>
                    <a:pt x="52" y="206"/>
                  </a:lnTo>
                  <a:lnTo>
                    <a:pt x="49" y="209"/>
                  </a:lnTo>
                  <a:lnTo>
                    <a:pt x="44" y="210"/>
                  </a:lnTo>
                  <a:lnTo>
                    <a:pt x="43" y="213"/>
                  </a:lnTo>
                  <a:lnTo>
                    <a:pt x="40" y="215"/>
                  </a:lnTo>
                  <a:lnTo>
                    <a:pt x="34" y="221"/>
                  </a:lnTo>
                  <a:lnTo>
                    <a:pt x="29" y="225"/>
                  </a:lnTo>
                  <a:lnTo>
                    <a:pt x="23" y="228"/>
                  </a:lnTo>
                  <a:lnTo>
                    <a:pt x="19" y="231"/>
                  </a:lnTo>
                  <a:lnTo>
                    <a:pt x="15" y="234"/>
                  </a:lnTo>
                  <a:lnTo>
                    <a:pt x="10" y="236"/>
                  </a:lnTo>
                  <a:lnTo>
                    <a:pt x="7" y="237"/>
                  </a:lnTo>
                  <a:lnTo>
                    <a:pt x="4" y="237"/>
                  </a:lnTo>
                  <a:lnTo>
                    <a:pt x="3" y="237"/>
                  </a:lnTo>
                  <a:lnTo>
                    <a:pt x="1" y="236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81" name="Freeform 19"/>
            <p:cNvSpPr>
              <a:spLocks/>
            </p:cNvSpPr>
            <p:nvPr/>
          </p:nvSpPr>
          <p:spPr bwMode="auto">
            <a:xfrm>
              <a:off x="2870" y="1149"/>
              <a:ext cx="175" cy="91"/>
            </a:xfrm>
            <a:custGeom>
              <a:avLst/>
              <a:gdLst>
                <a:gd name="T0" fmla="*/ 168 w 349"/>
                <a:gd name="T1" fmla="*/ 80 h 181"/>
                <a:gd name="T2" fmla="*/ 164 w 349"/>
                <a:gd name="T3" fmla="*/ 77 h 181"/>
                <a:gd name="T4" fmla="*/ 158 w 349"/>
                <a:gd name="T5" fmla="*/ 72 h 181"/>
                <a:gd name="T6" fmla="*/ 150 w 349"/>
                <a:gd name="T7" fmla="*/ 69 h 181"/>
                <a:gd name="T8" fmla="*/ 143 w 349"/>
                <a:gd name="T9" fmla="*/ 64 h 181"/>
                <a:gd name="T10" fmla="*/ 133 w 349"/>
                <a:gd name="T11" fmla="*/ 60 h 181"/>
                <a:gd name="T12" fmla="*/ 124 w 349"/>
                <a:gd name="T13" fmla="*/ 54 h 181"/>
                <a:gd name="T14" fmla="*/ 114 w 349"/>
                <a:gd name="T15" fmla="*/ 49 h 181"/>
                <a:gd name="T16" fmla="*/ 104 w 349"/>
                <a:gd name="T17" fmla="*/ 43 h 181"/>
                <a:gd name="T18" fmla="*/ 93 w 349"/>
                <a:gd name="T19" fmla="*/ 38 h 181"/>
                <a:gd name="T20" fmla="*/ 83 w 349"/>
                <a:gd name="T21" fmla="*/ 33 h 181"/>
                <a:gd name="T22" fmla="*/ 73 w 349"/>
                <a:gd name="T23" fmla="*/ 28 h 181"/>
                <a:gd name="T24" fmla="*/ 63 w 349"/>
                <a:gd name="T25" fmla="*/ 22 h 181"/>
                <a:gd name="T26" fmla="*/ 52 w 349"/>
                <a:gd name="T27" fmla="*/ 17 h 181"/>
                <a:gd name="T28" fmla="*/ 42 w 349"/>
                <a:gd name="T29" fmla="*/ 14 h 181"/>
                <a:gd name="T30" fmla="*/ 34 w 349"/>
                <a:gd name="T31" fmla="*/ 10 h 181"/>
                <a:gd name="T32" fmla="*/ 27 w 349"/>
                <a:gd name="T33" fmla="*/ 7 h 181"/>
                <a:gd name="T34" fmla="*/ 20 w 349"/>
                <a:gd name="T35" fmla="*/ 4 h 181"/>
                <a:gd name="T36" fmla="*/ 14 w 349"/>
                <a:gd name="T37" fmla="*/ 2 h 181"/>
                <a:gd name="T38" fmla="*/ 8 w 349"/>
                <a:gd name="T39" fmla="*/ 0 h 181"/>
                <a:gd name="T40" fmla="*/ 2 w 349"/>
                <a:gd name="T41" fmla="*/ 1 h 181"/>
                <a:gd name="T42" fmla="*/ 0 w 349"/>
                <a:gd name="T43" fmla="*/ 4 h 181"/>
                <a:gd name="T44" fmla="*/ 5 w 349"/>
                <a:gd name="T45" fmla="*/ 11 h 181"/>
                <a:gd name="T46" fmla="*/ 10 w 349"/>
                <a:gd name="T47" fmla="*/ 14 h 181"/>
                <a:gd name="T48" fmla="*/ 17 w 349"/>
                <a:gd name="T49" fmla="*/ 19 h 181"/>
                <a:gd name="T50" fmla="*/ 22 w 349"/>
                <a:gd name="T51" fmla="*/ 22 h 181"/>
                <a:gd name="T52" fmla="*/ 28 w 349"/>
                <a:gd name="T53" fmla="*/ 25 h 181"/>
                <a:gd name="T54" fmla="*/ 33 w 349"/>
                <a:gd name="T55" fmla="*/ 28 h 181"/>
                <a:gd name="T56" fmla="*/ 40 w 349"/>
                <a:gd name="T57" fmla="*/ 31 h 181"/>
                <a:gd name="T58" fmla="*/ 48 w 349"/>
                <a:gd name="T59" fmla="*/ 34 h 181"/>
                <a:gd name="T60" fmla="*/ 55 w 349"/>
                <a:gd name="T61" fmla="*/ 39 h 181"/>
                <a:gd name="T62" fmla="*/ 65 w 349"/>
                <a:gd name="T63" fmla="*/ 43 h 181"/>
                <a:gd name="T64" fmla="*/ 73 w 349"/>
                <a:gd name="T65" fmla="*/ 46 h 181"/>
                <a:gd name="T66" fmla="*/ 81 w 349"/>
                <a:gd name="T67" fmla="*/ 50 h 181"/>
                <a:gd name="T68" fmla="*/ 89 w 349"/>
                <a:gd name="T69" fmla="*/ 54 h 181"/>
                <a:gd name="T70" fmla="*/ 97 w 349"/>
                <a:gd name="T71" fmla="*/ 57 h 181"/>
                <a:gd name="T72" fmla="*/ 104 w 349"/>
                <a:gd name="T73" fmla="*/ 61 h 181"/>
                <a:gd name="T74" fmla="*/ 111 w 349"/>
                <a:gd name="T75" fmla="*/ 64 h 181"/>
                <a:gd name="T76" fmla="*/ 118 w 349"/>
                <a:gd name="T77" fmla="*/ 67 h 181"/>
                <a:gd name="T78" fmla="*/ 123 w 349"/>
                <a:gd name="T79" fmla="*/ 70 h 181"/>
                <a:gd name="T80" fmla="*/ 129 w 349"/>
                <a:gd name="T81" fmla="*/ 74 h 181"/>
                <a:gd name="T82" fmla="*/ 134 w 349"/>
                <a:gd name="T83" fmla="*/ 77 h 181"/>
                <a:gd name="T84" fmla="*/ 142 w 349"/>
                <a:gd name="T85" fmla="*/ 81 h 181"/>
                <a:gd name="T86" fmla="*/ 150 w 349"/>
                <a:gd name="T87" fmla="*/ 84 h 181"/>
                <a:gd name="T88" fmla="*/ 158 w 349"/>
                <a:gd name="T89" fmla="*/ 88 h 181"/>
                <a:gd name="T90" fmla="*/ 163 w 349"/>
                <a:gd name="T91" fmla="*/ 89 h 181"/>
                <a:gd name="T92" fmla="*/ 169 w 349"/>
                <a:gd name="T93" fmla="*/ 91 h 181"/>
                <a:gd name="T94" fmla="*/ 173 w 349"/>
                <a:gd name="T95" fmla="*/ 89 h 181"/>
                <a:gd name="T96" fmla="*/ 175 w 349"/>
                <a:gd name="T97" fmla="*/ 86 h 181"/>
                <a:gd name="T98" fmla="*/ 173 w 349"/>
                <a:gd name="T99" fmla="*/ 84 h 18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49"/>
                <a:gd name="T151" fmla="*/ 0 h 181"/>
                <a:gd name="T152" fmla="*/ 349 w 349"/>
                <a:gd name="T153" fmla="*/ 181 h 18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49" h="181">
                  <a:moveTo>
                    <a:pt x="345" y="167"/>
                  </a:moveTo>
                  <a:lnTo>
                    <a:pt x="342" y="164"/>
                  </a:lnTo>
                  <a:lnTo>
                    <a:pt x="336" y="159"/>
                  </a:lnTo>
                  <a:lnTo>
                    <a:pt x="333" y="158"/>
                  </a:lnTo>
                  <a:lnTo>
                    <a:pt x="330" y="155"/>
                  </a:lnTo>
                  <a:lnTo>
                    <a:pt x="327" y="153"/>
                  </a:lnTo>
                  <a:lnTo>
                    <a:pt x="324" y="150"/>
                  </a:lnTo>
                  <a:lnTo>
                    <a:pt x="320" y="149"/>
                  </a:lnTo>
                  <a:lnTo>
                    <a:pt x="315" y="144"/>
                  </a:lnTo>
                  <a:lnTo>
                    <a:pt x="311" y="143"/>
                  </a:lnTo>
                  <a:lnTo>
                    <a:pt x="305" y="140"/>
                  </a:lnTo>
                  <a:lnTo>
                    <a:pt x="300" y="137"/>
                  </a:lnTo>
                  <a:lnTo>
                    <a:pt x="296" y="134"/>
                  </a:lnTo>
                  <a:lnTo>
                    <a:pt x="290" y="131"/>
                  </a:lnTo>
                  <a:lnTo>
                    <a:pt x="285" y="128"/>
                  </a:lnTo>
                  <a:lnTo>
                    <a:pt x="278" y="125"/>
                  </a:lnTo>
                  <a:lnTo>
                    <a:pt x="272" y="122"/>
                  </a:lnTo>
                  <a:lnTo>
                    <a:pt x="266" y="119"/>
                  </a:lnTo>
                  <a:lnTo>
                    <a:pt x="260" y="114"/>
                  </a:lnTo>
                  <a:lnTo>
                    <a:pt x="254" y="111"/>
                  </a:lnTo>
                  <a:lnTo>
                    <a:pt x="248" y="108"/>
                  </a:lnTo>
                  <a:lnTo>
                    <a:pt x="241" y="104"/>
                  </a:lnTo>
                  <a:lnTo>
                    <a:pt x="235" y="101"/>
                  </a:lnTo>
                  <a:lnTo>
                    <a:pt x="227" y="98"/>
                  </a:lnTo>
                  <a:lnTo>
                    <a:pt x="220" y="94"/>
                  </a:lnTo>
                  <a:lnTo>
                    <a:pt x="214" y="89"/>
                  </a:lnTo>
                  <a:lnTo>
                    <a:pt x="207" y="86"/>
                  </a:lnTo>
                  <a:lnTo>
                    <a:pt x="201" y="83"/>
                  </a:lnTo>
                  <a:lnTo>
                    <a:pt x="193" y="79"/>
                  </a:lnTo>
                  <a:lnTo>
                    <a:pt x="186" y="76"/>
                  </a:lnTo>
                  <a:lnTo>
                    <a:pt x="180" y="73"/>
                  </a:lnTo>
                  <a:lnTo>
                    <a:pt x="172" y="68"/>
                  </a:lnTo>
                  <a:lnTo>
                    <a:pt x="165" y="65"/>
                  </a:lnTo>
                  <a:lnTo>
                    <a:pt x="157" y="61"/>
                  </a:lnTo>
                  <a:lnTo>
                    <a:pt x="150" y="58"/>
                  </a:lnTo>
                  <a:lnTo>
                    <a:pt x="146" y="55"/>
                  </a:lnTo>
                  <a:lnTo>
                    <a:pt x="138" y="52"/>
                  </a:lnTo>
                  <a:lnTo>
                    <a:pt x="131" y="47"/>
                  </a:lnTo>
                  <a:lnTo>
                    <a:pt x="125" y="44"/>
                  </a:lnTo>
                  <a:lnTo>
                    <a:pt x="117" y="41"/>
                  </a:lnTo>
                  <a:lnTo>
                    <a:pt x="110" y="38"/>
                  </a:lnTo>
                  <a:lnTo>
                    <a:pt x="104" y="34"/>
                  </a:lnTo>
                  <a:lnTo>
                    <a:pt x="98" y="32"/>
                  </a:lnTo>
                  <a:lnTo>
                    <a:pt x="90" y="28"/>
                  </a:lnTo>
                  <a:lnTo>
                    <a:pt x="84" y="27"/>
                  </a:lnTo>
                  <a:lnTo>
                    <a:pt x="80" y="24"/>
                  </a:lnTo>
                  <a:lnTo>
                    <a:pt x="74" y="22"/>
                  </a:lnTo>
                  <a:lnTo>
                    <a:pt x="68" y="19"/>
                  </a:lnTo>
                  <a:lnTo>
                    <a:pt x="62" y="18"/>
                  </a:lnTo>
                  <a:lnTo>
                    <a:pt x="58" y="13"/>
                  </a:lnTo>
                  <a:lnTo>
                    <a:pt x="53" y="13"/>
                  </a:lnTo>
                  <a:lnTo>
                    <a:pt x="47" y="10"/>
                  </a:lnTo>
                  <a:lnTo>
                    <a:pt x="44" y="7"/>
                  </a:lnTo>
                  <a:lnTo>
                    <a:pt x="40" y="7"/>
                  </a:lnTo>
                  <a:lnTo>
                    <a:pt x="35" y="6"/>
                  </a:lnTo>
                  <a:lnTo>
                    <a:pt x="31" y="3"/>
                  </a:lnTo>
                  <a:lnTo>
                    <a:pt x="28" y="3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4" y="15"/>
                  </a:lnTo>
                  <a:lnTo>
                    <a:pt x="9" y="21"/>
                  </a:lnTo>
                  <a:lnTo>
                    <a:pt x="10" y="24"/>
                  </a:lnTo>
                  <a:lnTo>
                    <a:pt x="14" y="25"/>
                  </a:lnTo>
                  <a:lnTo>
                    <a:pt x="19" y="28"/>
                  </a:lnTo>
                  <a:lnTo>
                    <a:pt x="23" y="31"/>
                  </a:lnTo>
                  <a:lnTo>
                    <a:pt x="28" y="34"/>
                  </a:lnTo>
                  <a:lnTo>
                    <a:pt x="34" y="38"/>
                  </a:lnTo>
                  <a:lnTo>
                    <a:pt x="37" y="38"/>
                  </a:lnTo>
                  <a:lnTo>
                    <a:pt x="40" y="41"/>
                  </a:lnTo>
                  <a:lnTo>
                    <a:pt x="44" y="43"/>
                  </a:lnTo>
                  <a:lnTo>
                    <a:pt x="47" y="46"/>
                  </a:lnTo>
                  <a:lnTo>
                    <a:pt x="50" y="47"/>
                  </a:lnTo>
                  <a:lnTo>
                    <a:pt x="55" y="49"/>
                  </a:lnTo>
                  <a:lnTo>
                    <a:pt x="58" y="52"/>
                  </a:lnTo>
                  <a:lnTo>
                    <a:pt x="62" y="53"/>
                  </a:lnTo>
                  <a:lnTo>
                    <a:pt x="65" y="55"/>
                  </a:lnTo>
                  <a:lnTo>
                    <a:pt x="70" y="58"/>
                  </a:lnTo>
                  <a:lnTo>
                    <a:pt x="74" y="59"/>
                  </a:lnTo>
                  <a:lnTo>
                    <a:pt x="80" y="62"/>
                  </a:lnTo>
                  <a:lnTo>
                    <a:pt x="84" y="64"/>
                  </a:lnTo>
                  <a:lnTo>
                    <a:pt x="89" y="67"/>
                  </a:lnTo>
                  <a:lnTo>
                    <a:pt x="95" y="68"/>
                  </a:lnTo>
                  <a:lnTo>
                    <a:pt x="99" y="73"/>
                  </a:lnTo>
                  <a:lnTo>
                    <a:pt x="105" y="74"/>
                  </a:lnTo>
                  <a:lnTo>
                    <a:pt x="110" y="77"/>
                  </a:lnTo>
                  <a:lnTo>
                    <a:pt x="116" y="79"/>
                  </a:lnTo>
                  <a:lnTo>
                    <a:pt x="123" y="83"/>
                  </a:lnTo>
                  <a:lnTo>
                    <a:pt x="129" y="85"/>
                  </a:lnTo>
                  <a:lnTo>
                    <a:pt x="135" y="88"/>
                  </a:lnTo>
                  <a:lnTo>
                    <a:pt x="140" y="89"/>
                  </a:lnTo>
                  <a:lnTo>
                    <a:pt x="146" y="92"/>
                  </a:lnTo>
                  <a:lnTo>
                    <a:pt x="150" y="94"/>
                  </a:lnTo>
                  <a:lnTo>
                    <a:pt x="156" y="98"/>
                  </a:lnTo>
                  <a:lnTo>
                    <a:pt x="162" y="100"/>
                  </a:lnTo>
                  <a:lnTo>
                    <a:pt x="168" y="103"/>
                  </a:lnTo>
                  <a:lnTo>
                    <a:pt x="174" y="104"/>
                  </a:lnTo>
                  <a:lnTo>
                    <a:pt x="178" y="107"/>
                  </a:lnTo>
                  <a:lnTo>
                    <a:pt x="183" y="108"/>
                  </a:lnTo>
                  <a:lnTo>
                    <a:pt x="189" y="113"/>
                  </a:lnTo>
                  <a:lnTo>
                    <a:pt x="193" y="113"/>
                  </a:lnTo>
                  <a:lnTo>
                    <a:pt x="199" y="117"/>
                  </a:lnTo>
                  <a:lnTo>
                    <a:pt x="204" y="119"/>
                  </a:lnTo>
                  <a:lnTo>
                    <a:pt x="208" y="122"/>
                  </a:lnTo>
                  <a:lnTo>
                    <a:pt x="213" y="123"/>
                  </a:lnTo>
                  <a:lnTo>
                    <a:pt x="217" y="126"/>
                  </a:lnTo>
                  <a:lnTo>
                    <a:pt x="221" y="128"/>
                  </a:lnTo>
                  <a:lnTo>
                    <a:pt x="224" y="131"/>
                  </a:lnTo>
                  <a:lnTo>
                    <a:pt x="230" y="132"/>
                  </a:lnTo>
                  <a:lnTo>
                    <a:pt x="235" y="134"/>
                  </a:lnTo>
                  <a:lnTo>
                    <a:pt x="238" y="137"/>
                  </a:lnTo>
                  <a:lnTo>
                    <a:pt x="242" y="138"/>
                  </a:lnTo>
                  <a:lnTo>
                    <a:pt x="245" y="140"/>
                  </a:lnTo>
                  <a:lnTo>
                    <a:pt x="250" y="143"/>
                  </a:lnTo>
                  <a:lnTo>
                    <a:pt x="254" y="144"/>
                  </a:lnTo>
                  <a:lnTo>
                    <a:pt x="257" y="147"/>
                  </a:lnTo>
                  <a:lnTo>
                    <a:pt x="260" y="149"/>
                  </a:lnTo>
                  <a:lnTo>
                    <a:pt x="265" y="150"/>
                  </a:lnTo>
                  <a:lnTo>
                    <a:pt x="268" y="153"/>
                  </a:lnTo>
                  <a:lnTo>
                    <a:pt x="272" y="155"/>
                  </a:lnTo>
                  <a:lnTo>
                    <a:pt x="278" y="158"/>
                  </a:lnTo>
                  <a:lnTo>
                    <a:pt x="284" y="161"/>
                  </a:lnTo>
                  <a:lnTo>
                    <a:pt x="290" y="164"/>
                  </a:lnTo>
                  <a:lnTo>
                    <a:pt x="296" y="167"/>
                  </a:lnTo>
                  <a:lnTo>
                    <a:pt x="300" y="168"/>
                  </a:lnTo>
                  <a:lnTo>
                    <a:pt x="305" y="171"/>
                  </a:lnTo>
                  <a:lnTo>
                    <a:pt x="309" y="174"/>
                  </a:lnTo>
                  <a:lnTo>
                    <a:pt x="315" y="176"/>
                  </a:lnTo>
                  <a:lnTo>
                    <a:pt x="318" y="177"/>
                  </a:lnTo>
                  <a:lnTo>
                    <a:pt x="321" y="178"/>
                  </a:lnTo>
                  <a:lnTo>
                    <a:pt x="326" y="178"/>
                  </a:lnTo>
                  <a:lnTo>
                    <a:pt x="329" y="180"/>
                  </a:lnTo>
                  <a:lnTo>
                    <a:pt x="333" y="181"/>
                  </a:lnTo>
                  <a:lnTo>
                    <a:pt x="338" y="181"/>
                  </a:lnTo>
                  <a:lnTo>
                    <a:pt x="341" y="178"/>
                  </a:lnTo>
                  <a:lnTo>
                    <a:pt x="344" y="178"/>
                  </a:lnTo>
                  <a:lnTo>
                    <a:pt x="345" y="177"/>
                  </a:lnTo>
                  <a:lnTo>
                    <a:pt x="346" y="176"/>
                  </a:lnTo>
                  <a:lnTo>
                    <a:pt x="348" y="174"/>
                  </a:lnTo>
                  <a:lnTo>
                    <a:pt x="349" y="171"/>
                  </a:lnTo>
                  <a:lnTo>
                    <a:pt x="346" y="167"/>
                  </a:lnTo>
                  <a:lnTo>
                    <a:pt x="345" y="167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82" name="Freeform 20"/>
            <p:cNvSpPr>
              <a:spLocks/>
            </p:cNvSpPr>
            <p:nvPr/>
          </p:nvSpPr>
          <p:spPr bwMode="auto">
            <a:xfrm>
              <a:off x="3189" y="1736"/>
              <a:ext cx="20" cy="16"/>
            </a:xfrm>
            <a:custGeom>
              <a:avLst/>
              <a:gdLst>
                <a:gd name="T0" fmla="*/ 7 w 40"/>
                <a:gd name="T1" fmla="*/ 15 h 33"/>
                <a:gd name="T2" fmla="*/ 4 w 40"/>
                <a:gd name="T3" fmla="*/ 15 h 33"/>
                <a:gd name="T4" fmla="*/ 3 w 40"/>
                <a:gd name="T5" fmla="*/ 13 h 33"/>
                <a:gd name="T6" fmla="*/ 1 w 40"/>
                <a:gd name="T7" fmla="*/ 12 h 33"/>
                <a:gd name="T8" fmla="*/ 1 w 40"/>
                <a:gd name="T9" fmla="*/ 10 h 33"/>
                <a:gd name="T10" fmla="*/ 0 w 40"/>
                <a:gd name="T11" fmla="*/ 7 h 33"/>
                <a:gd name="T12" fmla="*/ 1 w 40"/>
                <a:gd name="T13" fmla="*/ 4 h 33"/>
                <a:gd name="T14" fmla="*/ 1 w 40"/>
                <a:gd name="T15" fmla="*/ 2 h 33"/>
                <a:gd name="T16" fmla="*/ 5 w 40"/>
                <a:gd name="T17" fmla="*/ 1 h 33"/>
                <a:gd name="T18" fmla="*/ 6 w 40"/>
                <a:gd name="T19" fmla="*/ 0 h 33"/>
                <a:gd name="T20" fmla="*/ 7 w 40"/>
                <a:gd name="T21" fmla="*/ 0 h 33"/>
                <a:gd name="T22" fmla="*/ 9 w 40"/>
                <a:gd name="T23" fmla="*/ 0 h 33"/>
                <a:gd name="T24" fmla="*/ 11 w 40"/>
                <a:gd name="T25" fmla="*/ 0 h 33"/>
                <a:gd name="T26" fmla="*/ 13 w 40"/>
                <a:gd name="T27" fmla="*/ 0 h 33"/>
                <a:gd name="T28" fmla="*/ 14 w 40"/>
                <a:gd name="T29" fmla="*/ 1 h 33"/>
                <a:gd name="T30" fmla="*/ 16 w 40"/>
                <a:gd name="T31" fmla="*/ 1 h 33"/>
                <a:gd name="T32" fmla="*/ 17 w 40"/>
                <a:gd name="T33" fmla="*/ 2 h 33"/>
                <a:gd name="T34" fmla="*/ 19 w 40"/>
                <a:gd name="T35" fmla="*/ 3 h 33"/>
                <a:gd name="T36" fmla="*/ 20 w 40"/>
                <a:gd name="T37" fmla="*/ 4 h 33"/>
                <a:gd name="T38" fmla="*/ 20 w 40"/>
                <a:gd name="T39" fmla="*/ 5 h 33"/>
                <a:gd name="T40" fmla="*/ 20 w 40"/>
                <a:gd name="T41" fmla="*/ 7 h 33"/>
                <a:gd name="T42" fmla="*/ 20 w 40"/>
                <a:gd name="T43" fmla="*/ 10 h 33"/>
                <a:gd name="T44" fmla="*/ 20 w 40"/>
                <a:gd name="T45" fmla="*/ 13 h 33"/>
                <a:gd name="T46" fmla="*/ 18 w 40"/>
                <a:gd name="T47" fmla="*/ 14 h 33"/>
                <a:gd name="T48" fmla="*/ 16 w 40"/>
                <a:gd name="T49" fmla="*/ 15 h 33"/>
                <a:gd name="T50" fmla="*/ 13 w 40"/>
                <a:gd name="T51" fmla="*/ 16 h 33"/>
                <a:gd name="T52" fmla="*/ 11 w 40"/>
                <a:gd name="T53" fmla="*/ 16 h 33"/>
                <a:gd name="T54" fmla="*/ 9 w 40"/>
                <a:gd name="T55" fmla="*/ 16 h 33"/>
                <a:gd name="T56" fmla="*/ 7 w 40"/>
                <a:gd name="T57" fmla="*/ 16 h 33"/>
                <a:gd name="T58" fmla="*/ 7 w 40"/>
                <a:gd name="T59" fmla="*/ 15 h 33"/>
                <a:gd name="T60" fmla="*/ 7 w 40"/>
                <a:gd name="T61" fmla="*/ 15 h 33"/>
                <a:gd name="T62" fmla="*/ 7 w 40"/>
                <a:gd name="T63" fmla="*/ 15 h 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"/>
                <a:gd name="T97" fmla="*/ 0 h 33"/>
                <a:gd name="T98" fmla="*/ 40 w 40"/>
                <a:gd name="T99" fmla="*/ 33 h 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" h="33">
                  <a:moveTo>
                    <a:pt x="14" y="31"/>
                  </a:moveTo>
                  <a:lnTo>
                    <a:pt x="8" y="30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2" y="9"/>
                  </a:lnTo>
                  <a:lnTo>
                    <a:pt x="3" y="5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9" y="2"/>
                  </a:lnTo>
                  <a:lnTo>
                    <a:pt x="32" y="3"/>
                  </a:lnTo>
                  <a:lnTo>
                    <a:pt x="33" y="5"/>
                  </a:lnTo>
                  <a:lnTo>
                    <a:pt x="38" y="6"/>
                  </a:lnTo>
                  <a:lnTo>
                    <a:pt x="40" y="9"/>
                  </a:lnTo>
                  <a:lnTo>
                    <a:pt x="40" y="11"/>
                  </a:lnTo>
                  <a:lnTo>
                    <a:pt x="40" y="15"/>
                  </a:lnTo>
                  <a:lnTo>
                    <a:pt x="39" y="20"/>
                  </a:lnTo>
                  <a:lnTo>
                    <a:pt x="39" y="26"/>
                  </a:lnTo>
                  <a:lnTo>
                    <a:pt x="35" y="29"/>
                  </a:lnTo>
                  <a:lnTo>
                    <a:pt x="32" y="31"/>
                  </a:lnTo>
                  <a:lnTo>
                    <a:pt x="27" y="33"/>
                  </a:lnTo>
                  <a:lnTo>
                    <a:pt x="23" y="33"/>
                  </a:lnTo>
                  <a:lnTo>
                    <a:pt x="18" y="33"/>
                  </a:lnTo>
                  <a:lnTo>
                    <a:pt x="15" y="33"/>
                  </a:lnTo>
                  <a:lnTo>
                    <a:pt x="14" y="3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83" name="Freeform 21"/>
            <p:cNvSpPr>
              <a:spLocks/>
            </p:cNvSpPr>
            <p:nvPr/>
          </p:nvSpPr>
          <p:spPr bwMode="auto">
            <a:xfrm>
              <a:off x="3337" y="1739"/>
              <a:ext cx="19" cy="17"/>
            </a:xfrm>
            <a:custGeom>
              <a:avLst/>
              <a:gdLst>
                <a:gd name="T0" fmla="*/ 1 w 37"/>
                <a:gd name="T1" fmla="*/ 13 h 34"/>
                <a:gd name="T2" fmla="*/ 0 w 37"/>
                <a:gd name="T3" fmla="*/ 11 h 34"/>
                <a:gd name="T4" fmla="*/ 0 w 37"/>
                <a:gd name="T5" fmla="*/ 9 h 34"/>
                <a:gd name="T6" fmla="*/ 1 w 37"/>
                <a:gd name="T7" fmla="*/ 7 h 34"/>
                <a:gd name="T8" fmla="*/ 2 w 37"/>
                <a:gd name="T9" fmla="*/ 4 h 34"/>
                <a:gd name="T10" fmla="*/ 4 w 37"/>
                <a:gd name="T11" fmla="*/ 2 h 34"/>
                <a:gd name="T12" fmla="*/ 5 w 37"/>
                <a:gd name="T13" fmla="*/ 1 h 34"/>
                <a:gd name="T14" fmla="*/ 6 w 37"/>
                <a:gd name="T15" fmla="*/ 1 h 34"/>
                <a:gd name="T16" fmla="*/ 8 w 37"/>
                <a:gd name="T17" fmla="*/ 1 h 34"/>
                <a:gd name="T18" fmla="*/ 10 w 37"/>
                <a:gd name="T19" fmla="*/ 0 h 34"/>
                <a:gd name="T20" fmla="*/ 11 w 37"/>
                <a:gd name="T21" fmla="*/ 1 h 34"/>
                <a:gd name="T22" fmla="*/ 13 w 37"/>
                <a:gd name="T23" fmla="*/ 1 h 34"/>
                <a:gd name="T24" fmla="*/ 14 w 37"/>
                <a:gd name="T25" fmla="*/ 1 h 34"/>
                <a:gd name="T26" fmla="*/ 16 w 37"/>
                <a:gd name="T27" fmla="*/ 2 h 34"/>
                <a:gd name="T28" fmla="*/ 16 w 37"/>
                <a:gd name="T29" fmla="*/ 3 h 34"/>
                <a:gd name="T30" fmla="*/ 18 w 37"/>
                <a:gd name="T31" fmla="*/ 4 h 34"/>
                <a:gd name="T32" fmla="*/ 19 w 37"/>
                <a:gd name="T33" fmla="*/ 7 h 34"/>
                <a:gd name="T34" fmla="*/ 19 w 37"/>
                <a:gd name="T35" fmla="*/ 10 h 34"/>
                <a:gd name="T36" fmla="*/ 17 w 37"/>
                <a:gd name="T37" fmla="*/ 12 h 34"/>
                <a:gd name="T38" fmla="*/ 16 w 37"/>
                <a:gd name="T39" fmla="*/ 14 h 34"/>
                <a:gd name="T40" fmla="*/ 14 w 37"/>
                <a:gd name="T41" fmla="*/ 17 h 34"/>
                <a:gd name="T42" fmla="*/ 11 w 37"/>
                <a:gd name="T43" fmla="*/ 17 h 34"/>
                <a:gd name="T44" fmla="*/ 9 w 37"/>
                <a:gd name="T45" fmla="*/ 17 h 34"/>
                <a:gd name="T46" fmla="*/ 7 w 37"/>
                <a:gd name="T47" fmla="*/ 17 h 34"/>
                <a:gd name="T48" fmla="*/ 5 w 37"/>
                <a:gd name="T49" fmla="*/ 17 h 34"/>
                <a:gd name="T50" fmla="*/ 3 w 37"/>
                <a:gd name="T51" fmla="*/ 15 h 34"/>
                <a:gd name="T52" fmla="*/ 2 w 37"/>
                <a:gd name="T53" fmla="*/ 14 h 34"/>
                <a:gd name="T54" fmla="*/ 1 w 37"/>
                <a:gd name="T55" fmla="*/ 13 h 34"/>
                <a:gd name="T56" fmla="*/ 1 w 37"/>
                <a:gd name="T57" fmla="*/ 13 h 3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"/>
                <a:gd name="T88" fmla="*/ 0 h 34"/>
                <a:gd name="T89" fmla="*/ 37 w 37"/>
                <a:gd name="T90" fmla="*/ 34 h 3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" h="34">
                  <a:moveTo>
                    <a:pt x="1" y="27"/>
                  </a:moveTo>
                  <a:lnTo>
                    <a:pt x="0" y="23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3" y="9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1" y="2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25" y="2"/>
                  </a:lnTo>
                  <a:lnTo>
                    <a:pt x="28" y="3"/>
                  </a:lnTo>
                  <a:lnTo>
                    <a:pt x="31" y="5"/>
                  </a:lnTo>
                  <a:lnTo>
                    <a:pt x="32" y="6"/>
                  </a:lnTo>
                  <a:lnTo>
                    <a:pt x="35" y="9"/>
                  </a:lnTo>
                  <a:lnTo>
                    <a:pt x="37" y="15"/>
                  </a:lnTo>
                  <a:lnTo>
                    <a:pt x="37" y="20"/>
                  </a:lnTo>
                  <a:lnTo>
                    <a:pt x="34" y="24"/>
                  </a:lnTo>
                  <a:lnTo>
                    <a:pt x="32" y="28"/>
                  </a:lnTo>
                  <a:lnTo>
                    <a:pt x="28" y="33"/>
                  </a:lnTo>
                  <a:lnTo>
                    <a:pt x="22" y="34"/>
                  </a:lnTo>
                  <a:lnTo>
                    <a:pt x="17" y="34"/>
                  </a:lnTo>
                  <a:lnTo>
                    <a:pt x="13" y="33"/>
                  </a:lnTo>
                  <a:lnTo>
                    <a:pt x="10" y="33"/>
                  </a:lnTo>
                  <a:lnTo>
                    <a:pt x="6" y="30"/>
                  </a:lnTo>
                  <a:lnTo>
                    <a:pt x="3" y="28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84" name="Freeform 22"/>
            <p:cNvSpPr>
              <a:spLocks/>
            </p:cNvSpPr>
            <p:nvPr/>
          </p:nvSpPr>
          <p:spPr bwMode="auto">
            <a:xfrm>
              <a:off x="3307" y="1634"/>
              <a:ext cx="18" cy="19"/>
            </a:xfrm>
            <a:custGeom>
              <a:avLst/>
              <a:gdLst>
                <a:gd name="T0" fmla="*/ 0 w 37"/>
                <a:gd name="T1" fmla="*/ 10 h 37"/>
                <a:gd name="T2" fmla="*/ 0 w 37"/>
                <a:gd name="T3" fmla="*/ 8 h 37"/>
                <a:gd name="T4" fmla="*/ 0 w 37"/>
                <a:gd name="T5" fmla="*/ 7 h 37"/>
                <a:gd name="T6" fmla="*/ 1 w 37"/>
                <a:gd name="T7" fmla="*/ 5 h 37"/>
                <a:gd name="T8" fmla="*/ 1 w 37"/>
                <a:gd name="T9" fmla="*/ 4 h 37"/>
                <a:gd name="T10" fmla="*/ 4 w 37"/>
                <a:gd name="T11" fmla="*/ 2 h 37"/>
                <a:gd name="T12" fmla="*/ 6 w 37"/>
                <a:gd name="T13" fmla="*/ 1 h 37"/>
                <a:gd name="T14" fmla="*/ 8 w 37"/>
                <a:gd name="T15" fmla="*/ 0 h 37"/>
                <a:gd name="T16" fmla="*/ 11 w 37"/>
                <a:gd name="T17" fmla="*/ 0 h 37"/>
                <a:gd name="T18" fmla="*/ 14 w 37"/>
                <a:gd name="T19" fmla="*/ 1 h 37"/>
                <a:gd name="T20" fmla="*/ 17 w 37"/>
                <a:gd name="T21" fmla="*/ 2 h 37"/>
                <a:gd name="T22" fmla="*/ 17 w 37"/>
                <a:gd name="T23" fmla="*/ 4 h 37"/>
                <a:gd name="T24" fmla="*/ 18 w 37"/>
                <a:gd name="T25" fmla="*/ 5 h 37"/>
                <a:gd name="T26" fmla="*/ 18 w 37"/>
                <a:gd name="T27" fmla="*/ 6 h 37"/>
                <a:gd name="T28" fmla="*/ 18 w 37"/>
                <a:gd name="T29" fmla="*/ 8 h 37"/>
                <a:gd name="T30" fmla="*/ 17 w 37"/>
                <a:gd name="T31" fmla="*/ 10 h 37"/>
                <a:gd name="T32" fmla="*/ 16 w 37"/>
                <a:gd name="T33" fmla="*/ 11 h 37"/>
                <a:gd name="T34" fmla="*/ 14 w 37"/>
                <a:gd name="T35" fmla="*/ 13 h 37"/>
                <a:gd name="T36" fmla="*/ 12 w 37"/>
                <a:gd name="T37" fmla="*/ 16 h 37"/>
                <a:gd name="T38" fmla="*/ 9 w 37"/>
                <a:gd name="T39" fmla="*/ 18 h 37"/>
                <a:gd name="T40" fmla="*/ 7 w 37"/>
                <a:gd name="T41" fmla="*/ 19 h 37"/>
                <a:gd name="T42" fmla="*/ 5 w 37"/>
                <a:gd name="T43" fmla="*/ 17 h 37"/>
                <a:gd name="T44" fmla="*/ 4 w 37"/>
                <a:gd name="T45" fmla="*/ 16 h 37"/>
                <a:gd name="T46" fmla="*/ 2 w 37"/>
                <a:gd name="T47" fmla="*/ 13 h 37"/>
                <a:gd name="T48" fmla="*/ 1 w 37"/>
                <a:gd name="T49" fmla="*/ 12 h 37"/>
                <a:gd name="T50" fmla="*/ 0 w 37"/>
                <a:gd name="T51" fmla="*/ 11 h 37"/>
                <a:gd name="T52" fmla="*/ 0 w 37"/>
                <a:gd name="T53" fmla="*/ 10 h 37"/>
                <a:gd name="T54" fmla="*/ 0 w 37"/>
                <a:gd name="T55" fmla="*/ 10 h 3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7"/>
                <a:gd name="T85" fmla="*/ 0 h 37"/>
                <a:gd name="T86" fmla="*/ 37 w 37"/>
                <a:gd name="T87" fmla="*/ 37 h 3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7" h="37">
                  <a:moveTo>
                    <a:pt x="1" y="20"/>
                  </a:moveTo>
                  <a:lnTo>
                    <a:pt x="0" y="16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3" y="7"/>
                  </a:lnTo>
                  <a:lnTo>
                    <a:pt x="8" y="3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8" y="1"/>
                  </a:lnTo>
                  <a:lnTo>
                    <a:pt x="34" y="4"/>
                  </a:lnTo>
                  <a:lnTo>
                    <a:pt x="35" y="7"/>
                  </a:lnTo>
                  <a:lnTo>
                    <a:pt x="37" y="10"/>
                  </a:lnTo>
                  <a:lnTo>
                    <a:pt x="37" y="12"/>
                  </a:lnTo>
                  <a:lnTo>
                    <a:pt x="37" y="16"/>
                  </a:lnTo>
                  <a:lnTo>
                    <a:pt x="34" y="19"/>
                  </a:lnTo>
                  <a:lnTo>
                    <a:pt x="32" y="22"/>
                  </a:lnTo>
                  <a:lnTo>
                    <a:pt x="28" y="26"/>
                  </a:lnTo>
                  <a:lnTo>
                    <a:pt x="25" y="32"/>
                  </a:lnTo>
                  <a:lnTo>
                    <a:pt x="19" y="35"/>
                  </a:lnTo>
                  <a:lnTo>
                    <a:pt x="14" y="37"/>
                  </a:lnTo>
                  <a:lnTo>
                    <a:pt x="10" y="34"/>
                  </a:lnTo>
                  <a:lnTo>
                    <a:pt x="8" y="31"/>
                  </a:lnTo>
                  <a:lnTo>
                    <a:pt x="4" y="26"/>
                  </a:lnTo>
                  <a:lnTo>
                    <a:pt x="3" y="23"/>
                  </a:lnTo>
                  <a:lnTo>
                    <a:pt x="1" y="22"/>
                  </a:lnTo>
                  <a:lnTo>
                    <a:pt x="1" y="2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85" name="Freeform 23"/>
            <p:cNvSpPr>
              <a:spLocks/>
            </p:cNvSpPr>
            <p:nvPr/>
          </p:nvSpPr>
          <p:spPr bwMode="auto">
            <a:xfrm>
              <a:off x="3444" y="1713"/>
              <a:ext cx="18" cy="15"/>
            </a:xfrm>
            <a:custGeom>
              <a:avLst/>
              <a:gdLst>
                <a:gd name="T0" fmla="*/ 2 w 34"/>
                <a:gd name="T1" fmla="*/ 10 h 29"/>
                <a:gd name="T2" fmla="*/ 0 w 34"/>
                <a:gd name="T3" fmla="*/ 8 h 29"/>
                <a:gd name="T4" fmla="*/ 0 w 34"/>
                <a:gd name="T5" fmla="*/ 7 h 29"/>
                <a:gd name="T6" fmla="*/ 1 w 34"/>
                <a:gd name="T7" fmla="*/ 5 h 29"/>
                <a:gd name="T8" fmla="*/ 2 w 34"/>
                <a:gd name="T9" fmla="*/ 4 h 29"/>
                <a:gd name="T10" fmla="*/ 5 w 34"/>
                <a:gd name="T11" fmla="*/ 2 h 29"/>
                <a:gd name="T12" fmla="*/ 7 w 34"/>
                <a:gd name="T13" fmla="*/ 1 h 29"/>
                <a:gd name="T14" fmla="*/ 10 w 34"/>
                <a:gd name="T15" fmla="*/ 0 h 29"/>
                <a:gd name="T16" fmla="*/ 13 w 34"/>
                <a:gd name="T17" fmla="*/ 0 h 29"/>
                <a:gd name="T18" fmla="*/ 14 w 34"/>
                <a:gd name="T19" fmla="*/ 0 h 29"/>
                <a:gd name="T20" fmla="*/ 16 w 34"/>
                <a:gd name="T21" fmla="*/ 1 h 29"/>
                <a:gd name="T22" fmla="*/ 16 w 34"/>
                <a:gd name="T23" fmla="*/ 2 h 29"/>
                <a:gd name="T24" fmla="*/ 18 w 34"/>
                <a:gd name="T25" fmla="*/ 4 h 29"/>
                <a:gd name="T26" fmla="*/ 18 w 34"/>
                <a:gd name="T27" fmla="*/ 5 h 29"/>
                <a:gd name="T28" fmla="*/ 18 w 34"/>
                <a:gd name="T29" fmla="*/ 7 h 29"/>
                <a:gd name="T30" fmla="*/ 17 w 34"/>
                <a:gd name="T31" fmla="*/ 10 h 29"/>
                <a:gd name="T32" fmla="*/ 16 w 34"/>
                <a:gd name="T33" fmla="*/ 13 h 29"/>
                <a:gd name="T34" fmla="*/ 14 w 34"/>
                <a:gd name="T35" fmla="*/ 15 h 29"/>
                <a:gd name="T36" fmla="*/ 13 w 34"/>
                <a:gd name="T37" fmla="*/ 15 h 29"/>
                <a:gd name="T38" fmla="*/ 10 w 34"/>
                <a:gd name="T39" fmla="*/ 15 h 29"/>
                <a:gd name="T40" fmla="*/ 7 w 34"/>
                <a:gd name="T41" fmla="*/ 13 h 29"/>
                <a:gd name="T42" fmla="*/ 5 w 34"/>
                <a:gd name="T43" fmla="*/ 12 h 29"/>
                <a:gd name="T44" fmla="*/ 4 w 34"/>
                <a:gd name="T45" fmla="*/ 11 h 29"/>
                <a:gd name="T46" fmla="*/ 2 w 34"/>
                <a:gd name="T47" fmla="*/ 10 h 29"/>
                <a:gd name="T48" fmla="*/ 2 w 34"/>
                <a:gd name="T49" fmla="*/ 10 h 29"/>
                <a:gd name="T50" fmla="*/ 2 w 34"/>
                <a:gd name="T51" fmla="*/ 10 h 2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4"/>
                <a:gd name="T79" fmla="*/ 0 h 29"/>
                <a:gd name="T80" fmla="*/ 34 w 34"/>
                <a:gd name="T81" fmla="*/ 29 h 2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4" h="29">
                  <a:moveTo>
                    <a:pt x="4" y="19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7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2"/>
                  </a:lnTo>
                  <a:lnTo>
                    <a:pt x="31" y="4"/>
                  </a:lnTo>
                  <a:lnTo>
                    <a:pt x="34" y="7"/>
                  </a:lnTo>
                  <a:lnTo>
                    <a:pt x="34" y="10"/>
                  </a:lnTo>
                  <a:lnTo>
                    <a:pt x="34" y="14"/>
                  </a:lnTo>
                  <a:lnTo>
                    <a:pt x="33" y="19"/>
                  </a:lnTo>
                  <a:lnTo>
                    <a:pt x="31" y="25"/>
                  </a:lnTo>
                  <a:lnTo>
                    <a:pt x="27" y="29"/>
                  </a:lnTo>
                  <a:lnTo>
                    <a:pt x="24" y="29"/>
                  </a:lnTo>
                  <a:lnTo>
                    <a:pt x="19" y="29"/>
                  </a:lnTo>
                  <a:lnTo>
                    <a:pt x="13" y="26"/>
                  </a:lnTo>
                  <a:lnTo>
                    <a:pt x="9" y="23"/>
                  </a:lnTo>
                  <a:lnTo>
                    <a:pt x="7" y="22"/>
                  </a:lnTo>
                  <a:lnTo>
                    <a:pt x="4" y="20"/>
                  </a:lnTo>
                  <a:lnTo>
                    <a:pt x="4" y="19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86" name="Freeform 24"/>
            <p:cNvSpPr>
              <a:spLocks/>
            </p:cNvSpPr>
            <p:nvPr/>
          </p:nvSpPr>
          <p:spPr bwMode="auto">
            <a:xfrm>
              <a:off x="3229" y="1564"/>
              <a:ext cx="345" cy="249"/>
            </a:xfrm>
            <a:custGeom>
              <a:avLst/>
              <a:gdLst>
                <a:gd name="T0" fmla="*/ 4 w 691"/>
                <a:gd name="T1" fmla="*/ 58 h 497"/>
                <a:gd name="T2" fmla="*/ 24 w 691"/>
                <a:gd name="T3" fmla="*/ 38 h 497"/>
                <a:gd name="T4" fmla="*/ 39 w 691"/>
                <a:gd name="T5" fmla="*/ 25 h 497"/>
                <a:gd name="T6" fmla="*/ 57 w 691"/>
                <a:gd name="T7" fmla="*/ 13 h 497"/>
                <a:gd name="T8" fmla="*/ 77 w 691"/>
                <a:gd name="T9" fmla="*/ 4 h 497"/>
                <a:gd name="T10" fmla="*/ 95 w 691"/>
                <a:gd name="T11" fmla="*/ 1 h 497"/>
                <a:gd name="T12" fmla="*/ 117 w 691"/>
                <a:gd name="T13" fmla="*/ 0 h 497"/>
                <a:gd name="T14" fmla="*/ 140 w 691"/>
                <a:gd name="T15" fmla="*/ 3 h 497"/>
                <a:gd name="T16" fmla="*/ 164 w 691"/>
                <a:gd name="T17" fmla="*/ 10 h 497"/>
                <a:gd name="T18" fmla="*/ 187 w 691"/>
                <a:gd name="T19" fmla="*/ 25 h 497"/>
                <a:gd name="T20" fmla="*/ 209 w 691"/>
                <a:gd name="T21" fmla="*/ 44 h 497"/>
                <a:gd name="T22" fmla="*/ 227 w 691"/>
                <a:gd name="T23" fmla="*/ 72 h 497"/>
                <a:gd name="T24" fmla="*/ 239 w 691"/>
                <a:gd name="T25" fmla="*/ 102 h 497"/>
                <a:gd name="T26" fmla="*/ 251 w 691"/>
                <a:gd name="T27" fmla="*/ 115 h 497"/>
                <a:gd name="T28" fmla="*/ 268 w 691"/>
                <a:gd name="T29" fmla="*/ 118 h 497"/>
                <a:gd name="T30" fmla="*/ 286 w 691"/>
                <a:gd name="T31" fmla="*/ 121 h 497"/>
                <a:gd name="T32" fmla="*/ 301 w 691"/>
                <a:gd name="T33" fmla="*/ 127 h 497"/>
                <a:gd name="T34" fmla="*/ 318 w 691"/>
                <a:gd name="T35" fmla="*/ 136 h 497"/>
                <a:gd name="T36" fmla="*/ 332 w 691"/>
                <a:gd name="T37" fmla="*/ 148 h 497"/>
                <a:gd name="T38" fmla="*/ 341 w 691"/>
                <a:gd name="T39" fmla="*/ 164 h 497"/>
                <a:gd name="T40" fmla="*/ 345 w 691"/>
                <a:gd name="T41" fmla="*/ 185 h 497"/>
                <a:gd name="T42" fmla="*/ 341 w 691"/>
                <a:gd name="T43" fmla="*/ 205 h 497"/>
                <a:gd name="T44" fmla="*/ 329 w 691"/>
                <a:gd name="T45" fmla="*/ 222 h 497"/>
                <a:gd name="T46" fmla="*/ 311 w 691"/>
                <a:gd name="T47" fmla="*/ 235 h 497"/>
                <a:gd name="T48" fmla="*/ 288 w 691"/>
                <a:gd name="T49" fmla="*/ 244 h 497"/>
                <a:gd name="T50" fmla="*/ 263 w 691"/>
                <a:gd name="T51" fmla="*/ 249 h 497"/>
                <a:gd name="T52" fmla="*/ 235 w 691"/>
                <a:gd name="T53" fmla="*/ 249 h 497"/>
                <a:gd name="T54" fmla="*/ 208 w 691"/>
                <a:gd name="T55" fmla="*/ 244 h 497"/>
                <a:gd name="T56" fmla="*/ 195 w 691"/>
                <a:gd name="T57" fmla="*/ 229 h 497"/>
                <a:gd name="T58" fmla="*/ 208 w 691"/>
                <a:gd name="T59" fmla="*/ 226 h 497"/>
                <a:gd name="T60" fmla="*/ 233 w 691"/>
                <a:gd name="T61" fmla="*/ 229 h 497"/>
                <a:gd name="T62" fmla="*/ 246 w 691"/>
                <a:gd name="T63" fmla="*/ 231 h 497"/>
                <a:gd name="T64" fmla="*/ 261 w 691"/>
                <a:gd name="T65" fmla="*/ 232 h 497"/>
                <a:gd name="T66" fmla="*/ 277 w 691"/>
                <a:gd name="T67" fmla="*/ 232 h 497"/>
                <a:gd name="T68" fmla="*/ 292 w 691"/>
                <a:gd name="T69" fmla="*/ 229 h 497"/>
                <a:gd name="T70" fmla="*/ 308 w 691"/>
                <a:gd name="T71" fmla="*/ 221 h 497"/>
                <a:gd name="T72" fmla="*/ 324 w 691"/>
                <a:gd name="T73" fmla="*/ 199 h 497"/>
                <a:gd name="T74" fmla="*/ 324 w 691"/>
                <a:gd name="T75" fmla="*/ 174 h 497"/>
                <a:gd name="T76" fmla="*/ 313 w 691"/>
                <a:gd name="T77" fmla="*/ 153 h 497"/>
                <a:gd name="T78" fmla="*/ 295 w 691"/>
                <a:gd name="T79" fmla="*/ 142 h 497"/>
                <a:gd name="T80" fmla="*/ 273 w 691"/>
                <a:gd name="T81" fmla="*/ 136 h 497"/>
                <a:gd name="T82" fmla="*/ 252 w 691"/>
                <a:gd name="T83" fmla="*/ 130 h 497"/>
                <a:gd name="T84" fmla="*/ 237 w 691"/>
                <a:gd name="T85" fmla="*/ 124 h 497"/>
                <a:gd name="T86" fmla="*/ 225 w 691"/>
                <a:gd name="T87" fmla="*/ 106 h 497"/>
                <a:gd name="T88" fmla="*/ 218 w 691"/>
                <a:gd name="T89" fmla="*/ 89 h 497"/>
                <a:gd name="T90" fmla="*/ 208 w 691"/>
                <a:gd name="T91" fmla="*/ 71 h 497"/>
                <a:gd name="T92" fmla="*/ 192 w 691"/>
                <a:gd name="T93" fmla="*/ 52 h 497"/>
                <a:gd name="T94" fmla="*/ 170 w 691"/>
                <a:gd name="T95" fmla="*/ 34 h 497"/>
                <a:gd name="T96" fmla="*/ 154 w 691"/>
                <a:gd name="T97" fmla="*/ 26 h 497"/>
                <a:gd name="T98" fmla="*/ 132 w 691"/>
                <a:gd name="T99" fmla="*/ 20 h 497"/>
                <a:gd name="T100" fmla="*/ 107 w 691"/>
                <a:gd name="T101" fmla="*/ 17 h 497"/>
                <a:gd name="T102" fmla="*/ 82 w 691"/>
                <a:gd name="T103" fmla="*/ 20 h 497"/>
                <a:gd name="T104" fmla="*/ 64 w 691"/>
                <a:gd name="T105" fmla="*/ 28 h 497"/>
                <a:gd name="T106" fmla="*/ 48 w 691"/>
                <a:gd name="T107" fmla="*/ 38 h 497"/>
                <a:gd name="T108" fmla="*/ 27 w 691"/>
                <a:gd name="T109" fmla="*/ 58 h 497"/>
                <a:gd name="T110" fmla="*/ 13 w 691"/>
                <a:gd name="T111" fmla="*/ 77 h 497"/>
                <a:gd name="T112" fmla="*/ 1 w 691"/>
                <a:gd name="T113" fmla="*/ 72 h 4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91"/>
                <a:gd name="T172" fmla="*/ 0 h 497"/>
                <a:gd name="T173" fmla="*/ 691 w 691"/>
                <a:gd name="T174" fmla="*/ 497 h 4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91" h="497">
                  <a:moveTo>
                    <a:pt x="2" y="143"/>
                  </a:moveTo>
                  <a:lnTo>
                    <a:pt x="0" y="141"/>
                  </a:lnTo>
                  <a:lnTo>
                    <a:pt x="0" y="140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2" y="129"/>
                  </a:lnTo>
                  <a:lnTo>
                    <a:pt x="3" y="126"/>
                  </a:lnTo>
                  <a:lnTo>
                    <a:pt x="5" y="122"/>
                  </a:lnTo>
                  <a:lnTo>
                    <a:pt x="9" y="116"/>
                  </a:lnTo>
                  <a:lnTo>
                    <a:pt x="12" y="111"/>
                  </a:lnTo>
                  <a:lnTo>
                    <a:pt x="17" y="107"/>
                  </a:lnTo>
                  <a:lnTo>
                    <a:pt x="21" y="101"/>
                  </a:lnTo>
                  <a:lnTo>
                    <a:pt x="26" y="96"/>
                  </a:lnTo>
                  <a:lnTo>
                    <a:pt x="31" y="89"/>
                  </a:lnTo>
                  <a:lnTo>
                    <a:pt x="37" y="83"/>
                  </a:lnTo>
                  <a:lnTo>
                    <a:pt x="40" y="81"/>
                  </a:lnTo>
                  <a:lnTo>
                    <a:pt x="45" y="78"/>
                  </a:lnTo>
                  <a:lnTo>
                    <a:pt x="48" y="76"/>
                  </a:lnTo>
                  <a:lnTo>
                    <a:pt x="51" y="73"/>
                  </a:lnTo>
                  <a:lnTo>
                    <a:pt x="55" y="70"/>
                  </a:lnTo>
                  <a:lnTo>
                    <a:pt x="58" y="67"/>
                  </a:lnTo>
                  <a:lnTo>
                    <a:pt x="61" y="62"/>
                  </a:lnTo>
                  <a:lnTo>
                    <a:pt x="64" y="61"/>
                  </a:lnTo>
                  <a:lnTo>
                    <a:pt x="69" y="56"/>
                  </a:lnTo>
                  <a:lnTo>
                    <a:pt x="72" y="53"/>
                  </a:lnTo>
                  <a:lnTo>
                    <a:pt x="76" y="52"/>
                  </a:lnTo>
                  <a:lnTo>
                    <a:pt x="79" y="49"/>
                  </a:lnTo>
                  <a:lnTo>
                    <a:pt x="84" y="46"/>
                  </a:lnTo>
                  <a:lnTo>
                    <a:pt x="87" y="43"/>
                  </a:lnTo>
                  <a:lnTo>
                    <a:pt x="91" y="40"/>
                  </a:lnTo>
                  <a:lnTo>
                    <a:pt x="95" y="37"/>
                  </a:lnTo>
                  <a:lnTo>
                    <a:pt x="100" y="34"/>
                  </a:lnTo>
                  <a:lnTo>
                    <a:pt x="104" y="31"/>
                  </a:lnTo>
                  <a:lnTo>
                    <a:pt x="107" y="29"/>
                  </a:lnTo>
                  <a:lnTo>
                    <a:pt x="112" y="26"/>
                  </a:lnTo>
                  <a:lnTo>
                    <a:pt x="115" y="25"/>
                  </a:lnTo>
                  <a:lnTo>
                    <a:pt x="119" y="22"/>
                  </a:lnTo>
                  <a:lnTo>
                    <a:pt x="125" y="20"/>
                  </a:lnTo>
                  <a:lnTo>
                    <a:pt x="130" y="19"/>
                  </a:lnTo>
                  <a:lnTo>
                    <a:pt x="133" y="16"/>
                  </a:lnTo>
                  <a:lnTo>
                    <a:pt x="137" y="14"/>
                  </a:lnTo>
                  <a:lnTo>
                    <a:pt x="140" y="13"/>
                  </a:lnTo>
                  <a:lnTo>
                    <a:pt x="145" y="11"/>
                  </a:lnTo>
                  <a:lnTo>
                    <a:pt x="151" y="10"/>
                  </a:lnTo>
                  <a:lnTo>
                    <a:pt x="155" y="7"/>
                  </a:lnTo>
                  <a:lnTo>
                    <a:pt x="158" y="5"/>
                  </a:lnTo>
                  <a:lnTo>
                    <a:pt x="162" y="5"/>
                  </a:lnTo>
                  <a:lnTo>
                    <a:pt x="165" y="4"/>
                  </a:lnTo>
                  <a:lnTo>
                    <a:pt x="170" y="4"/>
                  </a:lnTo>
                  <a:lnTo>
                    <a:pt x="174" y="3"/>
                  </a:lnTo>
                  <a:lnTo>
                    <a:pt x="180" y="3"/>
                  </a:lnTo>
                  <a:lnTo>
                    <a:pt x="183" y="1"/>
                  </a:lnTo>
                  <a:lnTo>
                    <a:pt x="186" y="1"/>
                  </a:lnTo>
                  <a:lnTo>
                    <a:pt x="191" y="1"/>
                  </a:lnTo>
                  <a:lnTo>
                    <a:pt x="195" y="1"/>
                  </a:lnTo>
                  <a:lnTo>
                    <a:pt x="200" y="0"/>
                  </a:lnTo>
                  <a:lnTo>
                    <a:pt x="206" y="0"/>
                  </a:lnTo>
                  <a:lnTo>
                    <a:pt x="210" y="0"/>
                  </a:lnTo>
                  <a:lnTo>
                    <a:pt x="215" y="0"/>
                  </a:lnTo>
                  <a:lnTo>
                    <a:pt x="219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3" y="1"/>
                  </a:lnTo>
                  <a:lnTo>
                    <a:pt x="249" y="1"/>
                  </a:lnTo>
                  <a:lnTo>
                    <a:pt x="255" y="1"/>
                  </a:lnTo>
                  <a:lnTo>
                    <a:pt x="259" y="1"/>
                  </a:lnTo>
                  <a:lnTo>
                    <a:pt x="264" y="3"/>
                  </a:lnTo>
                  <a:lnTo>
                    <a:pt x="270" y="4"/>
                  </a:lnTo>
                  <a:lnTo>
                    <a:pt x="274" y="5"/>
                  </a:lnTo>
                  <a:lnTo>
                    <a:pt x="280" y="5"/>
                  </a:lnTo>
                  <a:lnTo>
                    <a:pt x="286" y="5"/>
                  </a:lnTo>
                  <a:lnTo>
                    <a:pt x="291" y="8"/>
                  </a:lnTo>
                  <a:lnTo>
                    <a:pt x="295" y="10"/>
                  </a:lnTo>
                  <a:lnTo>
                    <a:pt x="301" y="11"/>
                  </a:lnTo>
                  <a:lnTo>
                    <a:pt x="305" y="13"/>
                  </a:lnTo>
                  <a:lnTo>
                    <a:pt x="311" y="16"/>
                  </a:lnTo>
                  <a:lnTo>
                    <a:pt x="317" y="17"/>
                  </a:lnTo>
                  <a:lnTo>
                    <a:pt x="322" y="19"/>
                  </a:lnTo>
                  <a:lnTo>
                    <a:pt x="328" y="20"/>
                  </a:lnTo>
                  <a:lnTo>
                    <a:pt x="334" y="23"/>
                  </a:lnTo>
                  <a:lnTo>
                    <a:pt x="340" y="26"/>
                  </a:lnTo>
                  <a:lnTo>
                    <a:pt x="344" y="29"/>
                  </a:lnTo>
                  <a:lnTo>
                    <a:pt x="350" y="31"/>
                  </a:lnTo>
                  <a:lnTo>
                    <a:pt x="355" y="35"/>
                  </a:lnTo>
                  <a:lnTo>
                    <a:pt x="360" y="38"/>
                  </a:lnTo>
                  <a:lnTo>
                    <a:pt x="365" y="41"/>
                  </a:lnTo>
                  <a:lnTo>
                    <a:pt x="369" y="44"/>
                  </a:lnTo>
                  <a:lnTo>
                    <a:pt x="375" y="49"/>
                  </a:lnTo>
                  <a:lnTo>
                    <a:pt x="381" y="52"/>
                  </a:lnTo>
                  <a:lnTo>
                    <a:pt x="386" y="56"/>
                  </a:lnTo>
                  <a:lnTo>
                    <a:pt x="390" y="59"/>
                  </a:lnTo>
                  <a:lnTo>
                    <a:pt x="395" y="64"/>
                  </a:lnTo>
                  <a:lnTo>
                    <a:pt x="401" y="68"/>
                  </a:lnTo>
                  <a:lnTo>
                    <a:pt x="405" y="73"/>
                  </a:lnTo>
                  <a:lnTo>
                    <a:pt x="410" y="77"/>
                  </a:lnTo>
                  <a:lnTo>
                    <a:pt x="414" y="81"/>
                  </a:lnTo>
                  <a:lnTo>
                    <a:pt x="419" y="87"/>
                  </a:lnTo>
                  <a:lnTo>
                    <a:pt x="423" y="93"/>
                  </a:lnTo>
                  <a:lnTo>
                    <a:pt x="427" y="98"/>
                  </a:lnTo>
                  <a:lnTo>
                    <a:pt x="430" y="104"/>
                  </a:lnTo>
                  <a:lnTo>
                    <a:pt x="436" y="111"/>
                  </a:lnTo>
                  <a:lnTo>
                    <a:pt x="439" y="116"/>
                  </a:lnTo>
                  <a:lnTo>
                    <a:pt x="442" y="122"/>
                  </a:lnTo>
                  <a:lnTo>
                    <a:pt x="447" y="129"/>
                  </a:lnTo>
                  <a:lnTo>
                    <a:pt x="451" y="137"/>
                  </a:lnTo>
                  <a:lnTo>
                    <a:pt x="454" y="143"/>
                  </a:lnTo>
                  <a:lnTo>
                    <a:pt x="457" y="152"/>
                  </a:lnTo>
                  <a:lnTo>
                    <a:pt x="460" y="157"/>
                  </a:lnTo>
                  <a:lnTo>
                    <a:pt x="465" y="166"/>
                  </a:lnTo>
                  <a:lnTo>
                    <a:pt x="466" y="174"/>
                  </a:lnTo>
                  <a:lnTo>
                    <a:pt x="471" y="181"/>
                  </a:lnTo>
                  <a:lnTo>
                    <a:pt x="474" y="190"/>
                  </a:lnTo>
                  <a:lnTo>
                    <a:pt x="477" y="199"/>
                  </a:lnTo>
                  <a:lnTo>
                    <a:pt x="477" y="201"/>
                  </a:lnTo>
                  <a:lnTo>
                    <a:pt x="478" y="204"/>
                  </a:lnTo>
                  <a:lnTo>
                    <a:pt x="480" y="207"/>
                  </a:lnTo>
                  <a:lnTo>
                    <a:pt x="481" y="208"/>
                  </a:lnTo>
                  <a:lnTo>
                    <a:pt x="483" y="211"/>
                  </a:lnTo>
                  <a:lnTo>
                    <a:pt x="486" y="216"/>
                  </a:lnTo>
                  <a:lnTo>
                    <a:pt x="487" y="217"/>
                  </a:lnTo>
                  <a:lnTo>
                    <a:pt x="492" y="222"/>
                  </a:lnTo>
                  <a:lnTo>
                    <a:pt x="493" y="225"/>
                  </a:lnTo>
                  <a:lnTo>
                    <a:pt x="497" y="227"/>
                  </a:lnTo>
                  <a:lnTo>
                    <a:pt x="502" y="230"/>
                  </a:lnTo>
                  <a:lnTo>
                    <a:pt x="508" y="232"/>
                  </a:lnTo>
                  <a:lnTo>
                    <a:pt x="511" y="232"/>
                  </a:lnTo>
                  <a:lnTo>
                    <a:pt x="514" y="233"/>
                  </a:lnTo>
                  <a:lnTo>
                    <a:pt x="517" y="233"/>
                  </a:lnTo>
                  <a:lnTo>
                    <a:pt x="521" y="235"/>
                  </a:lnTo>
                  <a:lnTo>
                    <a:pt x="523" y="235"/>
                  </a:lnTo>
                  <a:lnTo>
                    <a:pt x="526" y="235"/>
                  </a:lnTo>
                  <a:lnTo>
                    <a:pt x="532" y="236"/>
                  </a:lnTo>
                  <a:lnTo>
                    <a:pt x="536" y="236"/>
                  </a:lnTo>
                  <a:lnTo>
                    <a:pt x="542" y="236"/>
                  </a:lnTo>
                  <a:lnTo>
                    <a:pt x="547" y="238"/>
                  </a:lnTo>
                  <a:lnTo>
                    <a:pt x="551" y="238"/>
                  </a:lnTo>
                  <a:lnTo>
                    <a:pt x="554" y="239"/>
                  </a:lnTo>
                  <a:lnTo>
                    <a:pt x="557" y="241"/>
                  </a:lnTo>
                  <a:lnTo>
                    <a:pt x="561" y="242"/>
                  </a:lnTo>
                  <a:lnTo>
                    <a:pt x="564" y="242"/>
                  </a:lnTo>
                  <a:lnTo>
                    <a:pt x="567" y="242"/>
                  </a:lnTo>
                  <a:lnTo>
                    <a:pt x="572" y="242"/>
                  </a:lnTo>
                  <a:lnTo>
                    <a:pt x="573" y="244"/>
                  </a:lnTo>
                  <a:lnTo>
                    <a:pt x="576" y="245"/>
                  </a:lnTo>
                  <a:lnTo>
                    <a:pt x="581" y="247"/>
                  </a:lnTo>
                  <a:lnTo>
                    <a:pt x="585" y="247"/>
                  </a:lnTo>
                  <a:lnTo>
                    <a:pt x="588" y="248"/>
                  </a:lnTo>
                  <a:lnTo>
                    <a:pt x="591" y="250"/>
                  </a:lnTo>
                  <a:lnTo>
                    <a:pt x="596" y="251"/>
                  </a:lnTo>
                  <a:lnTo>
                    <a:pt x="599" y="253"/>
                  </a:lnTo>
                  <a:lnTo>
                    <a:pt x="603" y="254"/>
                  </a:lnTo>
                  <a:lnTo>
                    <a:pt x="606" y="257"/>
                  </a:lnTo>
                  <a:lnTo>
                    <a:pt x="611" y="257"/>
                  </a:lnTo>
                  <a:lnTo>
                    <a:pt x="615" y="260"/>
                  </a:lnTo>
                  <a:lnTo>
                    <a:pt x="618" y="262"/>
                  </a:lnTo>
                  <a:lnTo>
                    <a:pt x="621" y="263"/>
                  </a:lnTo>
                  <a:lnTo>
                    <a:pt x="625" y="266"/>
                  </a:lnTo>
                  <a:lnTo>
                    <a:pt x="628" y="268"/>
                  </a:lnTo>
                  <a:lnTo>
                    <a:pt x="631" y="271"/>
                  </a:lnTo>
                  <a:lnTo>
                    <a:pt x="636" y="272"/>
                  </a:lnTo>
                  <a:lnTo>
                    <a:pt x="639" y="274"/>
                  </a:lnTo>
                  <a:lnTo>
                    <a:pt x="642" y="277"/>
                  </a:lnTo>
                  <a:lnTo>
                    <a:pt x="646" y="280"/>
                  </a:lnTo>
                  <a:lnTo>
                    <a:pt x="649" y="281"/>
                  </a:lnTo>
                  <a:lnTo>
                    <a:pt x="651" y="284"/>
                  </a:lnTo>
                  <a:lnTo>
                    <a:pt x="655" y="287"/>
                  </a:lnTo>
                  <a:lnTo>
                    <a:pt x="658" y="290"/>
                  </a:lnTo>
                  <a:lnTo>
                    <a:pt x="661" y="292"/>
                  </a:lnTo>
                  <a:lnTo>
                    <a:pt x="664" y="296"/>
                  </a:lnTo>
                  <a:lnTo>
                    <a:pt x="667" y="299"/>
                  </a:lnTo>
                  <a:lnTo>
                    <a:pt x="670" y="302"/>
                  </a:lnTo>
                  <a:lnTo>
                    <a:pt x="672" y="305"/>
                  </a:lnTo>
                  <a:lnTo>
                    <a:pt x="675" y="308"/>
                  </a:lnTo>
                  <a:lnTo>
                    <a:pt x="676" y="312"/>
                  </a:lnTo>
                  <a:lnTo>
                    <a:pt x="678" y="317"/>
                  </a:lnTo>
                  <a:lnTo>
                    <a:pt x="679" y="320"/>
                  </a:lnTo>
                  <a:lnTo>
                    <a:pt x="682" y="323"/>
                  </a:lnTo>
                  <a:lnTo>
                    <a:pt x="682" y="327"/>
                  </a:lnTo>
                  <a:lnTo>
                    <a:pt x="685" y="332"/>
                  </a:lnTo>
                  <a:lnTo>
                    <a:pt x="687" y="336"/>
                  </a:lnTo>
                  <a:lnTo>
                    <a:pt x="687" y="341"/>
                  </a:lnTo>
                  <a:lnTo>
                    <a:pt x="688" y="344"/>
                  </a:lnTo>
                  <a:lnTo>
                    <a:pt x="690" y="350"/>
                  </a:lnTo>
                  <a:lnTo>
                    <a:pt x="691" y="353"/>
                  </a:lnTo>
                  <a:lnTo>
                    <a:pt x="691" y="359"/>
                  </a:lnTo>
                  <a:lnTo>
                    <a:pt x="691" y="363"/>
                  </a:lnTo>
                  <a:lnTo>
                    <a:pt x="691" y="369"/>
                  </a:lnTo>
                  <a:lnTo>
                    <a:pt x="691" y="373"/>
                  </a:lnTo>
                  <a:lnTo>
                    <a:pt x="691" y="378"/>
                  </a:lnTo>
                  <a:lnTo>
                    <a:pt x="691" y="382"/>
                  </a:lnTo>
                  <a:lnTo>
                    <a:pt x="690" y="387"/>
                  </a:lnTo>
                  <a:lnTo>
                    <a:pt x="688" y="393"/>
                  </a:lnTo>
                  <a:lnTo>
                    <a:pt x="687" y="397"/>
                  </a:lnTo>
                  <a:lnTo>
                    <a:pt x="687" y="402"/>
                  </a:lnTo>
                  <a:lnTo>
                    <a:pt x="685" y="406"/>
                  </a:lnTo>
                  <a:lnTo>
                    <a:pt x="682" y="409"/>
                  </a:lnTo>
                  <a:lnTo>
                    <a:pt x="681" y="414"/>
                  </a:lnTo>
                  <a:lnTo>
                    <a:pt x="678" y="417"/>
                  </a:lnTo>
                  <a:lnTo>
                    <a:pt x="676" y="423"/>
                  </a:lnTo>
                  <a:lnTo>
                    <a:pt x="673" y="426"/>
                  </a:lnTo>
                  <a:lnTo>
                    <a:pt x="672" y="430"/>
                  </a:lnTo>
                  <a:lnTo>
                    <a:pt x="669" y="433"/>
                  </a:lnTo>
                  <a:lnTo>
                    <a:pt x="666" y="438"/>
                  </a:lnTo>
                  <a:lnTo>
                    <a:pt x="661" y="441"/>
                  </a:lnTo>
                  <a:lnTo>
                    <a:pt x="658" y="444"/>
                  </a:lnTo>
                  <a:lnTo>
                    <a:pt x="655" y="448"/>
                  </a:lnTo>
                  <a:lnTo>
                    <a:pt x="651" y="451"/>
                  </a:lnTo>
                  <a:lnTo>
                    <a:pt x="646" y="454"/>
                  </a:lnTo>
                  <a:lnTo>
                    <a:pt x="643" y="457"/>
                  </a:lnTo>
                  <a:lnTo>
                    <a:pt x="640" y="460"/>
                  </a:lnTo>
                  <a:lnTo>
                    <a:pt x="636" y="463"/>
                  </a:lnTo>
                  <a:lnTo>
                    <a:pt x="631" y="464"/>
                  </a:lnTo>
                  <a:lnTo>
                    <a:pt x="627" y="467"/>
                  </a:lnTo>
                  <a:lnTo>
                    <a:pt x="623" y="470"/>
                  </a:lnTo>
                  <a:lnTo>
                    <a:pt x="618" y="472"/>
                  </a:lnTo>
                  <a:lnTo>
                    <a:pt x="612" y="475"/>
                  </a:lnTo>
                  <a:lnTo>
                    <a:pt x="608" y="478"/>
                  </a:lnTo>
                  <a:lnTo>
                    <a:pt x="603" y="479"/>
                  </a:lnTo>
                  <a:lnTo>
                    <a:pt x="599" y="482"/>
                  </a:lnTo>
                  <a:lnTo>
                    <a:pt x="593" y="482"/>
                  </a:lnTo>
                  <a:lnTo>
                    <a:pt x="587" y="485"/>
                  </a:lnTo>
                  <a:lnTo>
                    <a:pt x="581" y="487"/>
                  </a:lnTo>
                  <a:lnTo>
                    <a:pt x="576" y="488"/>
                  </a:lnTo>
                  <a:lnTo>
                    <a:pt x="572" y="488"/>
                  </a:lnTo>
                  <a:lnTo>
                    <a:pt x="566" y="491"/>
                  </a:lnTo>
                  <a:lnTo>
                    <a:pt x="560" y="493"/>
                  </a:lnTo>
                  <a:lnTo>
                    <a:pt x="556" y="493"/>
                  </a:lnTo>
                  <a:lnTo>
                    <a:pt x="548" y="493"/>
                  </a:lnTo>
                  <a:lnTo>
                    <a:pt x="544" y="494"/>
                  </a:lnTo>
                  <a:lnTo>
                    <a:pt x="536" y="496"/>
                  </a:lnTo>
                  <a:lnTo>
                    <a:pt x="532" y="497"/>
                  </a:lnTo>
                  <a:lnTo>
                    <a:pt x="526" y="497"/>
                  </a:lnTo>
                  <a:lnTo>
                    <a:pt x="520" y="497"/>
                  </a:lnTo>
                  <a:lnTo>
                    <a:pt x="514" y="497"/>
                  </a:lnTo>
                  <a:lnTo>
                    <a:pt x="508" y="497"/>
                  </a:lnTo>
                  <a:lnTo>
                    <a:pt x="500" y="497"/>
                  </a:lnTo>
                  <a:lnTo>
                    <a:pt x="496" y="497"/>
                  </a:lnTo>
                  <a:lnTo>
                    <a:pt x="489" y="497"/>
                  </a:lnTo>
                  <a:lnTo>
                    <a:pt x="483" y="497"/>
                  </a:lnTo>
                  <a:lnTo>
                    <a:pt x="477" y="497"/>
                  </a:lnTo>
                  <a:lnTo>
                    <a:pt x="471" y="497"/>
                  </a:lnTo>
                  <a:lnTo>
                    <a:pt x="465" y="496"/>
                  </a:lnTo>
                  <a:lnTo>
                    <a:pt x="459" y="496"/>
                  </a:lnTo>
                  <a:lnTo>
                    <a:pt x="453" y="494"/>
                  </a:lnTo>
                  <a:lnTo>
                    <a:pt x="447" y="493"/>
                  </a:lnTo>
                  <a:lnTo>
                    <a:pt x="441" y="493"/>
                  </a:lnTo>
                  <a:lnTo>
                    <a:pt x="436" y="491"/>
                  </a:lnTo>
                  <a:lnTo>
                    <a:pt x="429" y="488"/>
                  </a:lnTo>
                  <a:lnTo>
                    <a:pt x="423" y="488"/>
                  </a:lnTo>
                  <a:lnTo>
                    <a:pt x="417" y="487"/>
                  </a:lnTo>
                  <a:lnTo>
                    <a:pt x="413" y="485"/>
                  </a:lnTo>
                  <a:lnTo>
                    <a:pt x="410" y="484"/>
                  </a:lnTo>
                  <a:lnTo>
                    <a:pt x="405" y="482"/>
                  </a:lnTo>
                  <a:lnTo>
                    <a:pt x="402" y="479"/>
                  </a:lnTo>
                  <a:lnTo>
                    <a:pt x="399" y="478"/>
                  </a:lnTo>
                  <a:lnTo>
                    <a:pt x="393" y="470"/>
                  </a:lnTo>
                  <a:lnTo>
                    <a:pt x="390" y="464"/>
                  </a:lnTo>
                  <a:lnTo>
                    <a:pt x="389" y="461"/>
                  </a:lnTo>
                  <a:lnTo>
                    <a:pt x="390" y="458"/>
                  </a:lnTo>
                  <a:lnTo>
                    <a:pt x="390" y="455"/>
                  </a:lnTo>
                  <a:lnTo>
                    <a:pt x="392" y="454"/>
                  </a:lnTo>
                  <a:lnTo>
                    <a:pt x="395" y="452"/>
                  </a:lnTo>
                  <a:lnTo>
                    <a:pt x="401" y="451"/>
                  </a:lnTo>
                  <a:lnTo>
                    <a:pt x="402" y="449"/>
                  </a:lnTo>
                  <a:lnTo>
                    <a:pt x="405" y="449"/>
                  </a:lnTo>
                  <a:lnTo>
                    <a:pt x="410" y="449"/>
                  </a:lnTo>
                  <a:lnTo>
                    <a:pt x="414" y="451"/>
                  </a:lnTo>
                  <a:lnTo>
                    <a:pt x="417" y="451"/>
                  </a:lnTo>
                  <a:lnTo>
                    <a:pt x="422" y="451"/>
                  </a:lnTo>
                  <a:lnTo>
                    <a:pt x="426" y="451"/>
                  </a:lnTo>
                  <a:lnTo>
                    <a:pt x="432" y="452"/>
                  </a:lnTo>
                  <a:lnTo>
                    <a:pt x="436" y="452"/>
                  </a:lnTo>
                  <a:lnTo>
                    <a:pt x="441" y="452"/>
                  </a:lnTo>
                  <a:lnTo>
                    <a:pt x="447" y="454"/>
                  </a:lnTo>
                  <a:lnTo>
                    <a:pt x="454" y="455"/>
                  </a:lnTo>
                  <a:lnTo>
                    <a:pt x="459" y="457"/>
                  </a:lnTo>
                  <a:lnTo>
                    <a:pt x="466" y="457"/>
                  </a:lnTo>
                  <a:lnTo>
                    <a:pt x="468" y="457"/>
                  </a:lnTo>
                  <a:lnTo>
                    <a:pt x="471" y="458"/>
                  </a:lnTo>
                  <a:lnTo>
                    <a:pt x="474" y="458"/>
                  </a:lnTo>
                  <a:lnTo>
                    <a:pt x="477" y="460"/>
                  </a:lnTo>
                  <a:lnTo>
                    <a:pt x="481" y="460"/>
                  </a:lnTo>
                  <a:lnTo>
                    <a:pt x="484" y="461"/>
                  </a:lnTo>
                  <a:lnTo>
                    <a:pt x="487" y="461"/>
                  </a:lnTo>
                  <a:lnTo>
                    <a:pt x="492" y="461"/>
                  </a:lnTo>
                  <a:lnTo>
                    <a:pt x="493" y="461"/>
                  </a:lnTo>
                  <a:lnTo>
                    <a:pt x="496" y="463"/>
                  </a:lnTo>
                  <a:lnTo>
                    <a:pt x="500" y="463"/>
                  </a:lnTo>
                  <a:lnTo>
                    <a:pt x="503" y="464"/>
                  </a:lnTo>
                  <a:lnTo>
                    <a:pt x="506" y="464"/>
                  </a:lnTo>
                  <a:lnTo>
                    <a:pt x="511" y="464"/>
                  </a:lnTo>
                  <a:lnTo>
                    <a:pt x="514" y="464"/>
                  </a:lnTo>
                  <a:lnTo>
                    <a:pt x="517" y="464"/>
                  </a:lnTo>
                  <a:lnTo>
                    <a:pt x="521" y="464"/>
                  </a:lnTo>
                  <a:lnTo>
                    <a:pt x="523" y="464"/>
                  </a:lnTo>
                  <a:lnTo>
                    <a:pt x="526" y="464"/>
                  </a:lnTo>
                  <a:lnTo>
                    <a:pt x="530" y="464"/>
                  </a:lnTo>
                  <a:lnTo>
                    <a:pt x="533" y="464"/>
                  </a:lnTo>
                  <a:lnTo>
                    <a:pt x="536" y="464"/>
                  </a:lnTo>
                  <a:lnTo>
                    <a:pt x="541" y="464"/>
                  </a:lnTo>
                  <a:lnTo>
                    <a:pt x="544" y="464"/>
                  </a:lnTo>
                  <a:lnTo>
                    <a:pt x="547" y="464"/>
                  </a:lnTo>
                  <a:lnTo>
                    <a:pt x="551" y="464"/>
                  </a:lnTo>
                  <a:lnTo>
                    <a:pt x="554" y="463"/>
                  </a:lnTo>
                  <a:lnTo>
                    <a:pt x="557" y="463"/>
                  </a:lnTo>
                  <a:lnTo>
                    <a:pt x="561" y="463"/>
                  </a:lnTo>
                  <a:lnTo>
                    <a:pt x="564" y="461"/>
                  </a:lnTo>
                  <a:lnTo>
                    <a:pt x="567" y="461"/>
                  </a:lnTo>
                  <a:lnTo>
                    <a:pt x="572" y="461"/>
                  </a:lnTo>
                  <a:lnTo>
                    <a:pt x="573" y="460"/>
                  </a:lnTo>
                  <a:lnTo>
                    <a:pt x="576" y="458"/>
                  </a:lnTo>
                  <a:lnTo>
                    <a:pt x="581" y="457"/>
                  </a:lnTo>
                  <a:lnTo>
                    <a:pt x="584" y="457"/>
                  </a:lnTo>
                  <a:lnTo>
                    <a:pt x="587" y="455"/>
                  </a:lnTo>
                  <a:lnTo>
                    <a:pt x="591" y="454"/>
                  </a:lnTo>
                  <a:lnTo>
                    <a:pt x="594" y="452"/>
                  </a:lnTo>
                  <a:lnTo>
                    <a:pt x="596" y="452"/>
                  </a:lnTo>
                  <a:lnTo>
                    <a:pt x="600" y="449"/>
                  </a:lnTo>
                  <a:lnTo>
                    <a:pt x="603" y="448"/>
                  </a:lnTo>
                  <a:lnTo>
                    <a:pt x="606" y="446"/>
                  </a:lnTo>
                  <a:lnTo>
                    <a:pt x="611" y="445"/>
                  </a:lnTo>
                  <a:lnTo>
                    <a:pt x="617" y="441"/>
                  </a:lnTo>
                  <a:lnTo>
                    <a:pt x="621" y="438"/>
                  </a:lnTo>
                  <a:lnTo>
                    <a:pt x="627" y="433"/>
                  </a:lnTo>
                  <a:lnTo>
                    <a:pt x="631" y="427"/>
                  </a:lnTo>
                  <a:lnTo>
                    <a:pt x="634" y="423"/>
                  </a:lnTo>
                  <a:lnTo>
                    <a:pt x="639" y="417"/>
                  </a:lnTo>
                  <a:lnTo>
                    <a:pt x="642" y="412"/>
                  </a:lnTo>
                  <a:lnTo>
                    <a:pt x="645" y="408"/>
                  </a:lnTo>
                  <a:lnTo>
                    <a:pt x="646" y="402"/>
                  </a:lnTo>
                  <a:lnTo>
                    <a:pt x="649" y="397"/>
                  </a:lnTo>
                  <a:lnTo>
                    <a:pt x="651" y="391"/>
                  </a:lnTo>
                  <a:lnTo>
                    <a:pt x="651" y="385"/>
                  </a:lnTo>
                  <a:lnTo>
                    <a:pt x="651" y="381"/>
                  </a:lnTo>
                  <a:lnTo>
                    <a:pt x="651" y="375"/>
                  </a:lnTo>
                  <a:lnTo>
                    <a:pt x="651" y="369"/>
                  </a:lnTo>
                  <a:lnTo>
                    <a:pt x="651" y="363"/>
                  </a:lnTo>
                  <a:lnTo>
                    <a:pt x="651" y="357"/>
                  </a:lnTo>
                  <a:lnTo>
                    <a:pt x="651" y="353"/>
                  </a:lnTo>
                  <a:lnTo>
                    <a:pt x="648" y="347"/>
                  </a:lnTo>
                  <a:lnTo>
                    <a:pt x="646" y="342"/>
                  </a:lnTo>
                  <a:lnTo>
                    <a:pt x="645" y="338"/>
                  </a:lnTo>
                  <a:lnTo>
                    <a:pt x="643" y="332"/>
                  </a:lnTo>
                  <a:lnTo>
                    <a:pt x="642" y="327"/>
                  </a:lnTo>
                  <a:lnTo>
                    <a:pt x="639" y="323"/>
                  </a:lnTo>
                  <a:lnTo>
                    <a:pt x="636" y="317"/>
                  </a:lnTo>
                  <a:lnTo>
                    <a:pt x="631" y="314"/>
                  </a:lnTo>
                  <a:lnTo>
                    <a:pt x="628" y="309"/>
                  </a:lnTo>
                  <a:lnTo>
                    <a:pt x="627" y="306"/>
                  </a:lnTo>
                  <a:lnTo>
                    <a:pt x="623" y="302"/>
                  </a:lnTo>
                  <a:lnTo>
                    <a:pt x="620" y="299"/>
                  </a:lnTo>
                  <a:lnTo>
                    <a:pt x="617" y="298"/>
                  </a:lnTo>
                  <a:lnTo>
                    <a:pt x="612" y="295"/>
                  </a:lnTo>
                  <a:lnTo>
                    <a:pt x="608" y="292"/>
                  </a:lnTo>
                  <a:lnTo>
                    <a:pt x="603" y="290"/>
                  </a:lnTo>
                  <a:lnTo>
                    <a:pt x="599" y="287"/>
                  </a:lnTo>
                  <a:lnTo>
                    <a:pt x="596" y="287"/>
                  </a:lnTo>
                  <a:lnTo>
                    <a:pt x="591" y="284"/>
                  </a:lnTo>
                  <a:lnTo>
                    <a:pt x="587" y="281"/>
                  </a:lnTo>
                  <a:lnTo>
                    <a:pt x="581" y="281"/>
                  </a:lnTo>
                  <a:lnTo>
                    <a:pt x="576" y="280"/>
                  </a:lnTo>
                  <a:lnTo>
                    <a:pt x="572" y="277"/>
                  </a:lnTo>
                  <a:lnTo>
                    <a:pt x="566" y="277"/>
                  </a:lnTo>
                  <a:lnTo>
                    <a:pt x="561" y="274"/>
                  </a:lnTo>
                  <a:lnTo>
                    <a:pt x="557" y="272"/>
                  </a:lnTo>
                  <a:lnTo>
                    <a:pt x="551" y="272"/>
                  </a:lnTo>
                  <a:lnTo>
                    <a:pt x="547" y="271"/>
                  </a:lnTo>
                  <a:lnTo>
                    <a:pt x="542" y="269"/>
                  </a:lnTo>
                  <a:lnTo>
                    <a:pt x="538" y="268"/>
                  </a:lnTo>
                  <a:lnTo>
                    <a:pt x="533" y="266"/>
                  </a:lnTo>
                  <a:lnTo>
                    <a:pt x="527" y="266"/>
                  </a:lnTo>
                  <a:lnTo>
                    <a:pt x="523" y="265"/>
                  </a:lnTo>
                  <a:lnTo>
                    <a:pt x="520" y="263"/>
                  </a:lnTo>
                  <a:lnTo>
                    <a:pt x="514" y="262"/>
                  </a:lnTo>
                  <a:lnTo>
                    <a:pt x="509" y="260"/>
                  </a:lnTo>
                  <a:lnTo>
                    <a:pt x="505" y="259"/>
                  </a:lnTo>
                  <a:lnTo>
                    <a:pt x="500" y="257"/>
                  </a:lnTo>
                  <a:lnTo>
                    <a:pt x="496" y="257"/>
                  </a:lnTo>
                  <a:lnTo>
                    <a:pt x="493" y="256"/>
                  </a:lnTo>
                  <a:lnTo>
                    <a:pt x="490" y="253"/>
                  </a:lnTo>
                  <a:lnTo>
                    <a:pt x="486" y="251"/>
                  </a:lnTo>
                  <a:lnTo>
                    <a:pt x="483" y="251"/>
                  </a:lnTo>
                  <a:lnTo>
                    <a:pt x="480" y="250"/>
                  </a:lnTo>
                  <a:lnTo>
                    <a:pt x="477" y="247"/>
                  </a:lnTo>
                  <a:lnTo>
                    <a:pt x="475" y="247"/>
                  </a:lnTo>
                  <a:lnTo>
                    <a:pt x="471" y="242"/>
                  </a:lnTo>
                  <a:lnTo>
                    <a:pt x="466" y="238"/>
                  </a:lnTo>
                  <a:lnTo>
                    <a:pt x="462" y="233"/>
                  </a:lnTo>
                  <a:lnTo>
                    <a:pt x="459" y="227"/>
                  </a:lnTo>
                  <a:lnTo>
                    <a:pt x="457" y="225"/>
                  </a:lnTo>
                  <a:lnTo>
                    <a:pt x="456" y="222"/>
                  </a:lnTo>
                  <a:lnTo>
                    <a:pt x="454" y="217"/>
                  </a:lnTo>
                  <a:lnTo>
                    <a:pt x="451" y="216"/>
                  </a:lnTo>
                  <a:lnTo>
                    <a:pt x="451" y="211"/>
                  </a:lnTo>
                  <a:lnTo>
                    <a:pt x="450" y="207"/>
                  </a:lnTo>
                  <a:lnTo>
                    <a:pt x="447" y="204"/>
                  </a:lnTo>
                  <a:lnTo>
                    <a:pt x="445" y="201"/>
                  </a:lnTo>
                  <a:lnTo>
                    <a:pt x="444" y="196"/>
                  </a:lnTo>
                  <a:lnTo>
                    <a:pt x="442" y="192"/>
                  </a:lnTo>
                  <a:lnTo>
                    <a:pt x="441" y="189"/>
                  </a:lnTo>
                  <a:lnTo>
                    <a:pt x="439" y="184"/>
                  </a:lnTo>
                  <a:lnTo>
                    <a:pt x="438" y="180"/>
                  </a:lnTo>
                  <a:lnTo>
                    <a:pt x="436" y="177"/>
                  </a:lnTo>
                  <a:lnTo>
                    <a:pt x="435" y="171"/>
                  </a:lnTo>
                  <a:lnTo>
                    <a:pt x="432" y="168"/>
                  </a:lnTo>
                  <a:lnTo>
                    <a:pt x="430" y="163"/>
                  </a:lnTo>
                  <a:lnTo>
                    <a:pt x="427" y="160"/>
                  </a:lnTo>
                  <a:lnTo>
                    <a:pt x="426" y="156"/>
                  </a:lnTo>
                  <a:lnTo>
                    <a:pt x="423" y="152"/>
                  </a:lnTo>
                  <a:lnTo>
                    <a:pt x="420" y="149"/>
                  </a:lnTo>
                  <a:lnTo>
                    <a:pt x="417" y="144"/>
                  </a:lnTo>
                  <a:lnTo>
                    <a:pt x="416" y="141"/>
                  </a:lnTo>
                  <a:lnTo>
                    <a:pt x="413" y="137"/>
                  </a:lnTo>
                  <a:lnTo>
                    <a:pt x="410" y="132"/>
                  </a:lnTo>
                  <a:lnTo>
                    <a:pt x="405" y="129"/>
                  </a:lnTo>
                  <a:lnTo>
                    <a:pt x="402" y="126"/>
                  </a:lnTo>
                  <a:lnTo>
                    <a:pt x="399" y="122"/>
                  </a:lnTo>
                  <a:lnTo>
                    <a:pt x="395" y="116"/>
                  </a:lnTo>
                  <a:lnTo>
                    <a:pt x="390" y="111"/>
                  </a:lnTo>
                  <a:lnTo>
                    <a:pt x="387" y="107"/>
                  </a:lnTo>
                  <a:lnTo>
                    <a:pt x="384" y="104"/>
                  </a:lnTo>
                  <a:lnTo>
                    <a:pt x="380" y="99"/>
                  </a:lnTo>
                  <a:lnTo>
                    <a:pt x="375" y="95"/>
                  </a:lnTo>
                  <a:lnTo>
                    <a:pt x="371" y="90"/>
                  </a:lnTo>
                  <a:lnTo>
                    <a:pt x="366" y="86"/>
                  </a:lnTo>
                  <a:lnTo>
                    <a:pt x="360" y="81"/>
                  </a:lnTo>
                  <a:lnTo>
                    <a:pt x="356" y="78"/>
                  </a:lnTo>
                  <a:lnTo>
                    <a:pt x="350" y="74"/>
                  </a:lnTo>
                  <a:lnTo>
                    <a:pt x="344" y="71"/>
                  </a:lnTo>
                  <a:lnTo>
                    <a:pt x="341" y="68"/>
                  </a:lnTo>
                  <a:lnTo>
                    <a:pt x="337" y="67"/>
                  </a:lnTo>
                  <a:lnTo>
                    <a:pt x="335" y="64"/>
                  </a:lnTo>
                  <a:lnTo>
                    <a:pt x="331" y="61"/>
                  </a:lnTo>
                  <a:lnTo>
                    <a:pt x="326" y="61"/>
                  </a:lnTo>
                  <a:lnTo>
                    <a:pt x="323" y="58"/>
                  </a:lnTo>
                  <a:lnTo>
                    <a:pt x="320" y="56"/>
                  </a:lnTo>
                  <a:lnTo>
                    <a:pt x="316" y="55"/>
                  </a:lnTo>
                  <a:lnTo>
                    <a:pt x="311" y="53"/>
                  </a:lnTo>
                  <a:lnTo>
                    <a:pt x="308" y="52"/>
                  </a:lnTo>
                  <a:lnTo>
                    <a:pt x="304" y="50"/>
                  </a:lnTo>
                  <a:lnTo>
                    <a:pt x="299" y="49"/>
                  </a:lnTo>
                  <a:lnTo>
                    <a:pt x="295" y="47"/>
                  </a:lnTo>
                  <a:lnTo>
                    <a:pt x="291" y="46"/>
                  </a:lnTo>
                  <a:lnTo>
                    <a:pt x="286" y="46"/>
                  </a:lnTo>
                  <a:lnTo>
                    <a:pt x="282" y="44"/>
                  </a:lnTo>
                  <a:lnTo>
                    <a:pt x="276" y="41"/>
                  </a:lnTo>
                  <a:lnTo>
                    <a:pt x="271" y="41"/>
                  </a:lnTo>
                  <a:lnTo>
                    <a:pt x="265" y="40"/>
                  </a:lnTo>
                  <a:lnTo>
                    <a:pt x="261" y="40"/>
                  </a:lnTo>
                  <a:lnTo>
                    <a:pt x="255" y="38"/>
                  </a:lnTo>
                  <a:lnTo>
                    <a:pt x="250" y="37"/>
                  </a:lnTo>
                  <a:lnTo>
                    <a:pt x="246" y="35"/>
                  </a:lnTo>
                  <a:lnTo>
                    <a:pt x="240" y="35"/>
                  </a:lnTo>
                  <a:lnTo>
                    <a:pt x="234" y="35"/>
                  </a:lnTo>
                  <a:lnTo>
                    <a:pt x="226" y="35"/>
                  </a:lnTo>
                  <a:lnTo>
                    <a:pt x="221" y="34"/>
                  </a:lnTo>
                  <a:lnTo>
                    <a:pt x="215" y="34"/>
                  </a:lnTo>
                  <a:lnTo>
                    <a:pt x="207" y="34"/>
                  </a:lnTo>
                  <a:lnTo>
                    <a:pt x="201" y="34"/>
                  </a:lnTo>
                  <a:lnTo>
                    <a:pt x="195" y="34"/>
                  </a:lnTo>
                  <a:lnTo>
                    <a:pt x="188" y="34"/>
                  </a:lnTo>
                  <a:lnTo>
                    <a:pt x="183" y="35"/>
                  </a:lnTo>
                  <a:lnTo>
                    <a:pt x="179" y="35"/>
                  </a:lnTo>
                  <a:lnTo>
                    <a:pt x="174" y="35"/>
                  </a:lnTo>
                  <a:lnTo>
                    <a:pt x="170" y="38"/>
                  </a:lnTo>
                  <a:lnTo>
                    <a:pt x="164" y="40"/>
                  </a:lnTo>
                  <a:lnTo>
                    <a:pt x="160" y="41"/>
                  </a:lnTo>
                  <a:lnTo>
                    <a:pt x="155" y="41"/>
                  </a:lnTo>
                  <a:lnTo>
                    <a:pt x="152" y="44"/>
                  </a:lnTo>
                  <a:lnTo>
                    <a:pt x="148" y="46"/>
                  </a:lnTo>
                  <a:lnTo>
                    <a:pt x="143" y="47"/>
                  </a:lnTo>
                  <a:lnTo>
                    <a:pt x="139" y="49"/>
                  </a:lnTo>
                  <a:lnTo>
                    <a:pt x="134" y="52"/>
                  </a:lnTo>
                  <a:lnTo>
                    <a:pt x="131" y="52"/>
                  </a:lnTo>
                  <a:lnTo>
                    <a:pt x="128" y="55"/>
                  </a:lnTo>
                  <a:lnTo>
                    <a:pt x="125" y="56"/>
                  </a:lnTo>
                  <a:lnTo>
                    <a:pt x="121" y="59"/>
                  </a:lnTo>
                  <a:lnTo>
                    <a:pt x="116" y="61"/>
                  </a:lnTo>
                  <a:lnTo>
                    <a:pt x="113" y="62"/>
                  </a:lnTo>
                  <a:lnTo>
                    <a:pt x="110" y="65"/>
                  </a:lnTo>
                  <a:lnTo>
                    <a:pt x="107" y="67"/>
                  </a:lnTo>
                  <a:lnTo>
                    <a:pt x="104" y="70"/>
                  </a:lnTo>
                  <a:lnTo>
                    <a:pt x="100" y="73"/>
                  </a:lnTo>
                  <a:lnTo>
                    <a:pt x="97" y="76"/>
                  </a:lnTo>
                  <a:lnTo>
                    <a:pt x="94" y="77"/>
                  </a:lnTo>
                  <a:lnTo>
                    <a:pt x="88" y="81"/>
                  </a:lnTo>
                  <a:lnTo>
                    <a:pt x="82" y="86"/>
                  </a:lnTo>
                  <a:lnTo>
                    <a:pt x="78" y="92"/>
                  </a:lnTo>
                  <a:lnTo>
                    <a:pt x="72" y="98"/>
                  </a:lnTo>
                  <a:lnTo>
                    <a:pt x="67" y="102"/>
                  </a:lnTo>
                  <a:lnTo>
                    <a:pt x="61" y="107"/>
                  </a:lnTo>
                  <a:lnTo>
                    <a:pt x="57" y="111"/>
                  </a:lnTo>
                  <a:lnTo>
                    <a:pt x="54" y="116"/>
                  </a:lnTo>
                  <a:lnTo>
                    <a:pt x="49" y="122"/>
                  </a:lnTo>
                  <a:lnTo>
                    <a:pt x="46" y="126"/>
                  </a:lnTo>
                  <a:lnTo>
                    <a:pt x="43" y="131"/>
                  </a:lnTo>
                  <a:lnTo>
                    <a:pt x="40" y="135"/>
                  </a:lnTo>
                  <a:lnTo>
                    <a:pt x="37" y="138"/>
                  </a:lnTo>
                  <a:lnTo>
                    <a:pt x="34" y="141"/>
                  </a:lnTo>
                  <a:lnTo>
                    <a:pt x="31" y="146"/>
                  </a:lnTo>
                  <a:lnTo>
                    <a:pt x="30" y="149"/>
                  </a:lnTo>
                  <a:lnTo>
                    <a:pt x="27" y="153"/>
                  </a:lnTo>
                  <a:lnTo>
                    <a:pt x="26" y="156"/>
                  </a:lnTo>
                  <a:lnTo>
                    <a:pt x="21" y="157"/>
                  </a:lnTo>
                  <a:lnTo>
                    <a:pt x="17" y="157"/>
                  </a:lnTo>
                  <a:lnTo>
                    <a:pt x="14" y="156"/>
                  </a:lnTo>
                  <a:lnTo>
                    <a:pt x="9" y="153"/>
                  </a:lnTo>
                  <a:lnTo>
                    <a:pt x="6" y="150"/>
                  </a:lnTo>
                  <a:lnTo>
                    <a:pt x="5" y="147"/>
                  </a:lnTo>
                  <a:lnTo>
                    <a:pt x="2" y="144"/>
                  </a:lnTo>
                  <a:lnTo>
                    <a:pt x="2" y="143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87" name="Freeform 25"/>
            <p:cNvSpPr>
              <a:spLocks/>
            </p:cNvSpPr>
            <p:nvPr/>
          </p:nvSpPr>
          <p:spPr bwMode="auto">
            <a:xfrm>
              <a:off x="2836" y="1456"/>
              <a:ext cx="244" cy="93"/>
            </a:xfrm>
            <a:custGeom>
              <a:avLst/>
              <a:gdLst>
                <a:gd name="T0" fmla="*/ 244 w 488"/>
                <a:gd name="T1" fmla="*/ 78 h 184"/>
                <a:gd name="T2" fmla="*/ 240 w 488"/>
                <a:gd name="T3" fmla="*/ 68 h 184"/>
                <a:gd name="T4" fmla="*/ 234 w 488"/>
                <a:gd name="T5" fmla="*/ 59 h 184"/>
                <a:gd name="T6" fmla="*/ 223 w 488"/>
                <a:gd name="T7" fmla="*/ 51 h 184"/>
                <a:gd name="T8" fmla="*/ 209 w 488"/>
                <a:gd name="T9" fmla="*/ 47 h 184"/>
                <a:gd name="T10" fmla="*/ 201 w 488"/>
                <a:gd name="T11" fmla="*/ 44 h 184"/>
                <a:gd name="T12" fmla="*/ 192 w 488"/>
                <a:gd name="T13" fmla="*/ 44 h 184"/>
                <a:gd name="T14" fmla="*/ 183 w 488"/>
                <a:gd name="T15" fmla="*/ 45 h 184"/>
                <a:gd name="T16" fmla="*/ 173 w 488"/>
                <a:gd name="T17" fmla="*/ 47 h 184"/>
                <a:gd name="T18" fmla="*/ 165 w 488"/>
                <a:gd name="T19" fmla="*/ 47 h 184"/>
                <a:gd name="T20" fmla="*/ 154 w 488"/>
                <a:gd name="T21" fmla="*/ 47 h 184"/>
                <a:gd name="T22" fmla="*/ 141 w 488"/>
                <a:gd name="T23" fmla="*/ 43 h 184"/>
                <a:gd name="T24" fmla="*/ 131 w 488"/>
                <a:gd name="T25" fmla="*/ 39 h 184"/>
                <a:gd name="T26" fmla="*/ 122 w 488"/>
                <a:gd name="T27" fmla="*/ 34 h 184"/>
                <a:gd name="T28" fmla="*/ 112 w 488"/>
                <a:gd name="T29" fmla="*/ 22 h 184"/>
                <a:gd name="T30" fmla="*/ 104 w 488"/>
                <a:gd name="T31" fmla="*/ 13 h 184"/>
                <a:gd name="T32" fmla="*/ 93 w 488"/>
                <a:gd name="T33" fmla="*/ 7 h 184"/>
                <a:gd name="T34" fmla="*/ 85 w 488"/>
                <a:gd name="T35" fmla="*/ 4 h 184"/>
                <a:gd name="T36" fmla="*/ 76 w 488"/>
                <a:gd name="T37" fmla="*/ 1 h 184"/>
                <a:gd name="T38" fmla="*/ 66 w 488"/>
                <a:gd name="T39" fmla="*/ 1 h 184"/>
                <a:gd name="T40" fmla="*/ 56 w 488"/>
                <a:gd name="T41" fmla="*/ 0 h 184"/>
                <a:gd name="T42" fmla="*/ 46 w 488"/>
                <a:gd name="T43" fmla="*/ 1 h 184"/>
                <a:gd name="T44" fmla="*/ 37 w 488"/>
                <a:gd name="T45" fmla="*/ 5 h 184"/>
                <a:gd name="T46" fmla="*/ 28 w 488"/>
                <a:gd name="T47" fmla="*/ 10 h 184"/>
                <a:gd name="T48" fmla="*/ 19 w 488"/>
                <a:gd name="T49" fmla="*/ 16 h 184"/>
                <a:gd name="T50" fmla="*/ 12 w 488"/>
                <a:gd name="T51" fmla="*/ 26 h 184"/>
                <a:gd name="T52" fmla="*/ 6 w 488"/>
                <a:gd name="T53" fmla="*/ 36 h 184"/>
                <a:gd name="T54" fmla="*/ 2 w 488"/>
                <a:gd name="T55" fmla="*/ 47 h 184"/>
                <a:gd name="T56" fmla="*/ 0 w 488"/>
                <a:gd name="T57" fmla="*/ 58 h 184"/>
                <a:gd name="T58" fmla="*/ 6 w 488"/>
                <a:gd name="T59" fmla="*/ 64 h 184"/>
                <a:gd name="T60" fmla="*/ 16 w 488"/>
                <a:gd name="T61" fmla="*/ 62 h 184"/>
                <a:gd name="T62" fmla="*/ 18 w 488"/>
                <a:gd name="T63" fmla="*/ 55 h 184"/>
                <a:gd name="T64" fmla="*/ 21 w 488"/>
                <a:gd name="T65" fmla="*/ 42 h 184"/>
                <a:gd name="T66" fmla="*/ 31 w 488"/>
                <a:gd name="T67" fmla="*/ 31 h 184"/>
                <a:gd name="T68" fmla="*/ 41 w 488"/>
                <a:gd name="T69" fmla="*/ 25 h 184"/>
                <a:gd name="T70" fmla="*/ 53 w 488"/>
                <a:gd name="T71" fmla="*/ 21 h 184"/>
                <a:gd name="T72" fmla="*/ 65 w 488"/>
                <a:gd name="T73" fmla="*/ 19 h 184"/>
                <a:gd name="T74" fmla="*/ 76 w 488"/>
                <a:gd name="T75" fmla="*/ 18 h 184"/>
                <a:gd name="T76" fmla="*/ 86 w 488"/>
                <a:gd name="T77" fmla="*/ 19 h 184"/>
                <a:gd name="T78" fmla="*/ 94 w 488"/>
                <a:gd name="T79" fmla="*/ 23 h 184"/>
                <a:gd name="T80" fmla="*/ 104 w 488"/>
                <a:gd name="T81" fmla="*/ 31 h 184"/>
                <a:gd name="T82" fmla="*/ 109 w 488"/>
                <a:gd name="T83" fmla="*/ 39 h 184"/>
                <a:gd name="T84" fmla="*/ 116 w 488"/>
                <a:gd name="T85" fmla="*/ 47 h 184"/>
                <a:gd name="T86" fmla="*/ 125 w 488"/>
                <a:gd name="T87" fmla="*/ 54 h 184"/>
                <a:gd name="T88" fmla="*/ 138 w 488"/>
                <a:gd name="T89" fmla="*/ 59 h 184"/>
                <a:gd name="T90" fmla="*/ 150 w 488"/>
                <a:gd name="T91" fmla="*/ 63 h 184"/>
                <a:gd name="T92" fmla="*/ 162 w 488"/>
                <a:gd name="T93" fmla="*/ 65 h 184"/>
                <a:gd name="T94" fmla="*/ 173 w 488"/>
                <a:gd name="T95" fmla="*/ 64 h 184"/>
                <a:gd name="T96" fmla="*/ 185 w 488"/>
                <a:gd name="T97" fmla="*/ 63 h 184"/>
                <a:gd name="T98" fmla="*/ 194 w 488"/>
                <a:gd name="T99" fmla="*/ 63 h 184"/>
                <a:gd name="T100" fmla="*/ 202 w 488"/>
                <a:gd name="T101" fmla="*/ 64 h 184"/>
                <a:gd name="T102" fmla="*/ 214 w 488"/>
                <a:gd name="T103" fmla="*/ 69 h 184"/>
                <a:gd name="T104" fmla="*/ 220 w 488"/>
                <a:gd name="T105" fmla="*/ 78 h 184"/>
                <a:gd name="T106" fmla="*/ 227 w 488"/>
                <a:gd name="T107" fmla="*/ 89 h 184"/>
                <a:gd name="T108" fmla="*/ 236 w 488"/>
                <a:gd name="T109" fmla="*/ 93 h 184"/>
                <a:gd name="T110" fmla="*/ 242 w 488"/>
                <a:gd name="T111" fmla="*/ 88 h 18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8"/>
                <a:gd name="T169" fmla="*/ 0 h 184"/>
                <a:gd name="T170" fmla="*/ 488 w 488"/>
                <a:gd name="T171" fmla="*/ 184 h 18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8" h="184">
                  <a:moveTo>
                    <a:pt x="486" y="171"/>
                  </a:moveTo>
                  <a:lnTo>
                    <a:pt x="488" y="166"/>
                  </a:lnTo>
                  <a:lnTo>
                    <a:pt x="488" y="162"/>
                  </a:lnTo>
                  <a:lnTo>
                    <a:pt x="488" y="157"/>
                  </a:lnTo>
                  <a:lnTo>
                    <a:pt x="488" y="154"/>
                  </a:lnTo>
                  <a:lnTo>
                    <a:pt x="486" y="150"/>
                  </a:lnTo>
                  <a:lnTo>
                    <a:pt x="486" y="147"/>
                  </a:lnTo>
                  <a:lnTo>
                    <a:pt x="483" y="141"/>
                  </a:lnTo>
                  <a:lnTo>
                    <a:pt x="482" y="138"/>
                  </a:lnTo>
                  <a:lnTo>
                    <a:pt x="480" y="135"/>
                  </a:lnTo>
                  <a:lnTo>
                    <a:pt x="478" y="131"/>
                  </a:lnTo>
                  <a:lnTo>
                    <a:pt x="476" y="126"/>
                  </a:lnTo>
                  <a:lnTo>
                    <a:pt x="473" y="123"/>
                  </a:lnTo>
                  <a:lnTo>
                    <a:pt x="470" y="120"/>
                  </a:lnTo>
                  <a:lnTo>
                    <a:pt x="467" y="116"/>
                  </a:lnTo>
                  <a:lnTo>
                    <a:pt x="463" y="113"/>
                  </a:lnTo>
                  <a:lnTo>
                    <a:pt x="460" y="111"/>
                  </a:lnTo>
                  <a:lnTo>
                    <a:pt x="454" y="107"/>
                  </a:lnTo>
                  <a:lnTo>
                    <a:pt x="449" y="104"/>
                  </a:lnTo>
                  <a:lnTo>
                    <a:pt x="445" y="101"/>
                  </a:lnTo>
                  <a:lnTo>
                    <a:pt x="440" y="99"/>
                  </a:lnTo>
                  <a:lnTo>
                    <a:pt x="434" y="96"/>
                  </a:lnTo>
                  <a:lnTo>
                    <a:pt x="428" y="95"/>
                  </a:lnTo>
                  <a:lnTo>
                    <a:pt x="422" y="92"/>
                  </a:lnTo>
                  <a:lnTo>
                    <a:pt x="418" y="92"/>
                  </a:lnTo>
                  <a:lnTo>
                    <a:pt x="413" y="90"/>
                  </a:lnTo>
                  <a:lnTo>
                    <a:pt x="411" y="90"/>
                  </a:lnTo>
                  <a:lnTo>
                    <a:pt x="408" y="89"/>
                  </a:lnTo>
                  <a:lnTo>
                    <a:pt x="405" y="89"/>
                  </a:lnTo>
                  <a:lnTo>
                    <a:pt x="402" y="87"/>
                  </a:lnTo>
                  <a:lnTo>
                    <a:pt x="397" y="87"/>
                  </a:lnTo>
                  <a:lnTo>
                    <a:pt x="394" y="87"/>
                  </a:lnTo>
                  <a:lnTo>
                    <a:pt x="391" y="87"/>
                  </a:lnTo>
                  <a:lnTo>
                    <a:pt x="387" y="87"/>
                  </a:lnTo>
                  <a:lnTo>
                    <a:pt x="384" y="87"/>
                  </a:lnTo>
                  <a:lnTo>
                    <a:pt x="379" y="87"/>
                  </a:lnTo>
                  <a:lnTo>
                    <a:pt x="376" y="87"/>
                  </a:lnTo>
                  <a:lnTo>
                    <a:pt x="372" y="87"/>
                  </a:lnTo>
                  <a:lnTo>
                    <a:pt x="369" y="89"/>
                  </a:lnTo>
                  <a:lnTo>
                    <a:pt x="366" y="89"/>
                  </a:lnTo>
                  <a:lnTo>
                    <a:pt x="363" y="90"/>
                  </a:lnTo>
                  <a:lnTo>
                    <a:pt x="357" y="90"/>
                  </a:lnTo>
                  <a:lnTo>
                    <a:pt x="352" y="92"/>
                  </a:lnTo>
                  <a:lnTo>
                    <a:pt x="349" y="92"/>
                  </a:lnTo>
                  <a:lnTo>
                    <a:pt x="346" y="92"/>
                  </a:lnTo>
                  <a:lnTo>
                    <a:pt x="342" y="92"/>
                  </a:lnTo>
                  <a:lnTo>
                    <a:pt x="339" y="92"/>
                  </a:lnTo>
                  <a:lnTo>
                    <a:pt x="336" y="92"/>
                  </a:lnTo>
                  <a:lnTo>
                    <a:pt x="332" y="92"/>
                  </a:lnTo>
                  <a:lnTo>
                    <a:pt x="329" y="92"/>
                  </a:lnTo>
                  <a:lnTo>
                    <a:pt x="326" y="92"/>
                  </a:lnTo>
                  <a:lnTo>
                    <a:pt x="323" y="92"/>
                  </a:lnTo>
                  <a:lnTo>
                    <a:pt x="318" y="92"/>
                  </a:lnTo>
                  <a:lnTo>
                    <a:pt x="312" y="92"/>
                  </a:lnTo>
                  <a:lnTo>
                    <a:pt x="308" y="92"/>
                  </a:lnTo>
                  <a:lnTo>
                    <a:pt x="302" y="92"/>
                  </a:lnTo>
                  <a:lnTo>
                    <a:pt x="297" y="90"/>
                  </a:lnTo>
                  <a:lnTo>
                    <a:pt x="291" y="89"/>
                  </a:lnTo>
                  <a:lnTo>
                    <a:pt x="287" y="89"/>
                  </a:lnTo>
                  <a:lnTo>
                    <a:pt x="282" y="86"/>
                  </a:lnTo>
                  <a:lnTo>
                    <a:pt x="277" y="86"/>
                  </a:lnTo>
                  <a:lnTo>
                    <a:pt x="272" y="84"/>
                  </a:lnTo>
                  <a:lnTo>
                    <a:pt x="269" y="83"/>
                  </a:lnTo>
                  <a:lnTo>
                    <a:pt x="265" y="81"/>
                  </a:lnTo>
                  <a:lnTo>
                    <a:pt x="262" y="78"/>
                  </a:lnTo>
                  <a:lnTo>
                    <a:pt x="257" y="77"/>
                  </a:lnTo>
                  <a:lnTo>
                    <a:pt x="254" y="74"/>
                  </a:lnTo>
                  <a:lnTo>
                    <a:pt x="251" y="71"/>
                  </a:lnTo>
                  <a:lnTo>
                    <a:pt x="247" y="70"/>
                  </a:lnTo>
                  <a:lnTo>
                    <a:pt x="244" y="67"/>
                  </a:lnTo>
                  <a:lnTo>
                    <a:pt x="242" y="65"/>
                  </a:lnTo>
                  <a:lnTo>
                    <a:pt x="236" y="59"/>
                  </a:lnTo>
                  <a:lnTo>
                    <a:pt x="232" y="53"/>
                  </a:lnTo>
                  <a:lnTo>
                    <a:pt x="227" y="47"/>
                  </a:lnTo>
                  <a:lnTo>
                    <a:pt x="224" y="43"/>
                  </a:lnTo>
                  <a:lnTo>
                    <a:pt x="221" y="40"/>
                  </a:lnTo>
                  <a:lnTo>
                    <a:pt x="218" y="37"/>
                  </a:lnTo>
                  <a:lnTo>
                    <a:pt x="217" y="32"/>
                  </a:lnTo>
                  <a:lnTo>
                    <a:pt x="213" y="29"/>
                  </a:lnTo>
                  <a:lnTo>
                    <a:pt x="207" y="26"/>
                  </a:lnTo>
                  <a:lnTo>
                    <a:pt x="202" y="22"/>
                  </a:lnTo>
                  <a:lnTo>
                    <a:pt x="196" y="20"/>
                  </a:lnTo>
                  <a:lnTo>
                    <a:pt x="192" y="17"/>
                  </a:lnTo>
                  <a:lnTo>
                    <a:pt x="189" y="16"/>
                  </a:lnTo>
                  <a:lnTo>
                    <a:pt x="186" y="14"/>
                  </a:lnTo>
                  <a:lnTo>
                    <a:pt x="181" y="13"/>
                  </a:lnTo>
                  <a:lnTo>
                    <a:pt x="180" y="11"/>
                  </a:lnTo>
                  <a:lnTo>
                    <a:pt x="177" y="10"/>
                  </a:lnTo>
                  <a:lnTo>
                    <a:pt x="172" y="8"/>
                  </a:lnTo>
                  <a:lnTo>
                    <a:pt x="169" y="7"/>
                  </a:lnTo>
                  <a:lnTo>
                    <a:pt x="166" y="7"/>
                  </a:lnTo>
                  <a:lnTo>
                    <a:pt x="162" y="5"/>
                  </a:lnTo>
                  <a:lnTo>
                    <a:pt x="157" y="5"/>
                  </a:lnTo>
                  <a:lnTo>
                    <a:pt x="154" y="4"/>
                  </a:lnTo>
                  <a:lnTo>
                    <a:pt x="151" y="2"/>
                  </a:lnTo>
                  <a:lnTo>
                    <a:pt x="147" y="2"/>
                  </a:lnTo>
                  <a:lnTo>
                    <a:pt x="143" y="1"/>
                  </a:lnTo>
                  <a:lnTo>
                    <a:pt x="140" y="1"/>
                  </a:lnTo>
                  <a:lnTo>
                    <a:pt x="137" y="1"/>
                  </a:lnTo>
                  <a:lnTo>
                    <a:pt x="132" y="1"/>
                  </a:lnTo>
                  <a:lnTo>
                    <a:pt x="128" y="1"/>
                  </a:lnTo>
                  <a:lnTo>
                    <a:pt x="123" y="1"/>
                  </a:lnTo>
                  <a:lnTo>
                    <a:pt x="120" y="1"/>
                  </a:lnTo>
                  <a:lnTo>
                    <a:pt x="116" y="0"/>
                  </a:lnTo>
                  <a:lnTo>
                    <a:pt x="111" y="0"/>
                  </a:lnTo>
                  <a:lnTo>
                    <a:pt x="107" y="1"/>
                  </a:lnTo>
                  <a:lnTo>
                    <a:pt x="104" y="1"/>
                  </a:lnTo>
                  <a:lnTo>
                    <a:pt x="99" y="1"/>
                  </a:lnTo>
                  <a:lnTo>
                    <a:pt x="96" y="1"/>
                  </a:lnTo>
                  <a:lnTo>
                    <a:pt x="92" y="2"/>
                  </a:lnTo>
                  <a:lnTo>
                    <a:pt x="87" y="4"/>
                  </a:lnTo>
                  <a:lnTo>
                    <a:pt x="84" y="5"/>
                  </a:lnTo>
                  <a:lnTo>
                    <a:pt x="81" y="5"/>
                  </a:lnTo>
                  <a:lnTo>
                    <a:pt x="77" y="7"/>
                  </a:lnTo>
                  <a:lnTo>
                    <a:pt x="73" y="10"/>
                  </a:lnTo>
                  <a:lnTo>
                    <a:pt x="70" y="11"/>
                  </a:lnTo>
                  <a:lnTo>
                    <a:pt x="65" y="11"/>
                  </a:lnTo>
                  <a:lnTo>
                    <a:pt x="61" y="14"/>
                  </a:lnTo>
                  <a:lnTo>
                    <a:pt x="58" y="16"/>
                  </a:lnTo>
                  <a:lnTo>
                    <a:pt x="55" y="19"/>
                  </a:lnTo>
                  <a:lnTo>
                    <a:pt x="52" y="20"/>
                  </a:lnTo>
                  <a:lnTo>
                    <a:pt x="47" y="23"/>
                  </a:lnTo>
                  <a:lnTo>
                    <a:pt x="44" y="26"/>
                  </a:lnTo>
                  <a:lnTo>
                    <a:pt x="41" y="29"/>
                  </a:lnTo>
                  <a:lnTo>
                    <a:pt x="37" y="32"/>
                  </a:lnTo>
                  <a:lnTo>
                    <a:pt x="35" y="37"/>
                  </a:lnTo>
                  <a:lnTo>
                    <a:pt x="31" y="40"/>
                  </a:lnTo>
                  <a:lnTo>
                    <a:pt x="28" y="43"/>
                  </a:lnTo>
                  <a:lnTo>
                    <a:pt x="26" y="46"/>
                  </a:lnTo>
                  <a:lnTo>
                    <a:pt x="23" y="52"/>
                  </a:lnTo>
                  <a:lnTo>
                    <a:pt x="22" y="56"/>
                  </a:lnTo>
                  <a:lnTo>
                    <a:pt x="17" y="61"/>
                  </a:lnTo>
                  <a:lnTo>
                    <a:pt x="16" y="64"/>
                  </a:lnTo>
                  <a:lnTo>
                    <a:pt x="13" y="68"/>
                  </a:lnTo>
                  <a:lnTo>
                    <a:pt x="12" y="71"/>
                  </a:lnTo>
                  <a:lnTo>
                    <a:pt x="9" y="75"/>
                  </a:lnTo>
                  <a:lnTo>
                    <a:pt x="7" y="78"/>
                  </a:lnTo>
                  <a:lnTo>
                    <a:pt x="6" y="81"/>
                  </a:lnTo>
                  <a:lnTo>
                    <a:pt x="6" y="86"/>
                  </a:lnTo>
                  <a:lnTo>
                    <a:pt x="3" y="92"/>
                  </a:lnTo>
                  <a:lnTo>
                    <a:pt x="1" y="96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1" y="120"/>
                  </a:lnTo>
                  <a:lnTo>
                    <a:pt x="4" y="123"/>
                  </a:lnTo>
                  <a:lnTo>
                    <a:pt x="7" y="126"/>
                  </a:lnTo>
                  <a:lnTo>
                    <a:pt x="12" y="126"/>
                  </a:lnTo>
                  <a:lnTo>
                    <a:pt x="16" y="128"/>
                  </a:lnTo>
                  <a:lnTo>
                    <a:pt x="22" y="126"/>
                  </a:lnTo>
                  <a:lnTo>
                    <a:pt x="26" y="126"/>
                  </a:lnTo>
                  <a:lnTo>
                    <a:pt x="29" y="125"/>
                  </a:lnTo>
                  <a:lnTo>
                    <a:pt x="32" y="123"/>
                  </a:lnTo>
                  <a:lnTo>
                    <a:pt x="35" y="122"/>
                  </a:lnTo>
                  <a:lnTo>
                    <a:pt x="37" y="119"/>
                  </a:lnTo>
                  <a:lnTo>
                    <a:pt x="35" y="116"/>
                  </a:lnTo>
                  <a:lnTo>
                    <a:pt x="35" y="113"/>
                  </a:lnTo>
                  <a:lnTo>
                    <a:pt x="35" y="108"/>
                  </a:lnTo>
                  <a:lnTo>
                    <a:pt x="37" y="105"/>
                  </a:lnTo>
                  <a:lnTo>
                    <a:pt x="37" y="101"/>
                  </a:lnTo>
                  <a:lnTo>
                    <a:pt x="38" y="95"/>
                  </a:lnTo>
                  <a:lnTo>
                    <a:pt x="40" y="90"/>
                  </a:lnTo>
                  <a:lnTo>
                    <a:pt x="41" y="84"/>
                  </a:lnTo>
                  <a:lnTo>
                    <a:pt x="44" y="78"/>
                  </a:lnTo>
                  <a:lnTo>
                    <a:pt x="49" y="73"/>
                  </a:lnTo>
                  <a:lnTo>
                    <a:pt x="53" y="68"/>
                  </a:lnTo>
                  <a:lnTo>
                    <a:pt x="59" y="62"/>
                  </a:lnTo>
                  <a:lnTo>
                    <a:pt x="61" y="61"/>
                  </a:lnTo>
                  <a:lnTo>
                    <a:pt x="65" y="58"/>
                  </a:lnTo>
                  <a:lnTo>
                    <a:pt x="68" y="55"/>
                  </a:lnTo>
                  <a:lnTo>
                    <a:pt x="71" y="53"/>
                  </a:lnTo>
                  <a:lnTo>
                    <a:pt x="76" y="52"/>
                  </a:lnTo>
                  <a:lnTo>
                    <a:pt x="81" y="49"/>
                  </a:lnTo>
                  <a:lnTo>
                    <a:pt x="86" y="46"/>
                  </a:lnTo>
                  <a:lnTo>
                    <a:pt x="90" y="46"/>
                  </a:lnTo>
                  <a:lnTo>
                    <a:pt x="95" y="44"/>
                  </a:lnTo>
                  <a:lnTo>
                    <a:pt x="101" y="43"/>
                  </a:lnTo>
                  <a:lnTo>
                    <a:pt x="105" y="41"/>
                  </a:lnTo>
                  <a:lnTo>
                    <a:pt x="111" y="40"/>
                  </a:lnTo>
                  <a:lnTo>
                    <a:pt x="114" y="38"/>
                  </a:lnTo>
                  <a:lnTo>
                    <a:pt x="120" y="37"/>
                  </a:lnTo>
                  <a:lnTo>
                    <a:pt x="125" y="37"/>
                  </a:lnTo>
                  <a:lnTo>
                    <a:pt x="129" y="37"/>
                  </a:lnTo>
                  <a:lnTo>
                    <a:pt x="134" y="37"/>
                  </a:lnTo>
                  <a:lnTo>
                    <a:pt x="137" y="35"/>
                  </a:lnTo>
                  <a:lnTo>
                    <a:pt x="141" y="35"/>
                  </a:lnTo>
                  <a:lnTo>
                    <a:pt x="147" y="35"/>
                  </a:lnTo>
                  <a:lnTo>
                    <a:pt x="151" y="35"/>
                  </a:lnTo>
                  <a:lnTo>
                    <a:pt x="154" y="35"/>
                  </a:lnTo>
                  <a:lnTo>
                    <a:pt x="159" y="37"/>
                  </a:lnTo>
                  <a:lnTo>
                    <a:pt x="162" y="37"/>
                  </a:lnTo>
                  <a:lnTo>
                    <a:pt x="166" y="37"/>
                  </a:lnTo>
                  <a:lnTo>
                    <a:pt x="171" y="38"/>
                  </a:lnTo>
                  <a:lnTo>
                    <a:pt x="174" y="38"/>
                  </a:lnTo>
                  <a:lnTo>
                    <a:pt x="177" y="41"/>
                  </a:lnTo>
                  <a:lnTo>
                    <a:pt x="181" y="41"/>
                  </a:lnTo>
                  <a:lnTo>
                    <a:pt x="184" y="43"/>
                  </a:lnTo>
                  <a:lnTo>
                    <a:pt x="187" y="46"/>
                  </a:lnTo>
                  <a:lnTo>
                    <a:pt x="190" y="46"/>
                  </a:lnTo>
                  <a:lnTo>
                    <a:pt x="196" y="50"/>
                  </a:lnTo>
                  <a:lnTo>
                    <a:pt x="202" y="56"/>
                  </a:lnTo>
                  <a:lnTo>
                    <a:pt x="204" y="58"/>
                  </a:lnTo>
                  <a:lnTo>
                    <a:pt x="207" y="61"/>
                  </a:lnTo>
                  <a:lnTo>
                    <a:pt x="208" y="65"/>
                  </a:lnTo>
                  <a:lnTo>
                    <a:pt x="211" y="68"/>
                  </a:lnTo>
                  <a:lnTo>
                    <a:pt x="213" y="71"/>
                  </a:lnTo>
                  <a:lnTo>
                    <a:pt x="213" y="74"/>
                  </a:lnTo>
                  <a:lnTo>
                    <a:pt x="217" y="77"/>
                  </a:lnTo>
                  <a:lnTo>
                    <a:pt x="218" y="80"/>
                  </a:lnTo>
                  <a:lnTo>
                    <a:pt x="221" y="83"/>
                  </a:lnTo>
                  <a:lnTo>
                    <a:pt x="224" y="86"/>
                  </a:lnTo>
                  <a:lnTo>
                    <a:pt x="227" y="89"/>
                  </a:lnTo>
                  <a:lnTo>
                    <a:pt x="232" y="92"/>
                  </a:lnTo>
                  <a:lnTo>
                    <a:pt x="236" y="95"/>
                  </a:lnTo>
                  <a:lnTo>
                    <a:pt x="239" y="98"/>
                  </a:lnTo>
                  <a:lnTo>
                    <a:pt x="242" y="101"/>
                  </a:lnTo>
                  <a:lnTo>
                    <a:pt x="247" y="104"/>
                  </a:lnTo>
                  <a:lnTo>
                    <a:pt x="251" y="107"/>
                  </a:lnTo>
                  <a:lnTo>
                    <a:pt x="257" y="108"/>
                  </a:lnTo>
                  <a:lnTo>
                    <a:pt x="262" y="111"/>
                  </a:lnTo>
                  <a:lnTo>
                    <a:pt x="268" y="113"/>
                  </a:lnTo>
                  <a:lnTo>
                    <a:pt x="271" y="116"/>
                  </a:lnTo>
                  <a:lnTo>
                    <a:pt x="275" y="116"/>
                  </a:lnTo>
                  <a:lnTo>
                    <a:pt x="281" y="119"/>
                  </a:lnTo>
                  <a:lnTo>
                    <a:pt x="285" y="122"/>
                  </a:lnTo>
                  <a:lnTo>
                    <a:pt x="291" y="122"/>
                  </a:lnTo>
                  <a:lnTo>
                    <a:pt x="296" y="123"/>
                  </a:lnTo>
                  <a:lnTo>
                    <a:pt x="300" y="125"/>
                  </a:lnTo>
                  <a:lnTo>
                    <a:pt x="306" y="126"/>
                  </a:lnTo>
                  <a:lnTo>
                    <a:pt x="311" y="126"/>
                  </a:lnTo>
                  <a:lnTo>
                    <a:pt x="315" y="126"/>
                  </a:lnTo>
                  <a:lnTo>
                    <a:pt x="320" y="126"/>
                  </a:lnTo>
                  <a:lnTo>
                    <a:pt x="324" y="129"/>
                  </a:lnTo>
                  <a:lnTo>
                    <a:pt x="329" y="129"/>
                  </a:lnTo>
                  <a:lnTo>
                    <a:pt x="335" y="129"/>
                  </a:lnTo>
                  <a:lnTo>
                    <a:pt x="339" y="129"/>
                  </a:lnTo>
                  <a:lnTo>
                    <a:pt x="344" y="129"/>
                  </a:lnTo>
                  <a:lnTo>
                    <a:pt x="346" y="126"/>
                  </a:lnTo>
                  <a:lnTo>
                    <a:pt x="352" y="126"/>
                  </a:lnTo>
                  <a:lnTo>
                    <a:pt x="357" y="126"/>
                  </a:lnTo>
                  <a:lnTo>
                    <a:pt x="361" y="126"/>
                  </a:lnTo>
                  <a:lnTo>
                    <a:pt x="364" y="126"/>
                  </a:lnTo>
                  <a:lnTo>
                    <a:pt x="369" y="125"/>
                  </a:lnTo>
                  <a:lnTo>
                    <a:pt x="372" y="125"/>
                  </a:lnTo>
                  <a:lnTo>
                    <a:pt x="376" y="125"/>
                  </a:lnTo>
                  <a:lnTo>
                    <a:pt x="379" y="125"/>
                  </a:lnTo>
                  <a:lnTo>
                    <a:pt x="382" y="125"/>
                  </a:lnTo>
                  <a:lnTo>
                    <a:pt x="387" y="125"/>
                  </a:lnTo>
                  <a:lnTo>
                    <a:pt x="391" y="125"/>
                  </a:lnTo>
                  <a:lnTo>
                    <a:pt x="394" y="125"/>
                  </a:lnTo>
                  <a:lnTo>
                    <a:pt x="397" y="125"/>
                  </a:lnTo>
                  <a:lnTo>
                    <a:pt x="400" y="125"/>
                  </a:lnTo>
                  <a:lnTo>
                    <a:pt x="403" y="126"/>
                  </a:lnTo>
                  <a:lnTo>
                    <a:pt x="409" y="126"/>
                  </a:lnTo>
                  <a:lnTo>
                    <a:pt x="415" y="129"/>
                  </a:lnTo>
                  <a:lnTo>
                    <a:pt x="419" y="131"/>
                  </a:lnTo>
                  <a:lnTo>
                    <a:pt x="424" y="134"/>
                  </a:lnTo>
                  <a:lnTo>
                    <a:pt x="428" y="137"/>
                  </a:lnTo>
                  <a:lnTo>
                    <a:pt x="433" y="141"/>
                  </a:lnTo>
                  <a:lnTo>
                    <a:pt x="434" y="144"/>
                  </a:lnTo>
                  <a:lnTo>
                    <a:pt x="436" y="147"/>
                  </a:lnTo>
                  <a:lnTo>
                    <a:pt x="437" y="151"/>
                  </a:lnTo>
                  <a:lnTo>
                    <a:pt x="439" y="154"/>
                  </a:lnTo>
                  <a:lnTo>
                    <a:pt x="442" y="159"/>
                  </a:lnTo>
                  <a:lnTo>
                    <a:pt x="445" y="165"/>
                  </a:lnTo>
                  <a:lnTo>
                    <a:pt x="448" y="169"/>
                  </a:lnTo>
                  <a:lnTo>
                    <a:pt x="451" y="174"/>
                  </a:lnTo>
                  <a:lnTo>
                    <a:pt x="454" y="177"/>
                  </a:lnTo>
                  <a:lnTo>
                    <a:pt x="458" y="180"/>
                  </a:lnTo>
                  <a:lnTo>
                    <a:pt x="461" y="181"/>
                  </a:lnTo>
                  <a:lnTo>
                    <a:pt x="466" y="184"/>
                  </a:lnTo>
                  <a:lnTo>
                    <a:pt x="467" y="184"/>
                  </a:lnTo>
                  <a:lnTo>
                    <a:pt x="472" y="184"/>
                  </a:lnTo>
                  <a:lnTo>
                    <a:pt x="475" y="184"/>
                  </a:lnTo>
                  <a:lnTo>
                    <a:pt x="478" y="183"/>
                  </a:lnTo>
                  <a:lnTo>
                    <a:pt x="479" y="181"/>
                  </a:lnTo>
                  <a:lnTo>
                    <a:pt x="482" y="177"/>
                  </a:lnTo>
                  <a:lnTo>
                    <a:pt x="483" y="174"/>
                  </a:lnTo>
                  <a:lnTo>
                    <a:pt x="486" y="17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88" name="Freeform 26"/>
            <p:cNvSpPr>
              <a:spLocks/>
            </p:cNvSpPr>
            <p:nvPr/>
          </p:nvSpPr>
          <p:spPr bwMode="auto">
            <a:xfrm>
              <a:off x="2744" y="1520"/>
              <a:ext cx="226" cy="184"/>
            </a:xfrm>
            <a:custGeom>
              <a:avLst/>
              <a:gdLst>
                <a:gd name="T0" fmla="*/ 76 w 453"/>
                <a:gd name="T1" fmla="*/ 0 h 370"/>
                <a:gd name="T2" fmla="*/ 63 w 453"/>
                <a:gd name="T3" fmla="*/ 0 h 370"/>
                <a:gd name="T4" fmla="*/ 53 w 453"/>
                <a:gd name="T5" fmla="*/ 2 h 370"/>
                <a:gd name="T6" fmla="*/ 43 w 453"/>
                <a:gd name="T7" fmla="*/ 5 h 370"/>
                <a:gd name="T8" fmla="*/ 33 w 453"/>
                <a:gd name="T9" fmla="*/ 10 h 370"/>
                <a:gd name="T10" fmla="*/ 23 w 453"/>
                <a:gd name="T11" fmla="*/ 15 h 370"/>
                <a:gd name="T12" fmla="*/ 9 w 453"/>
                <a:gd name="T13" fmla="*/ 28 h 370"/>
                <a:gd name="T14" fmla="*/ 3 w 453"/>
                <a:gd name="T15" fmla="*/ 39 h 370"/>
                <a:gd name="T16" fmla="*/ 0 w 453"/>
                <a:gd name="T17" fmla="*/ 52 h 370"/>
                <a:gd name="T18" fmla="*/ 0 w 453"/>
                <a:gd name="T19" fmla="*/ 64 h 370"/>
                <a:gd name="T20" fmla="*/ 4 w 453"/>
                <a:gd name="T21" fmla="*/ 75 h 370"/>
                <a:gd name="T22" fmla="*/ 13 w 453"/>
                <a:gd name="T23" fmla="*/ 88 h 370"/>
                <a:gd name="T24" fmla="*/ 23 w 453"/>
                <a:gd name="T25" fmla="*/ 95 h 370"/>
                <a:gd name="T26" fmla="*/ 33 w 453"/>
                <a:gd name="T27" fmla="*/ 101 h 370"/>
                <a:gd name="T28" fmla="*/ 43 w 453"/>
                <a:gd name="T29" fmla="*/ 106 h 370"/>
                <a:gd name="T30" fmla="*/ 53 w 453"/>
                <a:gd name="T31" fmla="*/ 110 h 370"/>
                <a:gd name="T32" fmla="*/ 67 w 453"/>
                <a:gd name="T33" fmla="*/ 113 h 370"/>
                <a:gd name="T34" fmla="*/ 78 w 453"/>
                <a:gd name="T35" fmla="*/ 114 h 370"/>
                <a:gd name="T36" fmla="*/ 85 w 453"/>
                <a:gd name="T37" fmla="*/ 124 h 370"/>
                <a:gd name="T38" fmla="*/ 91 w 453"/>
                <a:gd name="T39" fmla="*/ 137 h 370"/>
                <a:gd name="T40" fmla="*/ 99 w 453"/>
                <a:gd name="T41" fmla="*/ 153 h 370"/>
                <a:gd name="T42" fmla="*/ 113 w 453"/>
                <a:gd name="T43" fmla="*/ 166 h 370"/>
                <a:gd name="T44" fmla="*/ 126 w 453"/>
                <a:gd name="T45" fmla="*/ 173 h 370"/>
                <a:gd name="T46" fmla="*/ 136 w 453"/>
                <a:gd name="T47" fmla="*/ 177 h 370"/>
                <a:gd name="T48" fmla="*/ 147 w 453"/>
                <a:gd name="T49" fmla="*/ 180 h 370"/>
                <a:gd name="T50" fmla="*/ 158 w 453"/>
                <a:gd name="T51" fmla="*/ 183 h 370"/>
                <a:gd name="T52" fmla="*/ 169 w 453"/>
                <a:gd name="T53" fmla="*/ 183 h 370"/>
                <a:gd name="T54" fmla="*/ 181 w 453"/>
                <a:gd name="T55" fmla="*/ 183 h 370"/>
                <a:gd name="T56" fmla="*/ 190 w 453"/>
                <a:gd name="T57" fmla="*/ 180 h 370"/>
                <a:gd name="T58" fmla="*/ 204 w 453"/>
                <a:gd name="T59" fmla="*/ 175 h 370"/>
                <a:gd name="T60" fmla="*/ 218 w 453"/>
                <a:gd name="T61" fmla="*/ 163 h 370"/>
                <a:gd name="T62" fmla="*/ 225 w 453"/>
                <a:gd name="T63" fmla="*/ 151 h 370"/>
                <a:gd name="T64" fmla="*/ 226 w 453"/>
                <a:gd name="T65" fmla="*/ 141 h 370"/>
                <a:gd name="T66" fmla="*/ 215 w 453"/>
                <a:gd name="T67" fmla="*/ 140 h 370"/>
                <a:gd name="T68" fmla="*/ 205 w 453"/>
                <a:gd name="T69" fmla="*/ 145 h 370"/>
                <a:gd name="T70" fmla="*/ 196 w 453"/>
                <a:gd name="T71" fmla="*/ 154 h 370"/>
                <a:gd name="T72" fmla="*/ 187 w 453"/>
                <a:gd name="T73" fmla="*/ 160 h 370"/>
                <a:gd name="T74" fmla="*/ 174 w 453"/>
                <a:gd name="T75" fmla="*/ 162 h 370"/>
                <a:gd name="T76" fmla="*/ 158 w 453"/>
                <a:gd name="T77" fmla="*/ 162 h 370"/>
                <a:gd name="T78" fmla="*/ 141 w 453"/>
                <a:gd name="T79" fmla="*/ 160 h 370"/>
                <a:gd name="T80" fmla="*/ 126 w 453"/>
                <a:gd name="T81" fmla="*/ 154 h 370"/>
                <a:gd name="T82" fmla="*/ 115 w 453"/>
                <a:gd name="T83" fmla="*/ 145 h 370"/>
                <a:gd name="T84" fmla="*/ 109 w 453"/>
                <a:gd name="T85" fmla="*/ 135 h 370"/>
                <a:gd name="T86" fmla="*/ 105 w 453"/>
                <a:gd name="T87" fmla="*/ 125 h 370"/>
                <a:gd name="T88" fmla="*/ 100 w 453"/>
                <a:gd name="T89" fmla="*/ 115 h 370"/>
                <a:gd name="T90" fmla="*/ 89 w 453"/>
                <a:gd name="T91" fmla="*/ 102 h 370"/>
                <a:gd name="T92" fmla="*/ 78 w 453"/>
                <a:gd name="T93" fmla="*/ 98 h 370"/>
                <a:gd name="T94" fmla="*/ 65 w 453"/>
                <a:gd name="T95" fmla="*/ 94 h 370"/>
                <a:gd name="T96" fmla="*/ 53 w 453"/>
                <a:gd name="T97" fmla="*/ 91 h 370"/>
                <a:gd name="T98" fmla="*/ 43 w 453"/>
                <a:gd name="T99" fmla="*/ 87 h 370"/>
                <a:gd name="T100" fmla="*/ 32 w 453"/>
                <a:gd name="T101" fmla="*/ 79 h 370"/>
                <a:gd name="T102" fmla="*/ 25 w 453"/>
                <a:gd name="T103" fmla="*/ 68 h 370"/>
                <a:gd name="T104" fmla="*/ 22 w 453"/>
                <a:gd name="T105" fmla="*/ 57 h 370"/>
                <a:gd name="T106" fmla="*/ 23 w 453"/>
                <a:gd name="T107" fmla="*/ 45 h 370"/>
                <a:gd name="T108" fmla="*/ 30 w 453"/>
                <a:gd name="T109" fmla="*/ 35 h 370"/>
                <a:gd name="T110" fmla="*/ 44 w 453"/>
                <a:gd name="T111" fmla="*/ 27 h 370"/>
                <a:gd name="T112" fmla="*/ 60 w 453"/>
                <a:gd name="T113" fmla="*/ 22 h 370"/>
                <a:gd name="T114" fmla="*/ 73 w 453"/>
                <a:gd name="T115" fmla="*/ 20 h 370"/>
                <a:gd name="T116" fmla="*/ 83 w 453"/>
                <a:gd name="T117" fmla="*/ 18 h 370"/>
                <a:gd name="T118" fmla="*/ 93 w 453"/>
                <a:gd name="T119" fmla="*/ 15 h 370"/>
                <a:gd name="T120" fmla="*/ 91 w 453"/>
                <a:gd name="T121" fmla="*/ 5 h 370"/>
                <a:gd name="T122" fmla="*/ 85 w 453"/>
                <a:gd name="T123" fmla="*/ 1 h 37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53"/>
                <a:gd name="T187" fmla="*/ 0 h 370"/>
                <a:gd name="T188" fmla="*/ 453 w 453"/>
                <a:gd name="T189" fmla="*/ 370 h 37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53" h="370">
                  <a:moveTo>
                    <a:pt x="171" y="2"/>
                  </a:moveTo>
                  <a:lnTo>
                    <a:pt x="167" y="0"/>
                  </a:lnTo>
                  <a:lnTo>
                    <a:pt x="165" y="0"/>
                  </a:lnTo>
                  <a:lnTo>
                    <a:pt x="161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127" y="0"/>
                  </a:lnTo>
                  <a:lnTo>
                    <a:pt x="124" y="0"/>
                  </a:lnTo>
                  <a:lnTo>
                    <a:pt x="121" y="0"/>
                  </a:lnTo>
                  <a:lnTo>
                    <a:pt x="116" y="2"/>
                  </a:lnTo>
                  <a:lnTo>
                    <a:pt x="113" y="3"/>
                  </a:lnTo>
                  <a:lnTo>
                    <a:pt x="112" y="5"/>
                  </a:lnTo>
                  <a:lnTo>
                    <a:pt x="106" y="5"/>
                  </a:lnTo>
                  <a:lnTo>
                    <a:pt x="103" y="5"/>
                  </a:lnTo>
                  <a:lnTo>
                    <a:pt x="100" y="6"/>
                  </a:lnTo>
                  <a:lnTo>
                    <a:pt x="95" y="6"/>
                  </a:lnTo>
                  <a:lnTo>
                    <a:pt x="92" y="8"/>
                  </a:lnTo>
                  <a:lnTo>
                    <a:pt x="91" y="9"/>
                  </a:lnTo>
                  <a:lnTo>
                    <a:pt x="86" y="11"/>
                  </a:lnTo>
                  <a:lnTo>
                    <a:pt x="83" y="12"/>
                  </a:lnTo>
                  <a:lnTo>
                    <a:pt x="79" y="14"/>
                  </a:lnTo>
                  <a:lnTo>
                    <a:pt x="76" y="15"/>
                  </a:lnTo>
                  <a:lnTo>
                    <a:pt x="71" y="15"/>
                  </a:lnTo>
                  <a:lnTo>
                    <a:pt x="68" y="17"/>
                  </a:lnTo>
                  <a:lnTo>
                    <a:pt x="66" y="20"/>
                  </a:lnTo>
                  <a:lnTo>
                    <a:pt x="63" y="21"/>
                  </a:lnTo>
                  <a:lnTo>
                    <a:pt x="60" y="22"/>
                  </a:lnTo>
                  <a:lnTo>
                    <a:pt x="55" y="25"/>
                  </a:lnTo>
                  <a:lnTo>
                    <a:pt x="52" y="25"/>
                  </a:lnTo>
                  <a:lnTo>
                    <a:pt x="49" y="28"/>
                  </a:lnTo>
                  <a:lnTo>
                    <a:pt x="46" y="30"/>
                  </a:lnTo>
                  <a:lnTo>
                    <a:pt x="42" y="33"/>
                  </a:lnTo>
                  <a:lnTo>
                    <a:pt x="36" y="37"/>
                  </a:lnTo>
                  <a:lnTo>
                    <a:pt x="31" y="43"/>
                  </a:lnTo>
                  <a:lnTo>
                    <a:pt x="25" y="48"/>
                  </a:lnTo>
                  <a:lnTo>
                    <a:pt x="21" y="55"/>
                  </a:lnTo>
                  <a:lnTo>
                    <a:pt x="18" y="57"/>
                  </a:lnTo>
                  <a:lnTo>
                    <a:pt x="16" y="61"/>
                  </a:lnTo>
                  <a:lnTo>
                    <a:pt x="13" y="64"/>
                  </a:lnTo>
                  <a:lnTo>
                    <a:pt x="12" y="67"/>
                  </a:lnTo>
                  <a:lnTo>
                    <a:pt x="10" y="70"/>
                  </a:lnTo>
                  <a:lnTo>
                    <a:pt x="9" y="75"/>
                  </a:lnTo>
                  <a:lnTo>
                    <a:pt x="7" y="79"/>
                  </a:lnTo>
                  <a:lnTo>
                    <a:pt x="6" y="84"/>
                  </a:lnTo>
                  <a:lnTo>
                    <a:pt x="4" y="85"/>
                  </a:lnTo>
                  <a:lnTo>
                    <a:pt x="3" y="91"/>
                  </a:lnTo>
                  <a:lnTo>
                    <a:pt x="1" y="95"/>
                  </a:lnTo>
                  <a:lnTo>
                    <a:pt x="1" y="101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0" y="112"/>
                  </a:lnTo>
                  <a:lnTo>
                    <a:pt x="0" y="116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28"/>
                  </a:lnTo>
                  <a:lnTo>
                    <a:pt x="3" y="133"/>
                  </a:lnTo>
                  <a:lnTo>
                    <a:pt x="3" y="136"/>
                  </a:lnTo>
                  <a:lnTo>
                    <a:pt x="4" y="142"/>
                  </a:lnTo>
                  <a:lnTo>
                    <a:pt x="6" y="143"/>
                  </a:lnTo>
                  <a:lnTo>
                    <a:pt x="7" y="148"/>
                  </a:lnTo>
                  <a:lnTo>
                    <a:pt x="9" y="151"/>
                  </a:lnTo>
                  <a:lnTo>
                    <a:pt x="10" y="155"/>
                  </a:lnTo>
                  <a:lnTo>
                    <a:pt x="12" y="158"/>
                  </a:lnTo>
                  <a:lnTo>
                    <a:pt x="15" y="161"/>
                  </a:lnTo>
                  <a:lnTo>
                    <a:pt x="19" y="167"/>
                  </a:lnTo>
                  <a:lnTo>
                    <a:pt x="25" y="173"/>
                  </a:lnTo>
                  <a:lnTo>
                    <a:pt x="27" y="176"/>
                  </a:lnTo>
                  <a:lnTo>
                    <a:pt x="30" y="177"/>
                  </a:lnTo>
                  <a:lnTo>
                    <a:pt x="33" y="180"/>
                  </a:lnTo>
                  <a:lnTo>
                    <a:pt x="36" y="183"/>
                  </a:lnTo>
                  <a:lnTo>
                    <a:pt x="39" y="186"/>
                  </a:lnTo>
                  <a:lnTo>
                    <a:pt x="42" y="188"/>
                  </a:lnTo>
                  <a:lnTo>
                    <a:pt x="46" y="191"/>
                  </a:lnTo>
                  <a:lnTo>
                    <a:pt x="49" y="194"/>
                  </a:lnTo>
                  <a:lnTo>
                    <a:pt x="52" y="195"/>
                  </a:lnTo>
                  <a:lnTo>
                    <a:pt x="55" y="197"/>
                  </a:lnTo>
                  <a:lnTo>
                    <a:pt x="60" y="200"/>
                  </a:lnTo>
                  <a:lnTo>
                    <a:pt x="63" y="201"/>
                  </a:lnTo>
                  <a:lnTo>
                    <a:pt x="66" y="204"/>
                  </a:lnTo>
                  <a:lnTo>
                    <a:pt x="70" y="206"/>
                  </a:lnTo>
                  <a:lnTo>
                    <a:pt x="73" y="207"/>
                  </a:lnTo>
                  <a:lnTo>
                    <a:pt x="76" y="209"/>
                  </a:lnTo>
                  <a:lnTo>
                    <a:pt x="80" y="210"/>
                  </a:lnTo>
                  <a:lnTo>
                    <a:pt x="83" y="212"/>
                  </a:lnTo>
                  <a:lnTo>
                    <a:pt x="86" y="213"/>
                  </a:lnTo>
                  <a:lnTo>
                    <a:pt x="91" y="216"/>
                  </a:lnTo>
                  <a:lnTo>
                    <a:pt x="94" y="216"/>
                  </a:lnTo>
                  <a:lnTo>
                    <a:pt x="97" y="218"/>
                  </a:lnTo>
                  <a:lnTo>
                    <a:pt x="101" y="219"/>
                  </a:lnTo>
                  <a:lnTo>
                    <a:pt x="104" y="221"/>
                  </a:lnTo>
                  <a:lnTo>
                    <a:pt x="107" y="221"/>
                  </a:lnTo>
                  <a:lnTo>
                    <a:pt x="112" y="222"/>
                  </a:lnTo>
                  <a:lnTo>
                    <a:pt x="115" y="222"/>
                  </a:lnTo>
                  <a:lnTo>
                    <a:pt x="116" y="224"/>
                  </a:lnTo>
                  <a:lnTo>
                    <a:pt x="122" y="225"/>
                  </a:lnTo>
                  <a:lnTo>
                    <a:pt x="128" y="227"/>
                  </a:lnTo>
                  <a:lnTo>
                    <a:pt x="134" y="227"/>
                  </a:lnTo>
                  <a:lnTo>
                    <a:pt x="138" y="228"/>
                  </a:lnTo>
                  <a:lnTo>
                    <a:pt x="141" y="228"/>
                  </a:lnTo>
                  <a:lnTo>
                    <a:pt x="146" y="230"/>
                  </a:lnTo>
                  <a:lnTo>
                    <a:pt x="149" y="230"/>
                  </a:lnTo>
                  <a:lnTo>
                    <a:pt x="152" y="230"/>
                  </a:lnTo>
                  <a:lnTo>
                    <a:pt x="156" y="230"/>
                  </a:lnTo>
                  <a:lnTo>
                    <a:pt x="159" y="231"/>
                  </a:lnTo>
                  <a:lnTo>
                    <a:pt x="161" y="236"/>
                  </a:lnTo>
                  <a:lnTo>
                    <a:pt x="165" y="242"/>
                  </a:lnTo>
                  <a:lnTo>
                    <a:pt x="167" y="244"/>
                  </a:lnTo>
                  <a:lnTo>
                    <a:pt x="167" y="247"/>
                  </a:lnTo>
                  <a:lnTo>
                    <a:pt x="170" y="250"/>
                  </a:lnTo>
                  <a:lnTo>
                    <a:pt x="171" y="255"/>
                  </a:lnTo>
                  <a:lnTo>
                    <a:pt x="173" y="258"/>
                  </a:lnTo>
                  <a:lnTo>
                    <a:pt x="174" y="262"/>
                  </a:lnTo>
                  <a:lnTo>
                    <a:pt x="176" y="267"/>
                  </a:lnTo>
                  <a:lnTo>
                    <a:pt x="179" y="273"/>
                  </a:lnTo>
                  <a:lnTo>
                    <a:pt x="182" y="276"/>
                  </a:lnTo>
                  <a:lnTo>
                    <a:pt x="183" y="282"/>
                  </a:lnTo>
                  <a:lnTo>
                    <a:pt x="186" y="286"/>
                  </a:lnTo>
                  <a:lnTo>
                    <a:pt x="189" y="292"/>
                  </a:lnTo>
                  <a:lnTo>
                    <a:pt x="192" y="297"/>
                  </a:lnTo>
                  <a:lnTo>
                    <a:pt x="195" y="301"/>
                  </a:lnTo>
                  <a:lnTo>
                    <a:pt x="198" y="307"/>
                  </a:lnTo>
                  <a:lnTo>
                    <a:pt x="202" y="312"/>
                  </a:lnTo>
                  <a:lnTo>
                    <a:pt x="207" y="316"/>
                  </a:lnTo>
                  <a:lnTo>
                    <a:pt x="211" y="320"/>
                  </a:lnTo>
                  <a:lnTo>
                    <a:pt x="216" y="325"/>
                  </a:lnTo>
                  <a:lnTo>
                    <a:pt x="222" y="331"/>
                  </a:lnTo>
                  <a:lnTo>
                    <a:pt x="226" y="334"/>
                  </a:lnTo>
                  <a:lnTo>
                    <a:pt x="234" y="337"/>
                  </a:lnTo>
                  <a:lnTo>
                    <a:pt x="237" y="340"/>
                  </a:lnTo>
                  <a:lnTo>
                    <a:pt x="241" y="341"/>
                  </a:lnTo>
                  <a:lnTo>
                    <a:pt x="244" y="344"/>
                  </a:lnTo>
                  <a:lnTo>
                    <a:pt x="247" y="347"/>
                  </a:lnTo>
                  <a:lnTo>
                    <a:pt x="252" y="347"/>
                  </a:lnTo>
                  <a:lnTo>
                    <a:pt x="255" y="349"/>
                  </a:lnTo>
                  <a:lnTo>
                    <a:pt x="258" y="352"/>
                  </a:lnTo>
                  <a:lnTo>
                    <a:pt x="262" y="352"/>
                  </a:lnTo>
                  <a:lnTo>
                    <a:pt x="265" y="353"/>
                  </a:lnTo>
                  <a:lnTo>
                    <a:pt x="268" y="356"/>
                  </a:lnTo>
                  <a:lnTo>
                    <a:pt x="272" y="356"/>
                  </a:lnTo>
                  <a:lnTo>
                    <a:pt x="277" y="358"/>
                  </a:lnTo>
                  <a:lnTo>
                    <a:pt x="280" y="359"/>
                  </a:lnTo>
                  <a:lnTo>
                    <a:pt x="283" y="361"/>
                  </a:lnTo>
                  <a:lnTo>
                    <a:pt x="287" y="361"/>
                  </a:lnTo>
                  <a:lnTo>
                    <a:pt x="292" y="362"/>
                  </a:lnTo>
                  <a:lnTo>
                    <a:pt x="295" y="362"/>
                  </a:lnTo>
                  <a:lnTo>
                    <a:pt x="298" y="364"/>
                  </a:lnTo>
                  <a:lnTo>
                    <a:pt x="302" y="365"/>
                  </a:lnTo>
                  <a:lnTo>
                    <a:pt x="307" y="367"/>
                  </a:lnTo>
                  <a:lnTo>
                    <a:pt x="310" y="367"/>
                  </a:lnTo>
                  <a:lnTo>
                    <a:pt x="314" y="367"/>
                  </a:lnTo>
                  <a:lnTo>
                    <a:pt x="317" y="367"/>
                  </a:lnTo>
                  <a:lnTo>
                    <a:pt x="322" y="367"/>
                  </a:lnTo>
                  <a:lnTo>
                    <a:pt x="325" y="367"/>
                  </a:lnTo>
                  <a:lnTo>
                    <a:pt x="328" y="368"/>
                  </a:lnTo>
                  <a:lnTo>
                    <a:pt x="332" y="368"/>
                  </a:lnTo>
                  <a:lnTo>
                    <a:pt x="336" y="370"/>
                  </a:lnTo>
                  <a:lnTo>
                    <a:pt x="339" y="368"/>
                  </a:lnTo>
                  <a:lnTo>
                    <a:pt x="344" y="368"/>
                  </a:lnTo>
                  <a:lnTo>
                    <a:pt x="347" y="368"/>
                  </a:lnTo>
                  <a:lnTo>
                    <a:pt x="351" y="368"/>
                  </a:lnTo>
                  <a:lnTo>
                    <a:pt x="354" y="368"/>
                  </a:lnTo>
                  <a:lnTo>
                    <a:pt x="357" y="368"/>
                  </a:lnTo>
                  <a:lnTo>
                    <a:pt x="362" y="367"/>
                  </a:lnTo>
                  <a:lnTo>
                    <a:pt x="366" y="367"/>
                  </a:lnTo>
                  <a:lnTo>
                    <a:pt x="368" y="367"/>
                  </a:lnTo>
                  <a:lnTo>
                    <a:pt x="372" y="367"/>
                  </a:lnTo>
                  <a:lnTo>
                    <a:pt x="375" y="365"/>
                  </a:lnTo>
                  <a:lnTo>
                    <a:pt x="378" y="364"/>
                  </a:lnTo>
                  <a:lnTo>
                    <a:pt x="381" y="362"/>
                  </a:lnTo>
                  <a:lnTo>
                    <a:pt x="384" y="362"/>
                  </a:lnTo>
                  <a:lnTo>
                    <a:pt x="387" y="362"/>
                  </a:lnTo>
                  <a:lnTo>
                    <a:pt x="392" y="361"/>
                  </a:lnTo>
                  <a:lnTo>
                    <a:pt x="398" y="358"/>
                  </a:lnTo>
                  <a:lnTo>
                    <a:pt x="402" y="356"/>
                  </a:lnTo>
                  <a:lnTo>
                    <a:pt x="408" y="352"/>
                  </a:lnTo>
                  <a:lnTo>
                    <a:pt x="414" y="350"/>
                  </a:lnTo>
                  <a:lnTo>
                    <a:pt x="418" y="346"/>
                  </a:lnTo>
                  <a:lnTo>
                    <a:pt x="424" y="341"/>
                  </a:lnTo>
                  <a:lnTo>
                    <a:pt x="427" y="337"/>
                  </a:lnTo>
                  <a:lnTo>
                    <a:pt x="432" y="332"/>
                  </a:lnTo>
                  <a:lnTo>
                    <a:pt x="436" y="328"/>
                  </a:lnTo>
                  <a:lnTo>
                    <a:pt x="441" y="323"/>
                  </a:lnTo>
                  <a:lnTo>
                    <a:pt x="444" y="317"/>
                  </a:lnTo>
                  <a:lnTo>
                    <a:pt x="447" y="312"/>
                  </a:lnTo>
                  <a:lnTo>
                    <a:pt x="447" y="309"/>
                  </a:lnTo>
                  <a:lnTo>
                    <a:pt x="448" y="307"/>
                  </a:lnTo>
                  <a:lnTo>
                    <a:pt x="450" y="303"/>
                  </a:lnTo>
                  <a:lnTo>
                    <a:pt x="451" y="301"/>
                  </a:lnTo>
                  <a:lnTo>
                    <a:pt x="453" y="297"/>
                  </a:lnTo>
                  <a:lnTo>
                    <a:pt x="453" y="292"/>
                  </a:lnTo>
                  <a:lnTo>
                    <a:pt x="453" y="288"/>
                  </a:lnTo>
                  <a:lnTo>
                    <a:pt x="453" y="286"/>
                  </a:lnTo>
                  <a:lnTo>
                    <a:pt x="453" y="283"/>
                  </a:lnTo>
                  <a:lnTo>
                    <a:pt x="451" y="282"/>
                  </a:lnTo>
                  <a:lnTo>
                    <a:pt x="447" y="279"/>
                  </a:lnTo>
                  <a:lnTo>
                    <a:pt x="444" y="279"/>
                  </a:lnTo>
                  <a:lnTo>
                    <a:pt x="438" y="279"/>
                  </a:lnTo>
                  <a:lnTo>
                    <a:pt x="433" y="282"/>
                  </a:lnTo>
                  <a:lnTo>
                    <a:pt x="430" y="282"/>
                  </a:lnTo>
                  <a:lnTo>
                    <a:pt x="427" y="283"/>
                  </a:lnTo>
                  <a:lnTo>
                    <a:pt x="423" y="285"/>
                  </a:lnTo>
                  <a:lnTo>
                    <a:pt x="421" y="286"/>
                  </a:lnTo>
                  <a:lnTo>
                    <a:pt x="417" y="288"/>
                  </a:lnTo>
                  <a:lnTo>
                    <a:pt x="414" y="291"/>
                  </a:lnTo>
                  <a:lnTo>
                    <a:pt x="411" y="292"/>
                  </a:lnTo>
                  <a:lnTo>
                    <a:pt x="406" y="297"/>
                  </a:lnTo>
                  <a:lnTo>
                    <a:pt x="403" y="297"/>
                  </a:lnTo>
                  <a:lnTo>
                    <a:pt x="402" y="301"/>
                  </a:lnTo>
                  <a:lnTo>
                    <a:pt x="398" y="301"/>
                  </a:lnTo>
                  <a:lnTo>
                    <a:pt x="396" y="306"/>
                  </a:lnTo>
                  <a:lnTo>
                    <a:pt x="392" y="309"/>
                  </a:lnTo>
                  <a:lnTo>
                    <a:pt x="387" y="313"/>
                  </a:lnTo>
                  <a:lnTo>
                    <a:pt x="386" y="315"/>
                  </a:lnTo>
                  <a:lnTo>
                    <a:pt x="383" y="316"/>
                  </a:lnTo>
                  <a:lnTo>
                    <a:pt x="381" y="317"/>
                  </a:lnTo>
                  <a:lnTo>
                    <a:pt x="377" y="320"/>
                  </a:lnTo>
                  <a:lnTo>
                    <a:pt x="374" y="322"/>
                  </a:lnTo>
                  <a:lnTo>
                    <a:pt x="372" y="322"/>
                  </a:lnTo>
                  <a:lnTo>
                    <a:pt x="366" y="323"/>
                  </a:lnTo>
                  <a:lnTo>
                    <a:pt x="363" y="325"/>
                  </a:lnTo>
                  <a:lnTo>
                    <a:pt x="357" y="325"/>
                  </a:lnTo>
                  <a:lnTo>
                    <a:pt x="353" y="326"/>
                  </a:lnTo>
                  <a:lnTo>
                    <a:pt x="348" y="326"/>
                  </a:lnTo>
                  <a:lnTo>
                    <a:pt x="344" y="326"/>
                  </a:lnTo>
                  <a:lnTo>
                    <a:pt x="338" y="326"/>
                  </a:lnTo>
                  <a:lnTo>
                    <a:pt x="332" y="326"/>
                  </a:lnTo>
                  <a:lnTo>
                    <a:pt x="328" y="326"/>
                  </a:lnTo>
                  <a:lnTo>
                    <a:pt x="322" y="328"/>
                  </a:lnTo>
                  <a:lnTo>
                    <a:pt x="317" y="326"/>
                  </a:lnTo>
                  <a:lnTo>
                    <a:pt x="311" y="326"/>
                  </a:lnTo>
                  <a:lnTo>
                    <a:pt x="305" y="326"/>
                  </a:lnTo>
                  <a:lnTo>
                    <a:pt x="299" y="326"/>
                  </a:lnTo>
                  <a:lnTo>
                    <a:pt x="295" y="325"/>
                  </a:lnTo>
                  <a:lnTo>
                    <a:pt x="289" y="323"/>
                  </a:lnTo>
                  <a:lnTo>
                    <a:pt x="283" y="322"/>
                  </a:lnTo>
                  <a:lnTo>
                    <a:pt x="277" y="320"/>
                  </a:lnTo>
                  <a:lnTo>
                    <a:pt x="271" y="317"/>
                  </a:lnTo>
                  <a:lnTo>
                    <a:pt x="266" y="316"/>
                  </a:lnTo>
                  <a:lnTo>
                    <a:pt x="262" y="315"/>
                  </a:lnTo>
                  <a:lnTo>
                    <a:pt x="258" y="312"/>
                  </a:lnTo>
                  <a:lnTo>
                    <a:pt x="253" y="309"/>
                  </a:lnTo>
                  <a:lnTo>
                    <a:pt x="249" y="307"/>
                  </a:lnTo>
                  <a:lnTo>
                    <a:pt x="246" y="303"/>
                  </a:lnTo>
                  <a:lnTo>
                    <a:pt x="241" y="301"/>
                  </a:lnTo>
                  <a:lnTo>
                    <a:pt x="238" y="297"/>
                  </a:lnTo>
                  <a:lnTo>
                    <a:pt x="235" y="294"/>
                  </a:lnTo>
                  <a:lnTo>
                    <a:pt x="231" y="291"/>
                  </a:lnTo>
                  <a:lnTo>
                    <a:pt x="229" y="286"/>
                  </a:lnTo>
                  <a:lnTo>
                    <a:pt x="226" y="283"/>
                  </a:lnTo>
                  <a:lnTo>
                    <a:pt x="223" y="280"/>
                  </a:lnTo>
                  <a:lnTo>
                    <a:pt x="222" y="276"/>
                  </a:lnTo>
                  <a:lnTo>
                    <a:pt x="220" y="274"/>
                  </a:lnTo>
                  <a:lnTo>
                    <a:pt x="219" y="271"/>
                  </a:lnTo>
                  <a:lnTo>
                    <a:pt x="217" y="267"/>
                  </a:lnTo>
                  <a:lnTo>
                    <a:pt x="216" y="264"/>
                  </a:lnTo>
                  <a:lnTo>
                    <a:pt x="214" y="261"/>
                  </a:lnTo>
                  <a:lnTo>
                    <a:pt x="213" y="256"/>
                  </a:lnTo>
                  <a:lnTo>
                    <a:pt x="211" y="253"/>
                  </a:lnTo>
                  <a:lnTo>
                    <a:pt x="211" y="252"/>
                  </a:lnTo>
                  <a:lnTo>
                    <a:pt x="210" y="249"/>
                  </a:lnTo>
                  <a:lnTo>
                    <a:pt x="208" y="246"/>
                  </a:lnTo>
                  <a:lnTo>
                    <a:pt x="207" y="242"/>
                  </a:lnTo>
                  <a:lnTo>
                    <a:pt x="207" y="239"/>
                  </a:lnTo>
                  <a:lnTo>
                    <a:pt x="205" y="237"/>
                  </a:lnTo>
                  <a:lnTo>
                    <a:pt x="201" y="231"/>
                  </a:lnTo>
                  <a:lnTo>
                    <a:pt x="199" y="227"/>
                  </a:lnTo>
                  <a:lnTo>
                    <a:pt x="197" y="221"/>
                  </a:lnTo>
                  <a:lnTo>
                    <a:pt x="192" y="216"/>
                  </a:lnTo>
                  <a:lnTo>
                    <a:pt x="188" y="212"/>
                  </a:lnTo>
                  <a:lnTo>
                    <a:pt x="182" y="209"/>
                  </a:lnTo>
                  <a:lnTo>
                    <a:pt x="179" y="206"/>
                  </a:lnTo>
                  <a:lnTo>
                    <a:pt x="176" y="204"/>
                  </a:lnTo>
                  <a:lnTo>
                    <a:pt x="171" y="203"/>
                  </a:lnTo>
                  <a:lnTo>
                    <a:pt x="168" y="201"/>
                  </a:lnTo>
                  <a:lnTo>
                    <a:pt x="165" y="200"/>
                  </a:lnTo>
                  <a:lnTo>
                    <a:pt x="161" y="198"/>
                  </a:lnTo>
                  <a:lnTo>
                    <a:pt x="156" y="197"/>
                  </a:lnTo>
                  <a:lnTo>
                    <a:pt x="153" y="197"/>
                  </a:lnTo>
                  <a:lnTo>
                    <a:pt x="149" y="195"/>
                  </a:lnTo>
                  <a:lnTo>
                    <a:pt x="144" y="194"/>
                  </a:lnTo>
                  <a:lnTo>
                    <a:pt x="141" y="192"/>
                  </a:lnTo>
                  <a:lnTo>
                    <a:pt x="135" y="191"/>
                  </a:lnTo>
                  <a:lnTo>
                    <a:pt x="131" y="189"/>
                  </a:lnTo>
                  <a:lnTo>
                    <a:pt x="128" y="188"/>
                  </a:lnTo>
                  <a:lnTo>
                    <a:pt x="124" y="186"/>
                  </a:lnTo>
                  <a:lnTo>
                    <a:pt x="121" y="186"/>
                  </a:lnTo>
                  <a:lnTo>
                    <a:pt x="116" y="185"/>
                  </a:lnTo>
                  <a:lnTo>
                    <a:pt x="112" y="183"/>
                  </a:lnTo>
                  <a:lnTo>
                    <a:pt x="107" y="182"/>
                  </a:lnTo>
                  <a:lnTo>
                    <a:pt x="103" y="180"/>
                  </a:lnTo>
                  <a:lnTo>
                    <a:pt x="100" y="180"/>
                  </a:lnTo>
                  <a:lnTo>
                    <a:pt x="95" y="179"/>
                  </a:lnTo>
                  <a:lnTo>
                    <a:pt x="91" y="177"/>
                  </a:lnTo>
                  <a:lnTo>
                    <a:pt x="88" y="176"/>
                  </a:lnTo>
                  <a:lnTo>
                    <a:pt x="86" y="174"/>
                  </a:lnTo>
                  <a:lnTo>
                    <a:pt x="82" y="173"/>
                  </a:lnTo>
                  <a:lnTo>
                    <a:pt x="79" y="171"/>
                  </a:lnTo>
                  <a:lnTo>
                    <a:pt x="76" y="170"/>
                  </a:lnTo>
                  <a:lnTo>
                    <a:pt x="71" y="166"/>
                  </a:lnTo>
                  <a:lnTo>
                    <a:pt x="67" y="163"/>
                  </a:lnTo>
                  <a:lnTo>
                    <a:pt x="64" y="158"/>
                  </a:lnTo>
                  <a:lnTo>
                    <a:pt x="61" y="152"/>
                  </a:lnTo>
                  <a:lnTo>
                    <a:pt x="58" y="149"/>
                  </a:lnTo>
                  <a:lnTo>
                    <a:pt x="57" y="146"/>
                  </a:lnTo>
                  <a:lnTo>
                    <a:pt x="55" y="143"/>
                  </a:lnTo>
                  <a:lnTo>
                    <a:pt x="54" y="142"/>
                  </a:lnTo>
                  <a:lnTo>
                    <a:pt x="51" y="136"/>
                  </a:lnTo>
                  <a:lnTo>
                    <a:pt x="51" y="133"/>
                  </a:lnTo>
                  <a:lnTo>
                    <a:pt x="48" y="130"/>
                  </a:lnTo>
                  <a:lnTo>
                    <a:pt x="46" y="125"/>
                  </a:lnTo>
                  <a:lnTo>
                    <a:pt x="46" y="121"/>
                  </a:lnTo>
                  <a:lnTo>
                    <a:pt x="46" y="118"/>
                  </a:lnTo>
                  <a:lnTo>
                    <a:pt x="45" y="115"/>
                  </a:lnTo>
                  <a:lnTo>
                    <a:pt x="45" y="110"/>
                  </a:lnTo>
                  <a:lnTo>
                    <a:pt x="45" y="106"/>
                  </a:lnTo>
                  <a:lnTo>
                    <a:pt x="45" y="103"/>
                  </a:lnTo>
                  <a:lnTo>
                    <a:pt x="45" y="98"/>
                  </a:lnTo>
                  <a:lnTo>
                    <a:pt x="46" y="95"/>
                  </a:lnTo>
                  <a:lnTo>
                    <a:pt x="46" y="91"/>
                  </a:lnTo>
                  <a:lnTo>
                    <a:pt x="48" y="87"/>
                  </a:lnTo>
                  <a:lnTo>
                    <a:pt x="49" y="84"/>
                  </a:lnTo>
                  <a:lnTo>
                    <a:pt x="51" y="81"/>
                  </a:lnTo>
                  <a:lnTo>
                    <a:pt x="54" y="76"/>
                  </a:lnTo>
                  <a:lnTo>
                    <a:pt x="57" y="73"/>
                  </a:lnTo>
                  <a:lnTo>
                    <a:pt x="60" y="70"/>
                  </a:lnTo>
                  <a:lnTo>
                    <a:pt x="64" y="67"/>
                  </a:lnTo>
                  <a:lnTo>
                    <a:pt x="67" y="64"/>
                  </a:lnTo>
                  <a:lnTo>
                    <a:pt x="71" y="61"/>
                  </a:lnTo>
                  <a:lnTo>
                    <a:pt x="77" y="58"/>
                  </a:lnTo>
                  <a:lnTo>
                    <a:pt x="83" y="57"/>
                  </a:lnTo>
                  <a:lnTo>
                    <a:pt x="89" y="55"/>
                  </a:lnTo>
                  <a:lnTo>
                    <a:pt x="95" y="52"/>
                  </a:lnTo>
                  <a:lnTo>
                    <a:pt x="100" y="51"/>
                  </a:lnTo>
                  <a:lnTo>
                    <a:pt x="106" y="49"/>
                  </a:lnTo>
                  <a:lnTo>
                    <a:pt x="112" y="46"/>
                  </a:lnTo>
                  <a:lnTo>
                    <a:pt x="116" y="46"/>
                  </a:lnTo>
                  <a:lnTo>
                    <a:pt x="121" y="45"/>
                  </a:lnTo>
                  <a:lnTo>
                    <a:pt x="127" y="43"/>
                  </a:lnTo>
                  <a:lnTo>
                    <a:pt x="130" y="42"/>
                  </a:lnTo>
                  <a:lnTo>
                    <a:pt x="134" y="40"/>
                  </a:lnTo>
                  <a:lnTo>
                    <a:pt x="138" y="40"/>
                  </a:lnTo>
                  <a:lnTo>
                    <a:pt x="141" y="40"/>
                  </a:lnTo>
                  <a:lnTo>
                    <a:pt x="146" y="40"/>
                  </a:lnTo>
                  <a:lnTo>
                    <a:pt x="150" y="39"/>
                  </a:lnTo>
                  <a:lnTo>
                    <a:pt x="153" y="39"/>
                  </a:lnTo>
                  <a:lnTo>
                    <a:pt x="158" y="39"/>
                  </a:lnTo>
                  <a:lnTo>
                    <a:pt x="161" y="37"/>
                  </a:lnTo>
                  <a:lnTo>
                    <a:pt x="164" y="36"/>
                  </a:lnTo>
                  <a:lnTo>
                    <a:pt x="167" y="36"/>
                  </a:lnTo>
                  <a:lnTo>
                    <a:pt x="170" y="36"/>
                  </a:lnTo>
                  <a:lnTo>
                    <a:pt x="174" y="34"/>
                  </a:lnTo>
                  <a:lnTo>
                    <a:pt x="179" y="34"/>
                  </a:lnTo>
                  <a:lnTo>
                    <a:pt x="182" y="31"/>
                  </a:lnTo>
                  <a:lnTo>
                    <a:pt x="185" y="30"/>
                  </a:lnTo>
                  <a:lnTo>
                    <a:pt x="186" y="30"/>
                  </a:lnTo>
                  <a:lnTo>
                    <a:pt x="186" y="27"/>
                  </a:lnTo>
                  <a:lnTo>
                    <a:pt x="186" y="24"/>
                  </a:lnTo>
                  <a:lnTo>
                    <a:pt x="186" y="21"/>
                  </a:lnTo>
                  <a:lnTo>
                    <a:pt x="186" y="18"/>
                  </a:lnTo>
                  <a:lnTo>
                    <a:pt x="186" y="15"/>
                  </a:lnTo>
                  <a:lnTo>
                    <a:pt x="183" y="11"/>
                  </a:lnTo>
                  <a:lnTo>
                    <a:pt x="180" y="8"/>
                  </a:lnTo>
                  <a:lnTo>
                    <a:pt x="176" y="5"/>
                  </a:lnTo>
                  <a:lnTo>
                    <a:pt x="174" y="3"/>
                  </a:lnTo>
                  <a:lnTo>
                    <a:pt x="171" y="2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89" name="Freeform 27"/>
            <p:cNvSpPr>
              <a:spLocks/>
            </p:cNvSpPr>
            <p:nvPr/>
          </p:nvSpPr>
          <p:spPr bwMode="auto">
            <a:xfrm>
              <a:off x="2995" y="1599"/>
              <a:ext cx="16" cy="13"/>
            </a:xfrm>
            <a:custGeom>
              <a:avLst/>
              <a:gdLst>
                <a:gd name="T0" fmla="*/ 0 w 32"/>
                <a:gd name="T1" fmla="*/ 5 h 27"/>
                <a:gd name="T2" fmla="*/ 0 w 32"/>
                <a:gd name="T3" fmla="*/ 3 h 27"/>
                <a:gd name="T4" fmla="*/ 1 w 32"/>
                <a:gd name="T5" fmla="*/ 1 h 27"/>
                <a:gd name="T6" fmla="*/ 3 w 32"/>
                <a:gd name="T7" fmla="*/ 0 h 27"/>
                <a:gd name="T8" fmla="*/ 6 w 32"/>
                <a:gd name="T9" fmla="*/ 0 h 27"/>
                <a:gd name="T10" fmla="*/ 9 w 32"/>
                <a:gd name="T11" fmla="*/ 0 h 27"/>
                <a:gd name="T12" fmla="*/ 12 w 32"/>
                <a:gd name="T13" fmla="*/ 1 h 27"/>
                <a:gd name="T14" fmla="*/ 14 w 32"/>
                <a:gd name="T15" fmla="*/ 2 h 27"/>
                <a:gd name="T16" fmla="*/ 15 w 32"/>
                <a:gd name="T17" fmla="*/ 5 h 27"/>
                <a:gd name="T18" fmla="*/ 16 w 32"/>
                <a:gd name="T19" fmla="*/ 6 h 27"/>
                <a:gd name="T20" fmla="*/ 16 w 32"/>
                <a:gd name="T21" fmla="*/ 9 h 27"/>
                <a:gd name="T22" fmla="*/ 15 w 32"/>
                <a:gd name="T23" fmla="*/ 10 h 27"/>
                <a:gd name="T24" fmla="*/ 14 w 32"/>
                <a:gd name="T25" fmla="*/ 11 h 27"/>
                <a:gd name="T26" fmla="*/ 13 w 32"/>
                <a:gd name="T27" fmla="*/ 12 h 27"/>
                <a:gd name="T28" fmla="*/ 12 w 32"/>
                <a:gd name="T29" fmla="*/ 12 h 27"/>
                <a:gd name="T30" fmla="*/ 9 w 32"/>
                <a:gd name="T31" fmla="*/ 12 h 27"/>
                <a:gd name="T32" fmla="*/ 7 w 32"/>
                <a:gd name="T33" fmla="*/ 13 h 27"/>
                <a:gd name="T34" fmla="*/ 4 w 32"/>
                <a:gd name="T35" fmla="*/ 12 h 27"/>
                <a:gd name="T36" fmla="*/ 3 w 32"/>
                <a:gd name="T37" fmla="*/ 11 h 27"/>
                <a:gd name="T38" fmla="*/ 1 w 32"/>
                <a:gd name="T39" fmla="*/ 10 h 27"/>
                <a:gd name="T40" fmla="*/ 1 w 32"/>
                <a:gd name="T41" fmla="*/ 9 h 27"/>
                <a:gd name="T42" fmla="*/ 0 w 32"/>
                <a:gd name="T43" fmla="*/ 6 h 27"/>
                <a:gd name="T44" fmla="*/ 0 w 32"/>
                <a:gd name="T45" fmla="*/ 5 h 27"/>
                <a:gd name="T46" fmla="*/ 0 w 32"/>
                <a:gd name="T47" fmla="*/ 5 h 2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2"/>
                <a:gd name="T73" fmla="*/ 0 h 27"/>
                <a:gd name="T74" fmla="*/ 32 w 32"/>
                <a:gd name="T75" fmla="*/ 27 h 2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2" h="27">
                  <a:moveTo>
                    <a:pt x="0" y="10"/>
                  </a:moveTo>
                  <a:lnTo>
                    <a:pt x="0" y="6"/>
                  </a:lnTo>
                  <a:lnTo>
                    <a:pt x="1" y="3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8" y="5"/>
                  </a:lnTo>
                  <a:lnTo>
                    <a:pt x="31" y="10"/>
                  </a:lnTo>
                  <a:lnTo>
                    <a:pt x="32" y="13"/>
                  </a:lnTo>
                  <a:lnTo>
                    <a:pt x="32" y="18"/>
                  </a:lnTo>
                  <a:lnTo>
                    <a:pt x="31" y="21"/>
                  </a:lnTo>
                  <a:lnTo>
                    <a:pt x="29" y="22"/>
                  </a:lnTo>
                  <a:lnTo>
                    <a:pt x="27" y="24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5" y="27"/>
                  </a:lnTo>
                  <a:lnTo>
                    <a:pt x="9" y="25"/>
                  </a:lnTo>
                  <a:lnTo>
                    <a:pt x="6" y="22"/>
                  </a:lnTo>
                  <a:lnTo>
                    <a:pt x="3" y="21"/>
                  </a:lnTo>
                  <a:lnTo>
                    <a:pt x="1" y="18"/>
                  </a:lnTo>
                  <a:lnTo>
                    <a:pt x="0" y="1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90" name="Freeform 28"/>
            <p:cNvSpPr>
              <a:spLocks/>
            </p:cNvSpPr>
            <p:nvPr/>
          </p:nvSpPr>
          <p:spPr bwMode="auto">
            <a:xfrm>
              <a:off x="2886" y="1602"/>
              <a:ext cx="17" cy="17"/>
            </a:xfrm>
            <a:custGeom>
              <a:avLst/>
              <a:gdLst>
                <a:gd name="T0" fmla="*/ 0 w 33"/>
                <a:gd name="T1" fmla="*/ 12 h 36"/>
                <a:gd name="T2" fmla="*/ 0 w 33"/>
                <a:gd name="T3" fmla="*/ 10 h 36"/>
                <a:gd name="T4" fmla="*/ 1 w 33"/>
                <a:gd name="T5" fmla="*/ 9 h 36"/>
                <a:gd name="T6" fmla="*/ 1 w 33"/>
                <a:gd name="T7" fmla="*/ 8 h 36"/>
                <a:gd name="T8" fmla="*/ 1 w 33"/>
                <a:gd name="T9" fmla="*/ 6 h 36"/>
                <a:gd name="T10" fmla="*/ 3 w 33"/>
                <a:gd name="T11" fmla="*/ 5 h 36"/>
                <a:gd name="T12" fmla="*/ 3 w 33"/>
                <a:gd name="T13" fmla="*/ 3 h 36"/>
                <a:gd name="T14" fmla="*/ 5 w 33"/>
                <a:gd name="T15" fmla="*/ 1 h 36"/>
                <a:gd name="T16" fmla="*/ 6 w 33"/>
                <a:gd name="T17" fmla="*/ 1 h 36"/>
                <a:gd name="T18" fmla="*/ 8 w 33"/>
                <a:gd name="T19" fmla="*/ 0 h 36"/>
                <a:gd name="T20" fmla="*/ 9 w 33"/>
                <a:gd name="T21" fmla="*/ 1 h 36"/>
                <a:gd name="T22" fmla="*/ 11 w 33"/>
                <a:gd name="T23" fmla="*/ 1 h 36"/>
                <a:gd name="T24" fmla="*/ 12 w 33"/>
                <a:gd name="T25" fmla="*/ 3 h 36"/>
                <a:gd name="T26" fmla="*/ 13 w 33"/>
                <a:gd name="T27" fmla="*/ 5 h 36"/>
                <a:gd name="T28" fmla="*/ 14 w 33"/>
                <a:gd name="T29" fmla="*/ 6 h 36"/>
                <a:gd name="T30" fmla="*/ 15 w 33"/>
                <a:gd name="T31" fmla="*/ 8 h 36"/>
                <a:gd name="T32" fmla="*/ 16 w 33"/>
                <a:gd name="T33" fmla="*/ 9 h 36"/>
                <a:gd name="T34" fmla="*/ 17 w 33"/>
                <a:gd name="T35" fmla="*/ 10 h 36"/>
                <a:gd name="T36" fmla="*/ 17 w 33"/>
                <a:gd name="T37" fmla="*/ 13 h 36"/>
                <a:gd name="T38" fmla="*/ 15 w 33"/>
                <a:gd name="T39" fmla="*/ 13 h 36"/>
                <a:gd name="T40" fmla="*/ 14 w 33"/>
                <a:gd name="T41" fmla="*/ 15 h 36"/>
                <a:gd name="T42" fmla="*/ 12 w 33"/>
                <a:gd name="T43" fmla="*/ 16 h 36"/>
                <a:gd name="T44" fmla="*/ 9 w 33"/>
                <a:gd name="T45" fmla="*/ 16 h 36"/>
                <a:gd name="T46" fmla="*/ 6 w 33"/>
                <a:gd name="T47" fmla="*/ 17 h 36"/>
                <a:gd name="T48" fmla="*/ 5 w 33"/>
                <a:gd name="T49" fmla="*/ 16 h 36"/>
                <a:gd name="T50" fmla="*/ 3 w 33"/>
                <a:gd name="T51" fmla="*/ 16 h 36"/>
                <a:gd name="T52" fmla="*/ 2 w 33"/>
                <a:gd name="T53" fmla="*/ 15 h 36"/>
                <a:gd name="T54" fmla="*/ 0 w 33"/>
                <a:gd name="T55" fmla="*/ 13 h 36"/>
                <a:gd name="T56" fmla="*/ 0 w 33"/>
                <a:gd name="T57" fmla="*/ 12 h 36"/>
                <a:gd name="T58" fmla="*/ 0 w 33"/>
                <a:gd name="T59" fmla="*/ 12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3"/>
                <a:gd name="T91" fmla="*/ 0 h 36"/>
                <a:gd name="T92" fmla="*/ 33 w 33"/>
                <a:gd name="T93" fmla="*/ 36 h 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3" h="36">
                  <a:moveTo>
                    <a:pt x="0" y="25"/>
                  </a:moveTo>
                  <a:lnTo>
                    <a:pt x="0" y="22"/>
                  </a:lnTo>
                  <a:lnTo>
                    <a:pt x="2" y="19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5" y="10"/>
                  </a:lnTo>
                  <a:lnTo>
                    <a:pt x="6" y="7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5" y="0"/>
                  </a:lnTo>
                  <a:lnTo>
                    <a:pt x="18" y="2"/>
                  </a:lnTo>
                  <a:lnTo>
                    <a:pt x="21" y="3"/>
                  </a:lnTo>
                  <a:lnTo>
                    <a:pt x="24" y="7"/>
                  </a:lnTo>
                  <a:lnTo>
                    <a:pt x="26" y="10"/>
                  </a:lnTo>
                  <a:lnTo>
                    <a:pt x="27" y="13"/>
                  </a:lnTo>
                  <a:lnTo>
                    <a:pt x="29" y="16"/>
                  </a:lnTo>
                  <a:lnTo>
                    <a:pt x="32" y="18"/>
                  </a:lnTo>
                  <a:lnTo>
                    <a:pt x="33" y="22"/>
                  </a:lnTo>
                  <a:lnTo>
                    <a:pt x="33" y="27"/>
                  </a:lnTo>
                  <a:lnTo>
                    <a:pt x="30" y="28"/>
                  </a:lnTo>
                  <a:lnTo>
                    <a:pt x="27" y="31"/>
                  </a:lnTo>
                  <a:lnTo>
                    <a:pt x="23" y="33"/>
                  </a:lnTo>
                  <a:lnTo>
                    <a:pt x="18" y="34"/>
                  </a:lnTo>
                  <a:lnTo>
                    <a:pt x="12" y="36"/>
                  </a:lnTo>
                  <a:lnTo>
                    <a:pt x="9" y="34"/>
                  </a:lnTo>
                  <a:lnTo>
                    <a:pt x="5" y="33"/>
                  </a:lnTo>
                  <a:lnTo>
                    <a:pt x="3" y="31"/>
                  </a:lnTo>
                  <a:lnTo>
                    <a:pt x="0" y="2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91" name="Freeform 29"/>
            <p:cNvSpPr>
              <a:spLocks/>
            </p:cNvSpPr>
            <p:nvPr/>
          </p:nvSpPr>
          <p:spPr bwMode="auto">
            <a:xfrm>
              <a:off x="2926" y="1529"/>
              <a:ext cx="14" cy="16"/>
            </a:xfrm>
            <a:custGeom>
              <a:avLst/>
              <a:gdLst>
                <a:gd name="T0" fmla="*/ 1 w 29"/>
                <a:gd name="T1" fmla="*/ 5 h 33"/>
                <a:gd name="T2" fmla="*/ 1 w 29"/>
                <a:gd name="T3" fmla="*/ 3 h 33"/>
                <a:gd name="T4" fmla="*/ 1 w 29"/>
                <a:gd name="T5" fmla="*/ 2 h 33"/>
                <a:gd name="T6" fmla="*/ 1 w 29"/>
                <a:gd name="T7" fmla="*/ 1 h 33"/>
                <a:gd name="T8" fmla="*/ 3 w 29"/>
                <a:gd name="T9" fmla="*/ 1 h 33"/>
                <a:gd name="T10" fmla="*/ 4 w 29"/>
                <a:gd name="T11" fmla="*/ 0 h 33"/>
                <a:gd name="T12" fmla="*/ 7 w 29"/>
                <a:gd name="T13" fmla="*/ 1 h 33"/>
                <a:gd name="T14" fmla="*/ 9 w 29"/>
                <a:gd name="T15" fmla="*/ 1 h 33"/>
                <a:gd name="T16" fmla="*/ 12 w 29"/>
                <a:gd name="T17" fmla="*/ 3 h 33"/>
                <a:gd name="T18" fmla="*/ 13 w 29"/>
                <a:gd name="T19" fmla="*/ 4 h 33"/>
                <a:gd name="T20" fmla="*/ 14 w 29"/>
                <a:gd name="T21" fmla="*/ 6 h 33"/>
                <a:gd name="T22" fmla="*/ 13 w 29"/>
                <a:gd name="T23" fmla="*/ 9 h 33"/>
                <a:gd name="T24" fmla="*/ 13 w 29"/>
                <a:gd name="T25" fmla="*/ 10 h 33"/>
                <a:gd name="T26" fmla="*/ 12 w 29"/>
                <a:gd name="T27" fmla="*/ 12 h 33"/>
                <a:gd name="T28" fmla="*/ 11 w 29"/>
                <a:gd name="T29" fmla="*/ 14 h 33"/>
                <a:gd name="T30" fmla="*/ 9 w 29"/>
                <a:gd name="T31" fmla="*/ 14 h 33"/>
                <a:gd name="T32" fmla="*/ 7 w 29"/>
                <a:gd name="T33" fmla="*/ 15 h 33"/>
                <a:gd name="T34" fmla="*/ 6 w 29"/>
                <a:gd name="T35" fmla="*/ 15 h 33"/>
                <a:gd name="T36" fmla="*/ 4 w 29"/>
                <a:gd name="T37" fmla="*/ 16 h 33"/>
                <a:gd name="T38" fmla="*/ 1 w 29"/>
                <a:gd name="T39" fmla="*/ 15 h 33"/>
                <a:gd name="T40" fmla="*/ 1 w 29"/>
                <a:gd name="T41" fmla="*/ 14 h 33"/>
                <a:gd name="T42" fmla="*/ 0 w 29"/>
                <a:gd name="T43" fmla="*/ 11 h 33"/>
                <a:gd name="T44" fmla="*/ 0 w 29"/>
                <a:gd name="T45" fmla="*/ 9 h 33"/>
                <a:gd name="T46" fmla="*/ 0 w 29"/>
                <a:gd name="T47" fmla="*/ 8 h 33"/>
                <a:gd name="T48" fmla="*/ 0 w 29"/>
                <a:gd name="T49" fmla="*/ 6 h 33"/>
                <a:gd name="T50" fmla="*/ 1 w 29"/>
                <a:gd name="T51" fmla="*/ 5 h 33"/>
                <a:gd name="T52" fmla="*/ 1 w 29"/>
                <a:gd name="T53" fmla="*/ 5 h 33"/>
                <a:gd name="T54" fmla="*/ 1 w 29"/>
                <a:gd name="T55" fmla="*/ 5 h 3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9"/>
                <a:gd name="T85" fmla="*/ 0 h 33"/>
                <a:gd name="T86" fmla="*/ 29 w 29"/>
                <a:gd name="T87" fmla="*/ 33 h 3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9" h="33">
                  <a:moveTo>
                    <a:pt x="2" y="10"/>
                  </a:moveTo>
                  <a:lnTo>
                    <a:pt x="2" y="7"/>
                  </a:lnTo>
                  <a:lnTo>
                    <a:pt x="3" y="4"/>
                  </a:lnTo>
                  <a:lnTo>
                    <a:pt x="3" y="3"/>
                  </a:lnTo>
                  <a:lnTo>
                    <a:pt x="6" y="2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8" y="3"/>
                  </a:lnTo>
                  <a:lnTo>
                    <a:pt x="24" y="6"/>
                  </a:lnTo>
                  <a:lnTo>
                    <a:pt x="26" y="9"/>
                  </a:lnTo>
                  <a:lnTo>
                    <a:pt x="29" y="12"/>
                  </a:lnTo>
                  <a:lnTo>
                    <a:pt x="27" y="18"/>
                  </a:lnTo>
                  <a:lnTo>
                    <a:pt x="27" y="21"/>
                  </a:lnTo>
                  <a:lnTo>
                    <a:pt x="24" y="24"/>
                  </a:lnTo>
                  <a:lnTo>
                    <a:pt x="23" y="28"/>
                  </a:lnTo>
                  <a:lnTo>
                    <a:pt x="18" y="28"/>
                  </a:lnTo>
                  <a:lnTo>
                    <a:pt x="15" y="31"/>
                  </a:lnTo>
                  <a:lnTo>
                    <a:pt x="12" y="31"/>
                  </a:lnTo>
                  <a:lnTo>
                    <a:pt x="9" y="33"/>
                  </a:lnTo>
                  <a:lnTo>
                    <a:pt x="3" y="30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92" name="Freeform 30"/>
            <p:cNvSpPr>
              <a:spLocks/>
            </p:cNvSpPr>
            <p:nvPr/>
          </p:nvSpPr>
          <p:spPr bwMode="auto">
            <a:xfrm>
              <a:off x="3077" y="1590"/>
              <a:ext cx="149" cy="76"/>
            </a:xfrm>
            <a:custGeom>
              <a:avLst/>
              <a:gdLst>
                <a:gd name="T0" fmla="*/ 148 w 300"/>
                <a:gd name="T1" fmla="*/ 22 h 150"/>
                <a:gd name="T2" fmla="*/ 148 w 300"/>
                <a:gd name="T3" fmla="*/ 18 h 150"/>
                <a:gd name="T4" fmla="*/ 145 w 300"/>
                <a:gd name="T5" fmla="*/ 15 h 150"/>
                <a:gd name="T6" fmla="*/ 141 w 300"/>
                <a:gd name="T7" fmla="*/ 12 h 150"/>
                <a:gd name="T8" fmla="*/ 136 w 300"/>
                <a:gd name="T9" fmla="*/ 11 h 150"/>
                <a:gd name="T10" fmla="*/ 131 w 300"/>
                <a:gd name="T11" fmla="*/ 8 h 150"/>
                <a:gd name="T12" fmla="*/ 123 w 300"/>
                <a:gd name="T13" fmla="*/ 6 h 150"/>
                <a:gd name="T14" fmla="*/ 115 w 300"/>
                <a:gd name="T15" fmla="*/ 4 h 150"/>
                <a:gd name="T16" fmla="*/ 106 w 300"/>
                <a:gd name="T17" fmla="*/ 2 h 150"/>
                <a:gd name="T18" fmla="*/ 101 w 300"/>
                <a:gd name="T19" fmla="*/ 1 h 150"/>
                <a:gd name="T20" fmla="*/ 96 w 300"/>
                <a:gd name="T21" fmla="*/ 0 h 150"/>
                <a:gd name="T22" fmla="*/ 91 w 300"/>
                <a:gd name="T23" fmla="*/ 0 h 150"/>
                <a:gd name="T24" fmla="*/ 87 w 300"/>
                <a:gd name="T25" fmla="*/ 0 h 150"/>
                <a:gd name="T26" fmla="*/ 81 w 300"/>
                <a:gd name="T27" fmla="*/ 0 h 150"/>
                <a:gd name="T28" fmla="*/ 76 w 300"/>
                <a:gd name="T29" fmla="*/ 0 h 150"/>
                <a:gd name="T30" fmla="*/ 71 w 300"/>
                <a:gd name="T31" fmla="*/ 0 h 150"/>
                <a:gd name="T32" fmla="*/ 66 w 300"/>
                <a:gd name="T33" fmla="*/ 0 h 150"/>
                <a:gd name="T34" fmla="*/ 62 w 300"/>
                <a:gd name="T35" fmla="*/ 0 h 150"/>
                <a:gd name="T36" fmla="*/ 57 w 300"/>
                <a:gd name="T37" fmla="*/ 2 h 150"/>
                <a:gd name="T38" fmla="*/ 52 w 300"/>
                <a:gd name="T39" fmla="*/ 3 h 150"/>
                <a:gd name="T40" fmla="*/ 47 w 300"/>
                <a:gd name="T41" fmla="*/ 5 h 150"/>
                <a:gd name="T42" fmla="*/ 39 w 300"/>
                <a:gd name="T43" fmla="*/ 8 h 150"/>
                <a:gd name="T44" fmla="*/ 31 w 300"/>
                <a:gd name="T45" fmla="*/ 13 h 150"/>
                <a:gd name="T46" fmla="*/ 24 w 300"/>
                <a:gd name="T47" fmla="*/ 18 h 150"/>
                <a:gd name="T48" fmla="*/ 18 w 300"/>
                <a:gd name="T49" fmla="*/ 25 h 150"/>
                <a:gd name="T50" fmla="*/ 13 w 300"/>
                <a:gd name="T51" fmla="*/ 31 h 150"/>
                <a:gd name="T52" fmla="*/ 8 w 300"/>
                <a:gd name="T53" fmla="*/ 37 h 150"/>
                <a:gd name="T54" fmla="*/ 4 w 300"/>
                <a:gd name="T55" fmla="*/ 44 h 150"/>
                <a:gd name="T56" fmla="*/ 2 w 300"/>
                <a:gd name="T57" fmla="*/ 51 h 150"/>
                <a:gd name="T58" fmla="*/ 1 w 300"/>
                <a:gd name="T59" fmla="*/ 56 h 150"/>
                <a:gd name="T60" fmla="*/ 0 w 300"/>
                <a:gd name="T61" fmla="*/ 63 h 150"/>
                <a:gd name="T62" fmla="*/ 0 w 300"/>
                <a:gd name="T63" fmla="*/ 68 h 150"/>
                <a:gd name="T64" fmla="*/ 2 w 300"/>
                <a:gd name="T65" fmla="*/ 73 h 150"/>
                <a:gd name="T66" fmla="*/ 6 w 300"/>
                <a:gd name="T67" fmla="*/ 76 h 150"/>
                <a:gd name="T68" fmla="*/ 11 w 300"/>
                <a:gd name="T69" fmla="*/ 74 h 150"/>
                <a:gd name="T70" fmla="*/ 16 w 300"/>
                <a:gd name="T71" fmla="*/ 70 h 150"/>
                <a:gd name="T72" fmla="*/ 19 w 300"/>
                <a:gd name="T73" fmla="*/ 65 h 150"/>
                <a:gd name="T74" fmla="*/ 21 w 300"/>
                <a:gd name="T75" fmla="*/ 60 h 150"/>
                <a:gd name="T76" fmla="*/ 22 w 300"/>
                <a:gd name="T77" fmla="*/ 55 h 150"/>
                <a:gd name="T78" fmla="*/ 24 w 300"/>
                <a:gd name="T79" fmla="*/ 50 h 150"/>
                <a:gd name="T80" fmla="*/ 26 w 300"/>
                <a:gd name="T81" fmla="*/ 45 h 150"/>
                <a:gd name="T82" fmla="*/ 31 w 300"/>
                <a:gd name="T83" fmla="*/ 39 h 150"/>
                <a:gd name="T84" fmla="*/ 36 w 300"/>
                <a:gd name="T85" fmla="*/ 33 h 150"/>
                <a:gd name="T86" fmla="*/ 41 w 300"/>
                <a:gd name="T87" fmla="*/ 29 h 150"/>
                <a:gd name="T88" fmla="*/ 47 w 300"/>
                <a:gd name="T89" fmla="*/ 25 h 150"/>
                <a:gd name="T90" fmla="*/ 54 w 300"/>
                <a:gd name="T91" fmla="*/ 22 h 150"/>
                <a:gd name="T92" fmla="*/ 61 w 300"/>
                <a:gd name="T93" fmla="*/ 19 h 150"/>
                <a:gd name="T94" fmla="*/ 70 w 300"/>
                <a:gd name="T95" fmla="*/ 17 h 150"/>
                <a:gd name="T96" fmla="*/ 75 w 300"/>
                <a:gd name="T97" fmla="*/ 16 h 150"/>
                <a:gd name="T98" fmla="*/ 81 w 300"/>
                <a:gd name="T99" fmla="*/ 16 h 150"/>
                <a:gd name="T100" fmla="*/ 85 w 300"/>
                <a:gd name="T101" fmla="*/ 16 h 150"/>
                <a:gd name="T102" fmla="*/ 90 w 300"/>
                <a:gd name="T103" fmla="*/ 17 h 150"/>
                <a:gd name="T104" fmla="*/ 94 w 300"/>
                <a:gd name="T105" fmla="*/ 17 h 150"/>
                <a:gd name="T106" fmla="*/ 99 w 300"/>
                <a:gd name="T107" fmla="*/ 17 h 150"/>
                <a:gd name="T108" fmla="*/ 104 w 300"/>
                <a:gd name="T109" fmla="*/ 19 h 150"/>
                <a:gd name="T110" fmla="*/ 113 w 300"/>
                <a:gd name="T111" fmla="*/ 19 h 150"/>
                <a:gd name="T112" fmla="*/ 121 w 300"/>
                <a:gd name="T113" fmla="*/ 22 h 150"/>
                <a:gd name="T114" fmla="*/ 128 w 300"/>
                <a:gd name="T115" fmla="*/ 24 h 150"/>
                <a:gd name="T116" fmla="*/ 134 w 300"/>
                <a:gd name="T117" fmla="*/ 25 h 150"/>
                <a:gd name="T118" fmla="*/ 139 w 300"/>
                <a:gd name="T119" fmla="*/ 26 h 150"/>
                <a:gd name="T120" fmla="*/ 145 w 300"/>
                <a:gd name="T121" fmla="*/ 26 h 15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0"/>
                <a:gd name="T184" fmla="*/ 0 h 150"/>
                <a:gd name="T185" fmla="*/ 300 w 300"/>
                <a:gd name="T186" fmla="*/ 150 h 15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0" h="150">
                  <a:moveTo>
                    <a:pt x="291" y="52"/>
                  </a:moveTo>
                  <a:lnTo>
                    <a:pt x="294" y="49"/>
                  </a:lnTo>
                  <a:lnTo>
                    <a:pt x="298" y="44"/>
                  </a:lnTo>
                  <a:lnTo>
                    <a:pt x="298" y="43"/>
                  </a:lnTo>
                  <a:lnTo>
                    <a:pt x="300" y="38"/>
                  </a:lnTo>
                  <a:lnTo>
                    <a:pt x="298" y="35"/>
                  </a:lnTo>
                  <a:lnTo>
                    <a:pt x="297" y="32"/>
                  </a:lnTo>
                  <a:lnTo>
                    <a:pt x="294" y="31"/>
                  </a:lnTo>
                  <a:lnTo>
                    <a:pt x="292" y="29"/>
                  </a:lnTo>
                  <a:lnTo>
                    <a:pt x="288" y="28"/>
                  </a:lnTo>
                  <a:lnTo>
                    <a:pt x="285" y="26"/>
                  </a:lnTo>
                  <a:lnTo>
                    <a:pt x="283" y="24"/>
                  </a:lnTo>
                  <a:lnTo>
                    <a:pt x="280" y="24"/>
                  </a:lnTo>
                  <a:lnTo>
                    <a:pt x="277" y="22"/>
                  </a:lnTo>
                  <a:lnTo>
                    <a:pt x="274" y="21"/>
                  </a:lnTo>
                  <a:lnTo>
                    <a:pt x="270" y="19"/>
                  </a:lnTo>
                  <a:lnTo>
                    <a:pt x="267" y="18"/>
                  </a:lnTo>
                  <a:lnTo>
                    <a:pt x="263" y="16"/>
                  </a:lnTo>
                  <a:lnTo>
                    <a:pt x="258" y="15"/>
                  </a:lnTo>
                  <a:lnTo>
                    <a:pt x="254" y="13"/>
                  </a:lnTo>
                  <a:lnTo>
                    <a:pt x="248" y="12"/>
                  </a:lnTo>
                  <a:lnTo>
                    <a:pt x="243" y="9"/>
                  </a:lnTo>
                  <a:lnTo>
                    <a:pt x="237" y="9"/>
                  </a:lnTo>
                  <a:lnTo>
                    <a:pt x="231" y="7"/>
                  </a:lnTo>
                  <a:lnTo>
                    <a:pt x="225" y="6"/>
                  </a:lnTo>
                  <a:lnTo>
                    <a:pt x="219" y="4"/>
                  </a:lnTo>
                  <a:lnTo>
                    <a:pt x="213" y="4"/>
                  </a:lnTo>
                  <a:lnTo>
                    <a:pt x="210" y="3"/>
                  </a:lnTo>
                  <a:lnTo>
                    <a:pt x="207" y="3"/>
                  </a:lnTo>
                  <a:lnTo>
                    <a:pt x="203" y="1"/>
                  </a:lnTo>
                  <a:lnTo>
                    <a:pt x="200" y="1"/>
                  </a:lnTo>
                  <a:lnTo>
                    <a:pt x="198" y="0"/>
                  </a:lnTo>
                  <a:lnTo>
                    <a:pt x="194" y="0"/>
                  </a:lnTo>
                  <a:lnTo>
                    <a:pt x="191" y="0"/>
                  </a:lnTo>
                  <a:lnTo>
                    <a:pt x="188" y="0"/>
                  </a:lnTo>
                  <a:lnTo>
                    <a:pt x="184" y="0"/>
                  </a:lnTo>
                  <a:lnTo>
                    <a:pt x="181" y="0"/>
                  </a:lnTo>
                  <a:lnTo>
                    <a:pt x="178" y="0"/>
                  </a:lnTo>
                  <a:lnTo>
                    <a:pt x="175" y="0"/>
                  </a:lnTo>
                  <a:lnTo>
                    <a:pt x="172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61" y="0"/>
                  </a:lnTo>
                  <a:lnTo>
                    <a:pt x="158" y="0"/>
                  </a:lnTo>
                  <a:lnTo>
                    <a:pt x="154" y="0"/>
                  </a:lnTo>
                  <a:lnTo>
                    <a:pt x="151" y="0"/>
                  </a:lnTo>
                  <a:lnTo>
                    <a:pt x="148" y="0"/>
                  </a:lnTo>
                  <a:lnTo>
                    <a:pt x="143" y="0"/>
                  </a:lnTo>
                  <a:lnTo>
                    <a:pt x="140" y="0"/>
                  </a:lnTo>
                  <a:lnTo>
                    <a:pt x="137" y="0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127" y="0"/>
                  </a:lnTo>
                  <a:lnTo>
                    <a:pt x="124" y="0"/>
                  </a:lnTo>
                  <a:lnTo>
                    <a:pt x="121" y="1"/>
                  </a:lnTo>
                  <a:lnTo>
                    <a:pt x="118" y="1"/>
                  </a:lnTo>
                  <a:lnTo>
                    <a:pt x="114" y="3"/>
                  </a:lnTo>
                  <a:lnTo>
                    <a:pt x="111" y="4"/>
                  </a:lnTo>
                  <a:lnTo>
                    <a:pt x="108" y="4"/>
                  </a:lnTo>
                  <a:lnTo>
                    <a:pt x="105" y="6"/>
                  </a:lnTo>
                  <a:lnTo>
                    <a:pt x="102" y="7"/>
                  </a:lnTo>
                  <a:lnTo>
                    <a:pt x="97" y="7"/>
                  </a:lnTo>
                  <a:lnTo>
                    <a:pt x="94" y="9"/>
                  </a:lnTo>
                  <a:lnTo>
                    <a:pt x="88" y="10"/>
                  </a:lnTo>
                  <a:lnTo>
                    <a:pt x="82" y="15"/>
                  </a:lnTo>
                  <a:lnTo>
                    <a:pt x="78" y="16"/>
                  </a:lnTo>
                  <a:lnTo>
                    <a:pt x="72" y="19"/>
                  </a:lnTo>
                  <a:lnTo>
                    <a:pt x="67" y="24"/>
                  </a:lnTo>
                  <a:lnTo>
                    <a:pt x="63" y="26"/>
                  </a:lnTo>
                  <a:lnTo>
                    <a:pt x="57" y="29"/>
                  </a:lnTo>
                  <a:lnTo>
                    <a:pt x="53" y="32"/>
                  </a:lnTo>
                  <a:lnTo>
                    <a:pt x="48" y="35"/>
                  </a:lnTo>
                  <a:lnTo>
                    <a:pt x="44" y="40"/>
                  </a:lnTo>
                  <a:lnTo>
                    <a:pt x="39" y="44"/>
                  </a:lnTo>
                  <a:lnTo>
                    <a:pt x="36" y="49"/>
                  </a:lnTo>
                  <a:lnTo>
                    <a:pt x="33" y="53"/>
                  </a:lnTo>
                  <a:lnTo>
                    <a:pt x="29" y="56"/>
                  </a:lnTo>
                  <a:lnTo>
                    <a:pt x="26" y="61"/>
                  </a:lnTo>
                  <a:lnTo>
                    <a:pt x="23" y="65"/>
                  </a:lnTo>
                  <a:lnTo>
                    <a:pt x="18" y="70"/>
                  </a:lnTo>
                  <a:lnTo>
                    <a:pt x="17" y="74"/>
                  </a:lnTo>
                  <a:lnTo>
                    <a:pt x="14" y="79"/>
                  </a:lnTo>
                  <a:lnTo>
                    <a:pt x="12" y="82"/>
                  </a:lnTo>
                  <a:lnTo>
                    <a:pt x="9" y="86"/>
                  </a:lnTo>
                  <a:lnTo>
                    <a:pt x="8" y="91"/>
                  </a:lnTo>
                  <a:lnTo>
                    <a:pt x="6" y="95"/>
                  </a:lnTo>
                  <a:lnTo>
                    <a:pt x="5" y="100"/>
                  </a:lnTo>
                  <a:lnTo>
                    <a:pt x="2" y="104"/>
                  </a:lnTo>
                  <a:lnTo>
                    <a:pt x="2" y="108"/>
                  </a:lnTo>
                  <a:lnTo>
                    <a:pt x="2" y="111"/>
                  </a:lnTo>
                  <a:lnTo>
                    <a:pt x="0" y="116"/>
                  </a:lnTo>
                  <a:lnTo>
                    <a:pt x="0" y="119"/>
                  </a:lnTo>
                  <a:lnTo>
                    <a:pt x="0" y="125"/>
                  </a:lnTo>
                  <a:lnTo>
                    <a:pt x="0" y="126"/>
                  </a:lnTo>
                  <a:lnTo>
                    <a:pt x="0" y="129"/>
                  </a:lnTo>
                  <a:lnTo>
                    <a:pt x="0" y="134"/>
                  </a:lnTo>
                  <a:lnTo>
                    <a:pt x="2" y="135"/>
                  </a:lnTo>
                  <a:lnTo>
                    <a:pt x="2" y="140"/>
                  </a:lnTo>
                  <a:lnTo>
                    <a:pt x="5" y="144"/>
                  </a:lnTo>
                  <a:lnTo>
                    <a:pt x="6" y="147"/>
                  </a:lnTo>
                  <a:lnTo>
                    <a:pt x="9" y="150"/>
                  </a:lnTo>
                  <a:lnTo>
                    <a:pt x="12" y="150"/>
                  </a:lnTo>
                  <a:lnTo>
                    <a:pt x="17" y="150"/>
                  </a:lnTo>
                  <a:lnTo>
                    <a:pt x="20" y="150"/>
                  </a:lnTo>
                  <a:lnTo>
                    <a:pt x="23" y="147"/>
                  </a:lnTo>
                  <a:lnTo>
                    <a:pt x="27" y="144"/>
                  </a:lnTo>
                  <a:lnTo>
                    <a:pt x="30" y="143"/>
                  </a:lnTo>
                  <a:lnTo>
                    <a:pt x="33" y="138"/>
                  </a:lnTo>
                  <a:lnTo>
                    <a:pt x="38" y="134"/>
                  </a:lnTo>
                  <a:lnTo>
                    <a:pt x="38" y="131"/>
                  </a:lnTo>
                  <a:lnTo>
                    <a:pt x="39" y="128"/>
                  </a:lnTo>
                  <a:lnTo>
                    <a:pt x="41" y="125"/>
                  </a:lnTo>
                  <a:lnTo>
                    <a:pt x="42" y="122"/>
                  </a:lnTo>
                  <a:lnTo>
                    <a:pt x="42" y="119"/>
                  </a:lnTo>
                  <a:lnTo>
                    <a:pt x="42" y="114"/>
                  </a:lnTo>
                  <a:lnTo>
                    <a:pt x="44" y="111"/>
                  </a:lnTo>
                  <a:lnTo>
                    <a:pt x="45" y="108"/>
                  </a:lnTo>
                  <a:lnTo>
                    <a:pt x="47" y="104"/>
                  </a:lnTo>
                  <a:lnTo>
                    <a:pt x="47" y="101"/>
                  </a:lnTo>
                  <a:lnTo>
                    <a:pt x="48" y="98"/>
                  </a:lnTo>
                  <a:lnTo>
                    <a:pt x="50" y="95"/>
                  </a:lnTo>
                  <a:lnTo>
                    <a:pt x="53" y="92"/>
                  </a:lnTo>
                  <a:lnTo>
                    <a:pt x="53" y="89"/>
                  </a:lnTo>
                  <a:lnTo>
                    <a:pt x="56" y="85"/>
                  </a:lnTo>
                  <a:lnTo>
                    <a:pt x="57" y="83"/>
                  </a:lnTo>
                  <a:lnTo>
                    <a:pt x="63" y="77"/>
                  </a:lnTo>
                  <a:lnTo>
                    <a:pt x="67" y="71"/>
                  </a:lnTo>
                  <a:lnTo>
                    <a:pt x="70" y="68"/>
                  </a:lnTo>
                  <a:lnTo>
                    <a:pt x="73" y="65"/>
                  </a:lnTo>
                  <a:lnTo>
                    <a:pt x="76" y="62"/>
                  </a:lnTo>
                  <a:lnTo>
                    <a:pt x="79" y="59"/>
                  </a:lnTo>
                  <a:lnTo>
                    <a:pt x="82" y="58"/>
                  </a:lnTo>
                  <a:lnTo>
                    <a:pt x="87" y="55"/>
                  </a:lnTo>
                  <a:lnTo>
                    <a:pt x="90" y="53"/>
                  </a:lnTo>
                  <a:lnTo>
                    <a:pt x="94" y="50"/>
                  </a:lnTo>
                  <a:lnTo>
                    <a:pt x="97" y="49"/>
                  </a:lnTo>
                  <a:lnTo>
                    <a:pt x="103" y="46"/>
                  </a:lnTo>
                  <a:lnTo>
                    <a:pt x="108" y="44"/>
                  </a:lnTo>
                  <a:lnTo>
                    <a:pt x="114" y="43"/>
                  </a:lnTo>
                  <a:lnTo>
                    <a:pt x="118" y="40"/>
                  </a:lnTo>
                  <a:lnTo>
                    <a:pt x="123" y="38"/>
                  </a:lnTo>
                  <a:lnTo>
                    <a:pt x="129" y="38"/>
                  </a:lnTo>
                  <a:lnTo>
                    <a:pt x="134" y="37"/>
                  </a:lnTo>
                  <a:lnTo>
                    <a:pt x="140" y="34"/>
                  </a:lnTo>
                  <a:lnTo>
                    <a:pt x="148" y="34"/>
                  </a:lnTo>
                  <a:lnTo>
                    <a:pt x="149" y="34"/>
                  </a:lnTo>
                  <a:lnTo>
                    <a:pt x="152" y="32"/>
                  </a:lnTo>
                  <a:lnTo>
                    <a:pt x="155" y="32"/>
                  </a:lnTo>
                  <a:lnTo>
                    <a:pt x="158" y="32"/>
                  </a:lnTo>
                  <a:lnTo>
                    <a:pt x="163" y="32"/>
                  </a:lnTo>
                  <a:lnTo>
                    <a:pt x="166" y="32"/>
                  </a:lnTo>
                  <a:lnTo>
                    <a:pt x="169" y="32"/>
                  </a:lnTo>
                  <a:lnTo>
                    <a:pt x="172" y="32"/>
                  </a:lnTo>
                  <a:lnTo>
                    <a:pt x="175" y="32"/>
                  </a:lnTo>
                  <a:lnTo>
                    <a:pt x="178" y="32"/>
                  </a:lnTo>
                  <a:lnTo>
                    <a:pt x="181" y="34"/>
                  </a:lnTo>
                  <a:lnTo>
                    <a:pt x="184" y="34"/>
                  </a:lnTo>
                  <a:lnTo>
                    <a:pt x="188" y="34"/>
                  </a:lnTo>
                  <a:lnTo>
                    <a:pt x="190" y="34"/>
                  </a:lnTo>
                  <a:lnTo>
                    <a:pt x="193" y="34"/>
                  </a:lnTo>
                  <a:lnTo>
                    <a:pt x="197" y="34"/>
                  </a:lnTo>
                  <a:lnTo>
                    <a:pt x="200" y="34"/>
                  </a:lnTo>
                  <a:lnTo>
                    <a:pt x="203" y="34"/>
                  </a:lnTo>
                  <a:lnTo>
                    <a:pt x="206" y="35"/>
                  </a:lnTo>
                  <a:lnTo>
                    <a:pt x="209" y="37"/>
                  </a:lnTo>
                  <a:lnTo>
                    <a:pt x="215" y="37"/>
                  </a:lnTo>
                  <a:lnTo>
                    <a:pt x="221" y="38"/>
                  </a:lnTo>
                  <a:lnTo>
                    <a:pt x="227" y="38"/>
                  </a:lnTo>
                  <a:lnTo>
                    <a:pt x="233" y="41"/>
                  </a:lnTo>
                  <a:lnTo>
                    <a:pt x="237" y="43"/>
                  </a:lnTo>
                  <a:lnTo>
                    <a:pt x="243" y="44"/>
                  </a:lnTo>
                  <a:lnTo>
                    <a:pt x="248" y="44"/>
                  </a:lnTo>
                  <a:lnTo>
                    <a:pt x="252" y="46"/>
                  </a:lnTo>
                  <a:lnTo>
                    <a:pt x="257" y="47"/>
                  </a:lnTo>
                  <a:lnTo>
                    <a:pt x="261" y="49"/>
                  </a:lnTo>
                  <a:lnTo>
                    <a:pt x="265" y="49"/>
                  </a:lnTo>
                  <a:lnTo>
                    <a:pt x="270" y="50"/>
                  </a:lnTo>
                  <a:lnTo>
                    <a:pt x="273" y="50"/>
                  </a:lnTo>
                  <a:lnTo>
                    <a:pt x="277" y="52"/>
                  </a:lnTo>
                  <a:lnTo>
                    <a:pt x="279" y="52"/>
                  </a:lnTo>
                  <a:lnTo>
                    <a:pt x="283" y="52"/>
                  </a:lnTo>
                  <a:lnTo>
                    <a:pt x="288" y="52"/>
                  </a:lnTo>
                  <a:lnTo>
                    <a:pt x="291" y="52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93" name="Freeform 31"/>
            <p:cNvSpPr>
              <a:spLocks/>
            </p:cNvSpPr>
            <p:nvPr/>
          </p:nvSpPr>
          <p:spPr bwMode="auto">
            <a:xfrm>
              <a:off x="3369" y="1226"/>
              <a:ext cx="160" cy="57"/>
            </a:xfrm>
            <a:custGeom>
              <a:avLst/>
              <a:gdLst>
                <a:gd name="T0" fmla="*/ 1 w 322"/>
                <a:gd name="T1" fmla="*/ 51 h 113"/>
                <a:gd name="T2" fmla="*/ 4 w 322"/>
                <a:gd name="T3" fmla="*/ 49 h 113"/>
                <a:gd name="T4" fmla="*/ 9 w 322"/>
                <a:gd name="T5" fmla="*/ 47 h 113"/>
                <a:gd name="T6" fmla="*/ 15 w 322"/>
                <a:gd name="T7" fmla="*/ 44 h 113"/>
                <a:gd name="T8" fmla="*/ 22 w 322"/>
                <a:gd name="T9" fmla="*/ 41 h 113"/>
                <a:gd name="T10" fmla="*/ 31 w 322"/>
                <a:gd name="T11" fmla="*/ 38 h 113"/>
                <a:gd name="T12" fmla="*/ 41 w 322"/>
                <a:gd name="T13" fmla="*/ 34 h 113"/>
                <a:gd name="T14" fmla="*/ 50 w 322"/>
                <a:gd name="T15" fmla="*/ 31 h 113"/>
                <a:gd name="T16" fmla="*/ 62 w 322"/>
                <a:gd name="T17" fmla="*/ 27 h 113"/>
                <a:gd name="T18" fmla="*/ 73 w 322"/>
                <a:gd name="T19" fmla="*/ 23 h 113"/>
                <a:gd name="T20" fmla="*/ 83 w 322"/>
                <a:gd name="T21" fmla="*/ 20 h 113"/>
                <a:gd name="T22" fmla="*/ 94 w 322"/>
                <a:gd name="T23" fmla="*/ 16 h 113"/>
                <a:gd name="T24" fmla="*/ 105 w 322"/>
                <a:gd name="T25" fmla="*/ 13 h 113"/>
                <a:gd name="T26" fmla="*/ 115 w 322"/>
                <a:gd name="T27" fmla="*/ 9 h 113"/>
                <a:gd name="T28" fmla="*/ 124 w 322"/>
                <a:gd name="T29" fmla="*/ 7 h 113"/>
                <a:gd name="T30" fmla="*/ 133 w 322"/>
                <a:gd name="T31" fmla="*/ 5 h 113"/>
                <a:gd name="T32" fmla="*/ 141 w 322"/>
                <a:gd name="T33" fmla="*/ 3 h 113"/>
                <a:gd name="T34" fmla="*/ 147 w 322"/>
                <a:gd name="T35" fmla="*/ 1 h 113"/>
                <a:gd name="T36" fmla="*/ 153 w 322"/>
                <a:gd name="T37" fmla="*/ 0 h 113"/>
                <a:gd name="T38" fmla="*/ 157 w 322"/>
                <a:gd name="T39" fmla="*/ 0 h 113"/>
                <a:gd name="T40" fmla="*/ 159 w 322"/>
                <a:gd name="T41" fmla="*/ 6 h 113"/>
                <a:gd name="T42" fmla="*/ 153 w 322"/>
                <a:gd name="T43" fmla="*/ 8 h 113"/>
                <a:gd name="T44" fmla="*/ 147 w 322"/>
                <a:gd name="T45" fmla="*/ 11 h 113"/>
                <a:gd name="T46" fmla="*/ 142 w 322"/>
                <a:gd name="T47" fmla="*/ 13 h 113"/>
                <a:gd name="T48" fmla="*/ 137 w 322"/>
                <a:gd name="T49" fmla="*/ 14 h 113"/>
                <a:gd name="T50" fmla="*/ 130 w 322"/>
                <a:gd name="T51" fmla="*/ 16 h 113"/>
                <a:gd name="T52" fmla="*/ 125 w 322"/>
                <a:gd name="T53" fmla="*/ 18 h 113"/>
                <a:gd name="T54" fmla="*/ 119 w 322"/>
                <a:gd name="T55" fmla="*/ 20 h 113"/>
                <a:gd name="T56" fmla="*/ 112 w 322"/>
                <a:gd name="T57" fmla="*/ 21 h 113"/>
                <a:gd name="T58" fmla="*/ 107 w 322"/>
                <a:gd name="T59" fmla="*/ 23 h 113"/>
                <a:gd name="T60" fmla="*/ 102 w 322"/>
                <a:gd name="T61" fmla="*/ 26 h 113"/>
                <a:gd name="T62" fmla="*/ 95 w 322"/>
                <a:gd name="T63" fmla="*/ 28 h 113"/>
                <a:gd name="T64" fmla="*/ 89 w 322"/>
                <a:gd name="T65" fmla="*/ 31 h 113"/>
                <a:gd name="T66" fmla="*/ 81 w 322"/>
                <a:gd name="T67" fmla="*/ 33 h 113"/>
                <a:gd name="T68" fmla="*/ 74 w 322"/>
                <a:gd name="T69" fmla="*/ 36 h 113"/>
                <a:gd name="T70" fmla="*/ 66 w 322"/>
                <a:gd name="T71" fmla="*/ 39 h 113"/>
                <a:gd name="T72" fmla="*/ 59 w 322"/>
                <a:gd name="T73" fmla="*/ 42 h 113"/>
                <a:gd name="T74" fmla="*/ 50 w 322"/>
                <a:gd name="T75" fmla="*/ 46 h 113"/>
                <a:gd name="T76" fmla="*/ 43 w 322"/>
                <a:gd name="T77" fmla="*/ 48 h 113"/>
                <a:gd name="T78" fmla="*/ 36 w 322"/>
                <a:gd name="T79" fmla="*/ 50 h 113"/>
                <a:gd name="T80" fmla="*/ 28 w 322"/>
                <a:gd name="T81" fmla="*/ 52 h 113"/>
                <a:gd name="T82" fmla="*/ 22 w 322"/>
                <a:gd name="T83" fmla="*/ 54 h 113"/>
                <a:gd name="T84" fmla="*/ 16 w 322"/>
                <a:gd name="T85" fmla="*/ 55 h 113"/>
                <a:gd name="T86" fmla="*/ 11 w 322"/>
                <a:gd name="T87" fmla="*/ 56 h 113"/>
                <a:gd name="T88" fmla="*/ 4 w 322"/>
                <a:gd name="T89" fmla="*/ 57 h 113"/>
                <a:gd name="T90" fmla="*/ 0 w 322"/>
                <a:gd name="T91" fmla="*/ 55 h 11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2"/>
                <a:gd name="T139" fmla="*/ 0 h 113"/>
                <a:gd name="T140" fmla="*/ 322 w 322"/>
                <a:gd name="T141" fmla="*/ 113 h 11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2" h="113">
                  <a:moveTo>
                    <a:pt x="0" y="106"/>
                  </a:moveTo>
                  <a:lnTo>
                    <a:pt x="0" y="104"/>
                  </a:lnTo>
                  <a:lnTo>
                    <a:pt x="2" y="101"/>
                  </a:lnTo>
                  <a:lnTo>
                    <a:pt x="5" y="100"/>
                  </a:lnTo>
                  <a:lnTo>
                    <a:pt x="6" y="100"/>
                  </a:lnTo>
                  <a:lnTo>
                    <a:pt x="8" y="97"/>
                  </a:lnTo>
                  <a:lnTo>
                    <a:pt x="11" y="97"/>
                  </a:lnTo>
                  <a:lnTo>
                    <a:pt x="15" y="96"/>
                  </a:lnTo>
                  <a:lnTo>
                    <a:pt x="18" y="94"/>
                  </a:lnTo>
                  <a:lnTo>
                    <a:pt x="21" y="91"/>
                  </a:lnTo>
                  <a:lnTo>
                    <a:pt x="25" y="91"/>
                  </a:lnTo>
                  <a:lnTo>
                    <a:pt x="30" y="88"/>
                  </a:lnTo>
                  <a:lnTo>
                    <a:pt x="36" y="85"/>
                  </a:lnTo>
                  <a:lnTo>
                    <a:pt x="40" y="84"/>
                  </a:lnTo>
                  <a:lnTo>
                    <a:pt x="45" y="82"/>
                  </a:lnTo>
                  <a:lnTo>
                    <a:pt x="51" y="79"/>
                  </a:lnTo>
                  <a:lnTo>
                    <a:pt x="57" y="76"/>
                  </a:lnTo>
                  <a:lnTo>
                    <a:pt x="63" y="75"/>
                  </a:lnTo>
                  <a:lnTo>
                    <a:pt x="69" y="72"/>
                  </a:lnTo>
                  <a:lnTo>
                    <a:pt x="76" y="70"/>
                  </a:lnTo>
                  <a:lnTo>
                    <a:pt x="82" y="67"/>
                  </a:lnTo>
                  <a:lnTo>
                    <a:pt x="88" y="66"/>
                  </a:lnTo>
                  <a:lnTo>
                    <a:pt x="95" y="63"/>
                  </a:lnTo>
                  <a:lnTo>
                    <a:pt x="101" y="61"/>
                  </a:lnTo>
                  <a:lnTo>
                    <a:pt x="109" y="58"/>
                  </a:lnTo>
                  <a:lnTo>
                    <a:pt x="116" y="55"/>
                  </a:lnTo>
                  <a:lnTo>
                    <a:pt x="124" y="54"/>
                  </a:lnTo>
                  <a:lnTo>
                    <a:pt x="131" y="51"/>
                  </a:lnTo>
                  <a:lnTo>
                    <a:pt x="137" y="48"/>
                  </a:lnTo>
                  <a:lnTo>
                    <a:pt x="146" y="45"/>
                  </a:lnTo>
                  <a:lnTo>
                    <a:pt x="153" y="43"/>
                  </a:lnTo>
                  <a:lnTo>
                    <a:pt x="161" y="40"/>
                  </a:lnTo>
                  <a:lnTo>
                    <a:pt x="167" y="39"/>
                  </a:lnTo>
                  <a:lnTo>
                    <a:pt x="174" y="36"/>
                  </a:lnTo>
                  <a:lnTo>
                    <a:pt x="182" y="34"/>
                  </a:lnTo>
                  <a:lnTo>
                    <a:pt x="189" y="31"/>
                  </a:lnTo>
                  <a:lnTo>
                    <a:pt x="197" y="30"/>
                  </a:lnTo>
                  <a:lnTo>
                    <a:pt x="203" y="27"/>
                  </a:lnTo>
                  <a:lnTo>
                    <a:pt x="212" y="25"/>
                  </a:lnTo>
                  <a:lnTo>
                    <a:pt x="216" y="23"/>
                  </a:lnTo>
                  <a:lnTo>
                    <a:pt x="223" y="21"/>
                  </a:lnTo>
                  <a:lnTo>
                    <a:pt x="231" y="18"/>
                  </a:lnTo>
                  <a:lnTo>
                    <a:pt x="237" y="17"/>
                  </a:lnTo>
                  <a:lnTo>
                    <a:pt x="243" y="15"/>
                  </a:lnTo>
                  <a:lnTo>
                    <a:pt x="250" y="14"/>
                  </a:lnTo>
                  <a:lnTo>
                    <a:pt x="256" y="12"/>
                  </a:lnTo>
                  <a:lnTo>
                    <a:pt x="262" y="11"/>
                  </a:lnTo>
                  <a:lnTo>
                    <a:pt x="267" y="9"/>
                  </a:lnTo>
                  <a:lnTo>
                    <a:pt x="273" y="8"/>
                  </a:lnTo>
                  <a:lnTo>
                    <a:pt x="278" y="5"/>
                  </a:lnTo>
                  <a:lnTo>
                    <a:pt x="283" y="5"/>
                  </a:lnTo>
                  <a:lnTo>
                    <a:pt x="287" y="3"/>
                  </a:lnTo>
                  <a:lnTo>
                    <a:pt x="292" y="3"/>
                  </a:lnTo>
                  <a:lnTo>
                    <a:pt x="296" y="2"/>
                  </a:lnTo>
                  <a:lnTo>
                    <a:pt x="301" y="2"/>
                  </a:lnTo>
                  <a:lnTo>
                    <a:pt x="304" y="0"/>
                  </a:lnTo>
                  <a:lnTo>
                    <a:pt x="307" y="0"/>
                  </a:lnTo>
                  <a:lnTo>
                    <a:pt x="311" y="0"/>
                  </a:lnTo>
                  <a:lnTo>
                    <a:pt x="313" y="0"/>
                  </a:lnTo>
                  <a:lnTo>
                    <a:pt x="316" y="0"/>
                  </a:lnTo>
                  <a:lnTo>
                    <a:pt x="320" y="0"/>
                  </a:lnTo>
                  <a:lnTo>
                    <a:pt x="322" y="5"/>
                  </a:lnTo>
                  <a:lnTo>
                    <a:pt x="320" y="11"/>
                  </a:lnTo>
                  <a:lnTo>
                    <a:pt x="316" y="11"/>
                  </a:lnTo>
                  <a:lnTo>
                    <a:pt x="313" y="14"/>
                  </a:lnTo>
                  <a:lnTo>
                    <a:pt x="308" y="15"/>
                  </a:lnTo>
                  <a:lnTo>
                    <a:pt x="302" y="20"/>
                  </a:lnTo>
                  <a:lnTo>
                    <a:pt x="299" y="20"/>
                  </a:lnTo>
                  <a:lnTo>
                    <a:pt x="296" y="21"/>
                  </a:lnTo>
                  <a:lnTo>
                    <a:pt x="292" y="21"/>
                  </a:lnTo>
                  <a:lnTo>
                    <a:pt x="290" y="24"/>
                  </a:lnTo>
                  <a:lnTo>
                    <a:pt x="286" y="25"/>
                  </a:lnTo>
                  <a:lnTo>
                    <a:pt x="281" y="25"/>
                  </a:lnTo>
                  <a:lnTo>
                    <a:pt x="278" y="27"/>
                  </a:lnTo>
                  <a:lnTo>
                    <a:pt x="276" y="28"/>
                  </a:lnTo>
                  <a:lnTo>
                    <a:pt x="271" y="30"/>
                  </a:lnTo>
                  <a:lnTo>
                    <a:pt x="267" y="30"/>
                  </a:lnTo>
                  <a:lnTo>
                    <a:pt x="262" y="31"/>
                  </a:lnTo>
                  <a:lnTo>
                    <a:pt x="259" y="33"/>
                  </a:lnTo>
                  <a:lnTo>
                    <a:pt x="256" y="34"/>
                  </a:lnTo>
                  <a:lnTo>
                    <a:pt x="252" y="36"/>
                  </a:lnTo>
                  <a:lnTo>
                    <a:pt x="247" y="36"/>
                  </a:lnTo>
                  <a:lnTo>
                    <a:pt x="244" y="37"/>
                  </a:lnTo>
                  <a:lnTo>
                    <a:pt x="240" y="39"/>
                  </a:lnTo>
                  <a:lnTo>
                    <a:pt x="234" y="40"/>
                  </a:lnTo>
                  <a:lnTo>
                    <a:pt x="231" y="40"/>
                  </a:lnTo>
                  <a:lnTo>
                    <a:pt x="226" y="42"/>
                  </a:lnTo>
                  <a:lnTo>
                    <a:pt x="223" y="43"/>
                  </a:lnTo>
                  <a:lnTo>
                    <a:pt x="220" y="45"/>
                  </a:lnTo>
                  <a:lnTo>
                    <a:pt x="216" y="45"/>
                  </a:lnTo>
                  <a:lnTo>
                    <a:pt x="213" y="46"/>
                  </a:lnTo>
                  <a:lnTo>
                    <a:pt x="210" y="48"/>
                  </a:lnTo>
                  <a:lnTo>
                    <a:pt x="206" y="51"/>
                  </a:lnTo>
                  <a:lnTo>
                    <a:pt x="201" y="51"/>
                  </a:lnTo>
                  <a:lnTo>
                    <a:pt x="197" y="54"/>
                  </a:lnTo>
                  <a:lnTo>
                    <a:pt x="192" y="55"/>
                  </a:lnTo>
                  <a:lnTo>
                    <a:pt x="189" y="57"/>
                  </a:lnTo>
                  <a:lnTo>
                    <a:pt x="183" y="60"/>
                  </a:lnTo>
                  <a:lnTo>
                    <a:pt x="179" y="61"/>
                  </a:lnTo>
                  <a:lnTo>
                    <a:pt x="173" y="63"/>
                  </a:lnTo>
                  <a:lnTo>
                    <a:pt x="168" y="64"/>
                  </a:lnTo>
                  <a:lnTo>
                    <a:pt x="164" y="66"/>
                  </a:lnTo>
                  <a:lnTo>
                    <a:pt x="159" y="67"/>
                  </a:lnTo>
                  <a:lnTo>
                    <a:pt x="153" y="70"/>
                  </a:lnTo>
                  <a:lnTo>
                    <a:pt x="149" y="72"/>
                  </a:lnTo>
                  <a:lnTo>
                    <a:pt x="143" y="75"/>
                  </a:lnTo>
                  <a:lnTo>
                    <a:pt x="139" y="76"/>
                  </a:lnTo>
                  <a:lnTo>
                    <a:pt x="133" y="78"/>
                  </a:lnTo>
                  <a:lnTo>
                    <a:pt x="128" y="81"/>
                  </a:lnTo>
                  <a:lnTo>
                    <a:pt x="122" y="82"/>
                  </a:lnTo>
                  <a:lnTo>
                    <a:pt x="118" y="84"/>
                  </a:lnTo>
                  <a:lnTo>
                    <a:pt x="112" y="85"/>
                  </a:lnTo>
                  <a:lnTo>
                    <a:pt x="107" y="88"/>
                  </a:lnTo>
                  <a:lnTo>
                    <a:pt x="101" y="91"/>
                  </a:lnTo>
                  <a:lnTo>
                    <a:pt x="97" y="91"/>
                  </a:lnTo>
                  <a:lnTo>
                    <a:pt x="91" y="94"/>
                  </a:lnTo>
                  <a:lnTo>
                    <a:pt x="86" y="96"/>
                  </a:lnTo>
                  <a:lnTo>
                    <a:pt x="82" y="97"/>
                  </a:lnTo>
                  <a:lnTo>
                    <a:pt x="76" y="98"/>
                  </a:lnTo>
                  <a:lnTo>
                    <a:pt x="72" y="100"/>
                  </a:lnTo>
                  <a:lnTo>
                    <a:pt x="67" y="101"/>
                  </a:lnTo>
                  <a:lnTo>
                    <a:pt x="63" y="103"/>
                  </a:lnTo>
                  <a:lnTo>
                    <a:pt x="57" y="104"/>
                  </a:lnTo>
                  <a:lnTo>
                    <a:pt x="54" y="106"/>
                  </a:lnTo>
                  <a:lnTo>
                    <a:pt x="49" y="106"/>
                  </a:lnTo>
                  <a:lnTo>
                    <a:pt x="45" y="107"/>
                  </a:lnTo>
                  <a:lnTo>
                    <a:pt x="40" y="109"/>
                  </a:lnTo>
                  <a:lnTo>
                    <a:pt x="36" y="110"/>
                  </a:lnTo>
                  <a:lnTo>
                    <a:pt x="33" y="110"/>
                  </a:lnTo>
                  <a:lnTo>
                    <a:pt x="30" y="110"/>
                  </a:lnTo>
                  <a:lnTo>
                    <a:pt x="25" y="112"/>
                  </a:lnTo>
                  <a:lnTo>
                    <a:pt x="22" y="112"/>
                  </a:lnTo>
                  <a:lnTo>
                    <a:pt x="19" y="112"/>
                  </a:lnTo>
                  <a:lnTo>
                    <a:pt x="13" y="112"/>
                  </a:lnTo>
                  <a:lnTo>
                    <a:pt x="9" y="113"/>
                  </a:lnTo>
                  <a:lnTo>
                    <a:pt x="6" y="112"/>
                  </a:lnTo>
                  <a:lnTo>
                    <a:pt x="3" y="110"/>
                  </a:lnTo>
                  <a:lnTo>
                    <a:pt x="0" y="109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94" name="Freeform 32"/>
            <p:cNvSpPr>
              <a:spLocks/>
            </p:cNvSpPr>
            <p:nvPr/>
          </p:nvSpPr>
          <p:spPr bwMode="auto">
            <a:xfrm>
              <a:off x="2804" y="1298"/>
              <a:ext cx="200" cy="17"/>
            </a:xfrm>
            <a:custGeom>
              <a:avLst/>
              <a:gdLst>
                <a:gd name="T0" fmla="*/ 197 w 399"/>
                <a:gd name="T1" fmla="*/ 6 h 34"/>
                <a:gd name="T2" fmla="*/ 194 w 399"/>
                <a:gd name="T3" fmla="*/ 6 h 34"/>
                <a:gd name="T4" fmla="*/ 188 w 399"/>
                <a:gd name="T5" fmla="*/ 4 h 34"/>
                <a:gd name="T6" fmla="*/ 179 w 399"/>
                <a:gd name="T7" fmla="*/ 3 h 34"/>
                <a:gd name="T8" fmla="*/ 171 w 399"/>
                <a:gd name="T9" fmla="*/ 3 h 34"/>
                <a:gd name="T10" fmla="*/ 160 w 399"/>
                <a:gd name="T11" fmla="*/ 1 h 34"/>
                <a:gd name="T12" fmla="*/ 148 w 399"/>
                <a:gd name="T13" fmla="*/ 1 h 34"/>
                <a:gd name="T14" fmla="*/ 136 w 399"/>
                <a:gd name="T15" fmla="*/ 1 h 34"/>
                <a:gd name="T16" fmla="*/ 123 w 399"/>
                <a:gd name="T17" fmla="*/ 0 h 34"/>
                <a:gd name="T18" fmla="*/ 109 w 399"/>
                <a:gd name="T19" fmla="*/ 0 h 34"/>
                <a:gd name="T20" fmla="*/ 95 w 399"/>
                <a:gd name="T21" fmla="*/ 0 h 34"/>
                <a:gd name="T22" fmla="*/ 81 w 399"/>
                <a:gd name="T23" fmla="*/ 0 h 34"/>
                <a:gd name="T24" fmla="*/ 69 w 399"/>
                <a:gd name="T25" fmla="*/ 0 h 34"/>
                <a:gd name="T26" fmla="*/ 55 w 399"/>
                <a:gd name="T27" fmla="*/ 0 h 34"/>
                <a:gd name="T28" fmla="*/ 44 w 399"/>
                <a:gd name="T29" fmla="*/ 1 h 34"/>
                <a:gd name="T30" fmla="*/ 33 w 399"/>
                <a:gd name="T31" fmla="*/ 1 h 34"/>
                <a:gd name="T32" fmla="*/ 23 w 399"/>
                <a:gd name="T33" fmla="*/ 1 h 34"/>
                <a:gd name="T34" fmla="*/ 15 w 399"/>
                <a:gd name="T35" fmla="*/ 3 h 34"/>
                <a:gd name="T36" fmla="*/ 8 w 399"/>
                <a:gd name="T37" fmla="*/ 3 h 34"/>
                <a:gd name="T38" fmla="*/ 3 w 399"/>
                <a:gd name="T39" fmla="*/ 6 h 34"/>
                <a:gd name="T40" fmla="*/ 1 w 399"/>
                <a:gd name="T41" fmla="*/ 9 h 34"/>
                <a:gd name="T42" fmla="*/ 5 w 399"/>
                <a:gd name="T43" fmla="*/ 11 h 34"/>
                <a:gd name="T44" fmla="*/ 13 w 399"/>
                <a:gd name="T45" fmla="*/ 13 h 34"/>
                <a:gd name="T46" fmla="*/ 17 w 399"/>
                <a:gd name="T47" fmla="*/ 13 h 34"/>
                <a:gd name="T48" fmla="*/ 22 w 399"/>
                <a:gd name="T49" fmla="*/ 14 h 34"/>
                <a:gd name="T50" fmla="*/ 28 w 399"/>
                <a:gd name="T51" fmla="*/ 14 h 34"/>
                <a:gd name="T52" fmla="*/ 35 w 399"/>
                <a:gd name="T53" fmla="*/ 15 h 34"/>
                <a:gd name="T54" fmla="*/ 41 w 399"/>
                <a:gd name="T55" fmla="*/ 15 h 34"/>
                <a:gd name="T56" fmla="*/ 48 w 399"/>
                <a:gd name="T57" fmla="*/ 15 h 34"/>
                <a:gd name="T58" fmla="*/ 57 w 399"/>
                <a:gd name="T59" fmla="*/ 15 h 34"/>
                <a:gd name="T60" fmla="*/ 65 w 399"/>
                <a:gd name="T61" fmla="*/ 16 h 34"/>
                <a:gd name="T62" fmla="*/ 73 w 399"/>
                <a:gd name="T63" fmla="*/ 16 h 34"/>
                <a:gd name="T64" fmla="*/ 81 w 399"/>
                <a:gd name="T65" fmla="*/ 16 h 34"/>
                <a:gd name="T66" fmla="*/ 90 w 399"/>
                <a:gd name="T67" fmla="*/ 16 h 34"/>
                <a:gd name="T68" fmla="*/ 99 w 399"/>
                <a:gd name="T69" fmla="*/ 17 h 34"/>
                <a:gd name="T70" fmla="*/ 108 w 399"/>
                <a:gd name="T71" fmla="*/ 17 h 34"/>
                <a:gd name="T72" fmla="*/ 118 w 399"/>
                <a:gd name="T73" fmla="*/ 17 h 34"/>
                <a:gd name="T74" fmla="*/ 127 w 399"/>
                <a:gd name="T75" fmla="*/ 17 h 34"/>
                <a:gd name="T76" fmla="*/ 135 w 399"/>
                <a:gd name="T77" fmla="*/ 17 h 34"/>
                <a:gd name="T78" fmla="*/ 142 w 399"/>
                <a:gd name="T79" fmla="*/ 17 h 34"/>
                <a:gd name="T80" fmla="*/ 150 w 399"/>
                <a:gd name="T81" fmla="*/ 17 h 34"/>
                <a:gd name="T82" fmla="*/ 156 w 399"/>
                <a:gd name="T83" fmla="*/ 17 h 34"/>
                <a:gd name="T84" fmla="*/ 162 w 399"/>
                <a:gd name="T85" fmla="*/ 17 h 34"/>
                <a:gd name="T86" fmla="*/ 168 w 399"/>
                <a:gd name="T87" fmla="*/ 17 h 34"/>
                <a:gd name="T88" fmla="*/ 172 w 399"/>
                <a:gd name="T89" fmla="*/ 17 h 34"/>
                <a:gd name="T90" fmla="*/ 178 w 399"/>
                <a:gd name="T91" fmla="*/ 16 h 34"/>
                <a:gd name="T92" fmla="*/ 185 w 399"/>
                <a:gd name="T93" fmla="*/ 16 h 34"/>
                <a:gd name="T94" fmla="*/ 190 w 399"/>
                <a:gd name="T95" fmla="*/ 15 h 34"/>
                <a:gd name="T96" fmla="*/ 196 w 399"/>
                <a:gd name="T97" fmla="*/ 14 h 34"/>
                <a:gd name="T98" fmla="*/ 199 w 399"/>
                <a:gd name="T99" fmla="*/ 10 h 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99"/>
                <a:gd name="T151" fmla="*/ 0 h 34"/>
                <a:gd name="T152" fmla="*/ 399 w 399"/>
                <a:gd name="T153" fmla="*/ 34 h 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99" h="34">
                  <a:moveTo>
                    <a:pt x="399" y="19"/>
                  </a:moveTo>
                  <a:lnTo>
                    <a:pt x="397" y="16"/>
                  </a:lnTo>
                  <a:lnTo>
                    <a:pt x="394" y="13"/>
                  </a:lnTo>
                  <a:lnTo>
                    <a:pt x="391" y="12"/>
                  </a:lnTo>
                  <a:lnTo>
                    <a:pt x="390" y="12"/>
                  </a:lnTo>
                  <a:lnTo>
                    <a:pt x="387" y="12"/>
                  </a:lnTo>
                  <a:lnTo>
                    <a:pt x="382" y="10"/>
                  </a:lnTo>
                  <a:lnTo>
                    <a:pt x="379" y="9"/>
                  </a:lnTo>
                  <a:lnTo>
                    <a:pt x="375" y="9"/>
                  </a:lnTo>
                  <a:lnTo>
                    <a:pt x="370" y="7"/>
                  </a:lnTo>
                  <a:lnTo>
                    <a:pt x="364" y="6"/>
                  </a:lnTo>
                  <a:lnTo>
                    <a:pt x="358" y="6"/>
                  </a:lnTo>
                  <a:lnTo>
                    <a:pt x="352" y="6"/>
                  </a:lnTo>
                  <a:lnTo>
                    <a:pt x="346" y="6"/>
                  </a:lnTo>
                  <a:lnTo>
                    <a:pt x="341" y="6"/>
                  </a:lnTo>
                  <a:lnTo>
                    <a:pt x="333" y="3"/>
                  </a:lnTo>
                  <a:lnTo>
                    <a:pt x="326" y="3"/>
                  </a:lnTo>
                  <a:lnTo>
                    <a:pt x="320" y="3"/>
                  </a:lnTo>
                  <a:lnTo>
                    <a:pt x="311" y="1"/>
                  </a:lnTo>
                  <a:lnTo>
                    <a:pt x="303" y="1"/>
                  </a:lnTo>
                  <a:lnTo>
                    <a:pt x="296" y="1"/>
                  </a:lnTo>
                  <a:lnTo>
                    <a:pt x="287" y="1"/>
                  </a:lnTo>
                  <a:lnTo>
                    <a:pt x="279" y="1"/>
                  </a:lnTo>
                  <a:lnTo>
                    <a:pt x="271" y="1"/>
                  </a:lnTo>
                  <a:lnTo>
                    <a:pt x="262" y="0"/>
                  </a:lnTo>
                  <a:lnTo>
                    <a:pt x="253" y="0"/>
                  </a:lnTo>
                  <a:lnTo>
                    <a:pt x="245" y="0"/>
                  </a:lnTo>
                  <a:lnTo>
                    <a:pt x="236" y="0"/>
                  </a:lnTo>
                  <a:lnTo>
                    <a:pt x="226" y="0"/>
                  </a:lnTo>
                  <a:lnTo>
                    <a:pt x="217" y="0"/>
                  </a:lnTo>
                  <a:lnTo>
                    <a:pt x="210" y="0"/>
                  </a:lnTo>
                  <a:lnTo>
                    <a:pt x="201" y="0"/>
                  </a:lnTo>
                  <a:lnTo>
                    <a:pt x="190" y="0"/>
                  </a:lnTo>
                  <a:lnTo>
                    <a:pt x="181" y="0"/>
                  </a:lnTo>
                  <a:lnTo>
                    <a:pt x="172" y="0"/>
                  </a:lnTo>
                  <a:lnTo>
                    <a:pt x="162" y="0"/>
                  </a:lnTo>
                  <a:lnTo>
                    <a:pt x="153" y="0"/>
                  </a:lnTo>
                  <a:lnTo>
                    <a:pt x="145" y="0"/>
                  </a:lnTo>
                  <a:lnTo>
                    <a:pt x="137" y="0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10" y="0"/>
                  </a:lnTo>
                  <a:lnTo>
                    <a:pt x="102" y="1"/>
                  </a:lnTo>
                  <a:lnTo>
                    <a:pt x="95" y="1"/>
                  </a:lnTo>
                  <a:lnTo>
                    <a:pt x="87" y="1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5" y="1"/>
                  </a:lnTo>
                  <a:lnTo>
                    <a:pt x="59" y="3"/>
                  </a:lnTo>
                  <a:lnTo>
                    <a:pt x="52" y="3"/>
                  </a:lnTo>
                  <a:lnTo>
                    <a:pt x="46" y="3"/>
                  </a:lnTo>
                  <a:lnTo>
                    <a:pt x="40" y="4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25" y="6"/>
                  </a:lnTo>
                  <a:lnTo>
                    <a:pt x="20" y="6"/>
                  </a:lnTo>
                  <a:lnTo>
                    <a:pt x="16" y="7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6" y="12"/>
                  </a:lnTo>
                  <a:lnTo>
                    <a:pt x="3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4" y="21"/>
                  </a:lnTo>
                  <a:lnTo>
                    <a:pt x="6" y="21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9" y="25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9" y="26"/>
                  </a:lnTo>
                  <a:lnTo>
                    <a:pt x="34" y="26"/>
                  </a:lnTo>
                  <a:lnTo>
                    <a:pt x="37" y="26"/>
                  </a:lnTo>
                  <a:lnTo>
                    <a:pt x="40" y="26"/>
                  </a:lnTo>
                  <a:lnTo>
                    <a:pt x="44" y="28"/>
                  </a:lnTo>
                  <a:lnTo>
                    <a:pt x="47" y="28"/>
                  </a:lnTo>
                  <a:lnTo>
                    <a:pt x="52" y="29"/>
                  </a:lnTo>
                  <a:lnTo>
                    <a:pt x="55" y="29"/>
                  </a:lnTo>
                  <a:lnTo>
                    <a:pt x="61" y="29"/>
                  </a:lnTo>
                  <a:lnTo>
                    <a:pt x="65" y="31"/>
                  </a:lnTo>
                  <a:lnTo>
                    <a:pt x="70" y="31"/>
                  </a:lnTo>
                  <a:lnTo>
                    <a:pt x="73" y="31"/>
                  </a:lnTo>
                  <a:lnTo>
                    <a:pt x="77" y="31"/>
                  </a:lnTo>
                  <a:lnTo>
                    <a:pt x="81" y="31"/>
                  </a:lnTo>
                  <a:lnTo>
                    <a:pt x="87" y="31"/>
                  </a:lnTo>
                  <a:lnTo>
                    <a:pt x="92" y="31"/>
                  </a:lnTo>
                  <a:lnTo>
                    <a:pt x="96" y="31"/>
                  </a:lnTo>
                  <a:lnTo>
                    <a:pt x="102" y="31"/>
                  </a:lnTo>
                  <a:lnTo>
                    <a:pt x="107" y="31"/>
                  </a:lnTo>
                  <a:lnTo>
                    <a:pt x="113" y="31"/>
                  </a:lnTo>
                  <a:lnTo>
                    <a:pt x="117" y="31"/>
                  </a:lnTo>
                  <a:lnTo>
                    <a:pt x="123" y="31"/>
                  </a:lnTo>
                  <a:lnTo>
                    <a:pt x="129" y="32"/>
                  </a:lnTo>
                  <a:lnTo>
                    <a:pt x="134" y="32"/>
                  </a:lnTo>
                  <a:lnTo>
                    <a:pt x="140" y="32"/>
                  </a:lnTo>
                  <a:lnTo>
                    <a:pt x="145" y="32"/>
                  </a:lnTo>
                  <a:lnTo>
                    <a:pt x="150" y="32"/>
                  </a:lnTo>
                  <a:lnTo>
                    <a:pt x="156" y="32"/>
                  </a:lnTo>
                  <a:lnTo>
                    <a:pt x="162" y="32"/>
                  </a:lnTo>
                  <a:lnTo>
                    <a:pt x="168" y="32"/>
                  </a:lnTo>
                  <a:lnTo>
                    <a:pt x="175" y="32"/>
                  </a:lnTo>
                  <a:lnTo>
                    <a:pt x="180" y="32"/>
                  </a:lnTo>
                  <a:lnTo>
                    <a:pt x="186" y="32"/>
                  </a:lnTo>
                  <a:lnTo>
                    <a:pt x="192" y="32"/>
                  </a:lnTo>
                  <a:lnTo>
                    <a:pt x="198" y="34"/>
                  </a:lnTo>
                  <a:lnTo>
                    <a:pt x="204" y="34"/>
                  </a:lnTo>
                  <a:lnTo>
                    <a:pt x="210" y="34"/>
                  </a:lnTo>
                  <a:lnTo>
                    <a:pt x="215" y="34"/>
                  </a:lnTo>
                  <a:lnTo>
                    <a:pt x="221" y="34"/>
                  </a:lnTo>
                  <a:lnTo>
                    <a:pt x="227" y="34"/>
                  </a:lnTo>
                  <a:lnTo>
                    <a:pt x="235" y="34"/>
                  </a:lnTo>
                  <a:lnTo>
                    <a:pt x="241" y="34"/>
                  </a:lnTo>
                  <a:lnTo>
                    <a:pt x="247" y="34"/>
                  </a:lnTo>
                  <a:lnTo>
                    <a:pt x="253" y="34"/>
                  </a:lnTo>
                  <a:lnTo>
                    <a:pt x="257" y="34"/>
                  </a:lnTo>
                  <a:lnTo>
                    <a:pt x="263" y="34"/>
                  </a:lnTo>
                  <a:lnTo>
                    <a:pt x="269" y="34"/>
                  </a:lnTo>
                  <a:lnTo>
                    <a:pt x="275" y="34"/>
                  </a:lnTo>
                  <a:lnTo>
                    <a:pt x="279" y="34"/>
                  </a:lnTo>
                  <a:lnTo>
                    <a:pt x="284" y="34"/>
                  </a:lnTo>
                  <a:lnTo>
                    <a:pt x="290" y="34"/>
                  </a:lnTo>
                  <a:lnTo>
                    <a:pt x="294" y="34"/>
                  </a:lnTo>
                  <a:lnTo>
                    <a:pt x="299" y="34"/>
                  </a:lnTo>
                  <a:lnTo>
                    <a:pt x="303" y="34"/>
                  </a:lnTo>
                  <a:lnTo>
                    <a:pt x="306" y="34"/>
                  </a:lnTo>
                  <a:lnTo>
                    <a:pt x="311" y="34"/>
                  </a:lnTo>
                  <a:lnTo>
                    <a:pt x="315" y="34"/>
                  </a:lnTo>
                  <a:lnTo>
                    <a:pt x="320" y="34"/>
                  </a:lnTo>
                  <a:lnTo>
                    <a:pt x="324" y="34"/>
                  </a:lnTo>
                  <a:lnTo>
                    <a:pt x="327" y="34"/>
                  </a:lnTo>
                  <a:lnTo>
                    <a:pt x="332" y="34"/>
                  </a:lnTo>
                  <a:lnTo>
                    <a:pt x="335" y="34"/>
                  </a:lnTo>
                  <a:lnTo>
                    <a:pt x="338" y="34"/>
                  </a:lnTo>
                  <a:lnTo>
                    <a:pt x="341" y="34"/>
                  </a:lnTo>
                  <a:lnTo>
                    <a:pt x="344" y="34"/>
                  </a:lnTo>
                  <a:lnTo>
                    <a:pt x="346" y="34"/>
                  </a:lnTo>
                  <a:lnTo>
                    <a:pt x="351" y="34"/>
                  </a:lnTo>
                  <a:lnTo>
                    <a:pt x="355" y="32"/>
                  </a:lnTo>
                  <a:lnTo>
                    <a:pt x="361" y="32"/>
                  </a:lnTo>
                  <a:lnTo>
                    <a:pt x="366" y="32"/>
                  </a:lnTo>
                  <a:lnTo>
                    <a:pt x="370" y="32"/>
                  </a:lnTo>
                  <a:lnTo>
                    <a:pt x="373" y="32"/>
                  </a:lnTo>
                  <a:lnTo>
                    <a:pt x="376" y="32"/>
                  </a:lnTo>
                  <a:lnTo>
                    <a:pt x="379" y="31"/>
                  </a:lnTo>
                  <a:lnTo>
                    <a:pt x="382" y="31"/>
                  </a:lnTo>
                  <a:lnTo>
                    <a:pt x="387" y="31"/>
                  </a:lnTo>
                  <a:lnTo>
                    <a:pt x="391" y="29"/>
                  </a:lnTo>
                  <a:lnTo>
                    <a:pt x="394" y="26"/>
                  </a:lnTo>
                  <a:lnTo>
                    <a:pt x="396" y="25"/>
                  </a:lnTo>
                  <a:lnTo>
                    <a:pt x="397" y="21"/>
                  </a:lnTo>
                  <a:lnTo>
                    <a:pt x="399" y="19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95" name="Freeform 33"/>
            <p:cNvSpPr>
              <a:spLocks/>
            </p:cNvSpPr>
            <p:nvPr/>
          </p:nvSpPr>
          <p:spPr bwMode="auto">
            <a:xfrm>
              <a:off x="3381" y="1338"/>
              <a:ext cx="162" cy="16"/>
            </a:xfrm>
            <a:custGeom>
              <a:avLst/>
              <a:gdLst>
                <a:gd name="T0" fmla="*/ 5 w 325"/>
                <a:gd name="T1" fmla="*/ 9 h 32"/>
                <a:gd name="T2" fmla="*/ 9 w 325"/>
                <a:gd name="T3" fmla="*/ 8 h 32"/>
                <a:gd name="T4" fmla="*/ 14 w 325"/>
                <a:gd name="T5" fmla="*/ 6 h 32"/>
                <a:gd name="T6" fmla="*/ 20 w 325"/>
                <a:gd name="T7" fmla="*/ 5 h 32"/>
                <a:gd name="T8" fmla="*/ 27 w 325"/>
                <a:gd name="T9" fmla="*/ 3 h 32"/>
                <a:gd name="T10" fmla="*/ 36 w 325"/>
                <a:gd name="T11" fmla="*/ 3 h 32"/>
                <a:gd name="T12" fmla="*/ 45 w 325"/>
                <a:gd name="T13" fmla="*/ 2 h 32"/>
                <a:gd name="T14" fmla="*/ 55 w 325"/>
                <a:gd name="T15" fmla="*/ 1 h 32"/>
                <a:gd name="T16" fmla="*/ 65 w 325"/>
                <a:gd name="T17" fmla="*/ 1 h 32"/>
                <a:gd name="T18" fmla="*/ 75 w 325"/>
                <a:gd name="T19" fmla="*/ 1 h 32"/>
                <a:gd name="T20" fmla="*/ 86 w 325"/>
                <a:gd name="T21" fmla="*/ 0 h 32"/>
                <a:gd name="T22" fmla="*/ 96 w 325"/>
                <a:gd name="T23" fmla="*/ 0 h 32"/>
                <a:gd name="T24" fmla="*/ 106 w 325"/>
                <a:gd name="T25" fmla="*/ 0 h 32"/>
                <a:gd name="T26" fmla="*/ 116 w 325"/>
                <a:gd name="T27" fmla="*/ 0 h 32"/>
                <a:gd name="T28" fmla="*/ 125 w 325"/>
                <a:gd name="T29" fmla="*/ 0 h 32"/>
                <a:gd name="T30" fmla="*/ 134 w 325"/>
                <a:gd name="T31" fmla="*/ 0 h 32"/>
                <a:gd name="T32" fmla="*/ 141 w 325"/>
                <a:gd name="T33" fmla="*/ 0 h 32"/>
                <a:gd name="T34" fmla="*/ 148 w 325"/>
                <a:gd name="T35" fmla="*/ 1 h 32"/>
                <a:gd name="T36" fmla="*/ 153 w 325"/>
                <a:gd name="T37" fmla="*/ 1 h 32"/>
                <a:gd name="T38" fmla="*/ 159 w 325"/>
                <a:gd name="T39" fmla="*/ 1 h 32"/>
                <a:gd name="T40" fmla="*/ 162 w 325"/>
                <a:gd name="T41" fmla="*/ 3 h 32"/>
                <a:gd name="T42" fmla="*/ 160 w 325"/>
                <a:gd name="T43" fmla="*/ 6 h 32"/>
                <a:gd name="T44" fmla="*/ 156 w 325"/>
                <a:gd name="T45" fmla="*/ 7 h 32"/>
                <a:gd name="T46" fmla="*/ 150 w 325"/>
                <a:gd name="T47" fmla="*/ 9 h 32"/>
                <a:gd name="T48" fmla="*/ 144 w 325"/>
                <a:gd name="T49" fmla="*/ 9 h 32"/>
                <a:gd name="T50" fmla="*/ 138 w 325"/>
                <a:gd name="T51" fmla="*/ 10 h 32"/>
                <a:gd name="T52" fmla="*/ 133 w 325"/>
                <a:gd name="T53" fmla="*/ 11 h 32"/>
                <a:gd name="T54" fmla="*/ 126 w 325"/>
                <a:gd name="T55" fmla="*/ 11 h 32"/>
                <a:gd name="T56" fmla="*/ 120 w 325"/>
                <a:gd name="T57" fmla="*/ 12 h 32"/>
                <a:gd name="T58" fmla="*/ 112 w 325"/>
                <a:gd name="T59" fmla="*/ 13 h 32"/>
                <a:gd name="T60" fmla="*/ 103 w 325"/>
                <a:gd name="T61" fmla="*/ 14 h 32"/>
                <a:gd name="T62" fmla="*/ 94 w 325"/>
                <a:gd name="T63" fmla="*/ 14 h 32"/>
                <a:gd name="T64" fmla="*/ 84 w 325"/>
                <a:gd name="T65" fmla="*/ 14 h 32"/>
                <a:gd name="T66" fmla="*/ 73 w 325"/>
                <a:gd name="T67" fmla="*/ 15 h 32"/>
                <a:gd name="T68" fmla="*/ 62 w 325"/>
                <a:gd name="T69" fmla="*/ 16 h 32"/>
                <a:gd name="T70" fmla="*/ 51 w 325"/>
                <a:gd name="T71" fmla="*/ 16 h 32"/>
                <a:gd name="T72" fmla="*/ 41 w 325"/>
                <a:gd name="T73" fmla="*/ 16 h 32"/>
                <a:gd name="T74" fmla="*/ 33 w 325"/>
                <a:gd name="T75" fmla="*/ 16 h 32"/>
                <a:gd name="T76" fmla="*/ 25 w 325"/>
                <a:gd name="T77" fmla="*/ 16 h 32"/>
                <a:gd name="T78" fmla="*/ 19 w 325"/>
                <a:gd name="T79" fmla="*/ 16 h 32"/>
                <a:gd name="T80" fmla="*/ 13 w 325"/>
                <a:gd name="T81" fmla="*/ 16 h 32"/>
                <a:gd name="T82" fmla="*/ 8 w 325"/>
                <a:gd name="T83" fmla="*/ 16 h 32"/>
                <a:gd name="T84" fmla="*/ 3 w 325"/>
                <a:gd name="T85" fmla="*/ 15 h 32"/>
                <a:gd name="T86" fmla="*/ 0 w 325"/>
                <a:gd name="T87" fmla="*/ 14 h 32"/>
                <a:gd name="T88" fmla="*/ 1 w 325"/>
                <a:gd name="T89" fmla="*/ 12 h 32"/>
                <a:gd name="T90" fmla="*/ 4 w 325"/>
                <a:gd name="T91" fmla="*/ 11 h 3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5"/>
                <a:gd name="T139" fmla="*/ 0 h 32"/>
                <a:gd name="T140" fmla="*/ 325 w 325"/>
                <a:gd name="T141" fmla="*/ 32 h 3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5" h="32">
                  <a:moveTo>
                    <a:pt x="8" y="23"/>
                  </a:moveTo>
                  <a:lnTo>
                    <a:pt x="9" y="20"/>
                  </a:lnTo>
                  <a:lnTo>
                    <a:pt x="11" y="18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8" y="16"/>
                  </a:lnTo>
                  <a:lnTo>
                    <a:pt x="21" y="15"/>
                  </a:lnTo>
                  <a:lnTo>
                    <a:pt x="26" y="13"/>
                  </a:lnTo>
                  <a:lnTo>
                    <a:pt x="29" y="12"/>
                  </a:lnTo>
                  <a:lnTo>
                    <a:pt x="32" y="12"/>
                  </a:lnTo>
                  <a:lnTo>
                    <a:pt x="36" y="12"/>
                  </a:lnTo>
                  <a:lnTo>
                    <a:pt x="41" y="10"/>
                  </a:lnTo>
                  <a:lnTo>
                    <a:pt x="45" y="9"/>
                  </a:lnTo>
                  <a:lnTo>
                    <a:pt x="51" y="7"/>
                  </a:lnTo>
                  <a:lnTo>
                    <a:pt x="55" y="7"/>
                  </a:lnTo>
                  <a:lnTo>
                    <a:pt x="61" y="7"/>
                  </a:lnTo>
                  <a:lnTo>
                    <a:pt x="66" y="7"/>
                  </a:lnTo>
                  <a:lnTo>
                    <a:pt x="72" y="7"/>
                  </a:lnTo>
                  <a:lnTo>
                    <a:pt x="78" y="6"/>
                  </a:lnTo>
                  <a:lnTo>
                    <a:pt x="84" y="6"/>
                  </a:lnTo>
                  <a:lnTo>
                    <a:pt x="90" y="4"/>
                  </a:lnTo>
                  <a:lnTo>
                    <a:pt x="96" y="4"/>
                  </a:lnTo>
                  <a:lnTo>
                    <a:pt x="103" y="4"/>
                  </a:lnTo>
                  <a:lnTo>
                    <a:pt x="111" y="3"/>
                  </a:lnTo>
                  <a:lnTo>
                    <a:pt x="115" y="3"/>
                  </a:lnTo>
                  <a:lnTo>
                    <a:pt x="122" y="3"/>
                  </a:lnTo>
                  <a:lnTo>
                    <a:pt x="130" y="3"/>
                  </a:lnTo>
                  <a:lnTo>
                    <a:pt x="136" y="1"/>
                  </a:lnTo>
                  <a:lnTo>
                    <a:pt x="143" y="1"/>
                  </a:lnTo>
                  <a:lnTo>
                    <a:pt x="151" y="1"/>
                  </a:lnTo>
                  <a:lnTo>
                    <a:pt x="158" y="1"/>
                  </a:lnTo>
                  <a:lnTo>
                    <a:pt x="166" y="1"/>
                  </a:lnTo>
                  <a:lnTo>
                    <a:pt x="172" y="0"/>
                  </a:lnTo>
                  <a:lnTo>
                    <a:pt x="179" y="0"/>
                  </a:lnTo>
                  <a:lnTo>
                    <a:pt x="187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6" y="0"/>
                  </a:lnTo>
                  <a:lnTo>
                    <a:pt x="213" y="0"/>
                  </a:lnTo>
                  <a:lnTo>
                    <a:pt x="219" y="0"/>
                  </a:lnTo>
                  <a:lnTo>
                    <a:pt x="227" y="0"/>
                  </a:lnTo>
                  <a:lnTo>
                    <a:pt x="233" y="0"/>
                  </a:lnTo>
                  <a:lnTo>
                    <a:pt x="240" y="0"/>
                  </a:lnTo>
                  <a:lnTo>
                    <a:pt x="245" y="0"/>
                  </a:lnTo>
                  <a:lnTo>
                    <a:pt x="251" y="0"/>
                  </a:lnTo>
                  <a:lnTo>
                    <a:pt x="256" y="0"/>
                  </a:lnTo>
                  <a:lnTo>
                    <a:pt x="264" y="0"/>
                  </a:lnTo>
                  <a:lnTo>
                    <a:pt x="268" y="0"/>
                  </a:lnTo>
                  <a:lnTo>
                    <a:pt x="273" y="0"/>
                  </a:lnTo>
                  <a:lnTo>
                    <a:pt x="279" y="0"/>
                  </a:lnTo>
                  <a:lnTo>
                    <a:pt x="283" y="0"/>
                  </a:lnTo>
                  <a:lnTo>
                    <a:pt x="288" y="0"/>
                  </a:lnTo>
                  <a:lnTo>
                    <a:pt x="292" y="1"/>
                  </a:lnTo>
                  <a:lnTo>
                    <a:pt x="297" y="1"/>
                  </a:lnTo>
                  <a:lnTo>
                    <a:pt x="301" y="1"/>
                  </a:lnTo>
                  <a:lnTo>
                    <a:pt x="304" y="1"/>
                  </a:lnTo>
                  <a:lnTo>
                    <a:pt x="307" y="3"/>
                  </a:lnTo>
                  <a:lnTo>
                    <a:pt x="310" y="3"/>
                  </a:lnTo>
                  <a:lnTo>
                    <a:pt x="313" y="3"/>
                  </a:lnTo>
                  <a:lnTo>
                    <a:pt x="318" y="3"/>
                  </a:lnTo>
                  <a:lnTo>
                    <a:pt x="320" y="4"/>
                  </a:lnTo>
                  <a:lnTo>
                    <a:pt x="323" y="7"/>
                  </a:lnTo>
                  <a:lnTo>
                    <a:pt x="325" y="7"/>
                  </a:lnTo>
                  <a:lnTo>
                    <a:pt x="325" y="9"/>
                  </a:lnTo>
                  <a:lnTo>
                    <a:pt x="322" y="12"/>
                  </a:lnTo>
                  <a:lnTo>
                    <a:pt x="320" y="12"/>
                  </a:lnTo>
                  <a:lnTo>
                    <a:pt x="318" y="13"/>
                  </a:lnTo>
                  <a:lnTo>
                    <a:pt x="316" y="13"/>
                  </a:lnTo>
                  <a:lnTo>
                    <a:pt x="313" y="15"/>
                  </a:lnTo>
                  <a:lnTo>
                    <a:pt x="309" y="16"/>
                  </a:lnTo>
                  <a:lnTo>
                    <a:pt x="304" y="18"/>
                  </a:lnTo>
                  <a:lnTo>
                    <a:pt x="300" y="18"/>
                  </a:lnTo>
                  <a:lnTo>
                    <a:pt x="294" y="19"/>
                  </a:lnTo>
                  <a:lnTo>
                    <a:pt x="291" y="19"/>
                  </a:lnTo>
                  <a:lnTo>
                    <a:pt x="288" y="19"/>
                  </a:lnTo>
                  <a:lnTo>
                    <a:pt x="285" y="20"/>
                  </a:lnTo>
                  <a:lnTo>
                    <a:pt x="282" y="20"/>
                  </a:lnTo>
                  <a:lnTo>
                    <a:pt x="277" y="20"/>
                  </a:lnTo>
                  <a:lnTo>
                    <a:pt x="274" y="22"/>
                  </a:lnTo>
                  <a:lnTo>
                    <a:pt x="270" y="22"/>
                  </a:lnTo>
                  <a:lnTo>
                    <a:pt x="267" y="22"/>
                  </a:lnTo>
                  <a:lnTo>
                    <a:pt x="262" y="22"/>
                  </a:lnTo>
                  <a:lnTo>
                    <a:pt x="258" y="22"/>
                  </a:lnTo>
                  <a:lnTo>
                    <a:pt x="253" y="23"/>
                  </a:lnTo>
                  <a:lnTo>
                    <a:pt x="249" y="23"/>
                  </a:lnTo>
                  <a:lnTo>
                    <a:pt x="245" y="23"/>
                  </a:lnTo>
                  <a:lnTo>
                    <a:pt x="240" y="25"/>
                  </a:lnTo>
                  <a:lnTo>
                    <a:pt x="234" y="25"/>
                  </a:lnTo>
                  <a:lnTo>
                    <a:pt x="230" y="26"/>
                  </a:lnTo>
                  <a:lnTo>
                    <a:pt x="224" y="26"/>
                  </a:lnTo>
                  <a:lnTo>
                    <a:pt x="218" y="26"/>
                  </a:lnTo>
                  <a:lnTo>
                    <a:pt x="212" y="26"/>
                  </a:lnTo>
                  <a:lnTo>
                    <a:pt x="207" y="28"/>
                  </a:lnTo>
                  <a:lnTo>
                    <a:pt x="201" y="28"/>
                  </a:lnTo>
                  <a:lnTo>
                    <a:pt x="195" y="28"/>
                  </a:lnTo>
                  <a:lnTo>
                    <a:pt x="188" y="28"/>
                  </a:lnTo>
                  <a:lnTo>
                    <a:pt x="182" y="28"/>
                  </a:lnTo>
                  <a:lnTo>
                    <a:pt x="176" y="28"/>
                  </a:lnTo>
                  <a:lnTo>
                    <a:pt x="169" y="29"/>
                  </a:lnTo>
                  <a:lnTo>
                    <a:pt x="161" y="29"/>
                  </a:lnTo>
                  <a:lnTo>
                    <a:pt x="155" y="31"/>
                  </a:lnTo>
                  <a:lnTo>
                    <a:pt x="146" y="31"/>
                  </a:lnTo>
                  <a:lnTo>
                    <a:pt x="140" y="31"/>
                  </a:lnTo>
                  <a:lnTo>
                    <a:pt x="133" y="32"/>
                  </a:lnTo>
                  <a:lnTo>
                    <a:pt x="125" y="32"/>
                  </a:lnTo>
                  <a:lnTo>
                    <a:pt x="117" y="32"/>
                  </a:lnTo>
                  <a:lnTo>
                    <a:pt x="111" y="32"/>
                  </a:lnTo>
                  <a:lnTo>
                    <a:pt x="102" y="32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82" y="32"/>
                  </a:lnTo>
                  <a:lnTo>
                    <a:pt x="76" y="32"/>
                  </a:lnTo>
                  <a:lnTo>
                    <a:pt x="70" y="32"/>
                  </a:lnTo>
                  <a:lnTo>
                    <a:pt x="66" y="32"/>
                  </a:lnTo>
                  <a:lnTo>
                    <a:pt x="60" y="32"/>
                  </a:lnTo>
                  <a:lnTo>
                    <a:pt x="55" y="32"/>
                  </a:lnTo>
                  <a:lnTo>
                    <a:pt x="51" y="32"/>
                  </a:lnTo>
                  <a:lnTo>
                    <a:pt x="45" y="32"/>
                  </a:lnTo>
                  <a:lnTo>
                    <a:pt x="42" y="32"/>
                  </a:lnTo>
                  <a:lnTo>
                    <a:pt x="38" y="32"/>
                  </a:lnTo>
                  <a:lnTo>
                    <a:pt x="35" y="32"/>
                  </a:lnTo>
                  <a:lnTo>
                    <a:pt x="30" y="32"/>
                  </a:lnTo>
                  <a:lnTo>
                    <a:pt x="27" y="32"/>
                  </a:lnTo>
                  <a:lnTo>
                    <a:pt x="26" y="32"/>
                  </a:lnTo>
                  <a:lnTo>
                    <a:pt x="21" y="32"/>
                  </a:lnTo>
                  <a:lnTo>
                    <a:pt x="17" y="32"/>
                  </a:lnTo>
                  <a:lnTo>
                    <a:pt x="12" y="32"/>
                  </a:lnTo>
                  <a:lnTo>
                    <a:pt x="9" y="31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3" y="31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25"/>
                  </a:lnTo>
                  <a:lnTo>
                    <a:pt x="5" y="23"/>
                  </a:lnTo>
                  <a:lnTo>
                    <a:pt x="8" y="23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96" name="Freeform 34"/>
            <p:cNvSpPr>
              <a:spLocks/>
            </p:cNvSpPr>
            <p:nvPr/>
          </p:nvSpPr>
          <p:spPr bwMode="auto">
            <a:xfrm>
              <a:off x="3372" y="1399"/>
              <a:ext cx="162" cy="54"/>
            </a:xfrm>
            <a:custGeom>
              <a:avLst/>
              <a:gdLst>
                <a:gd name="T0" fmla="*/ 3 w 323"/>
                <a:gd name="T1" fmla="*/ 0 h 107"/>
                <a:gd name="T2" fmla="*/ 7 w 323"/>
                <a:gd name="T3" fmla="*/ 0 h 107"/>
                <a:gd name="T4" fmla="*/ 12 w 323"/>
                <a:gd name="T5" fmla="*/ 1 h 107"/>
                <a:gd name="T6" fmla="*/ 19 w 323"/>
                <a:gd name="T7" fmla="*/ 2 h 107"/>
                <a:gd name="T8" fmla="*/ 27 w 323"/>
                <a:gd name="T9" fmla="*/ 4 h 107"/>
                <a:gd name="T10" fmla="*/ 36 w 323"/>
                <a:gd name="T11" fmla="*/ 6 h 107"/>
                <a:gd name="T12" fmla="*/ 45 w 323"/>
                <a:gd name="T13" fmla="*/ 8 h 107"/>
                <a:gd name="T14" fmla="*/ 56 w 323"/>
                <a:gd name="T15" fmla="*/ 12 h 107"/>
                <a:gd name="T16" fmla="*/ 66 w 323"/>
                <a:gd name="T17" fmla="*/ 15 h 107"/>
                <a:gd name="T18" fmla="*/ 77 w 323"/>
                <a:gd name="T19" fmla="*/ 18 h 107"/>
                <a:gd name="T20" fmla="*/ 89 w 323"/>
                <a:gd name="T21" fmla="*/ 22 h 107"/>
                <a:gd name="T22" fmla="*/ 99 w 323"/>
                <a:gd name="T23" fmla="*/ 25 h 107"/>
                <a:gd name="T24" fmla="*/ 110 w 323"/>
                <a:gd name="T25" fmla="*/ 28 h 107"/>
                <a:gd name="T26" fmla="*/ 120 w 323"/>
                <a:gd name="T27" fmla="*/ 31 h 107"/>
                <a:gd name="T28" fmla="*/ 130 w 323"/>
                <a:gd name="T29" fmla="*/ 36 h 107"/>
                <a:gd name="T30" fmla="*/ 138 w 323"/>
                <a:gd name="T31" fmla="*/ 38 h 107"/>
                <a:gd name="T32" fmla="*/ 145 w 323"/>
                <a:gd name="T33" fmla="*/ 41 h 107"/>
                <a:gd name="T34" fmla="*/ 152 w 323"/>
                <a:gd name="T35" fmla="*/ 44 h 107"/>
                <a:gd name="T36" fmla="*/ 156 w 323"/>
                <a:gd name="T37" fmla="*/ 46 h 107"/>
                <a:gd name="T38" fmla="*/ 161 w 323"/>
                <a:gd name="T39" fmla="*/ 49 h 107"/>
                <a:gd name="T40" fmla="*/ 159 w 323"/>
                <a:gd name="T41" fmla="*/ 54 h 107"/>
                <a:gd name="T42" fmla="*/ 152 w 323"/>
                <a:gd name="T43" fmla="*/ 53 h 107"/>
                <a:gd name="T44" fmla="*/ 146 w 323"/>
                <a:gd name="T45" fmla="*/ 52 h 107"/>
                <a:gd name="T46" fmla="*/ 141 w 323"/>
                <a:gd name="T47" fmla="*/ 51 h 107"/>
                <a:gd name="T48" fmla="*/ 135 w 323"/>
                <a:gd name="T49" fmla="*/ 49 h 107"/>
                <a:gd name="T50" fmla="*/ 130 w 323"/>
                <a:gd name="T51" fmla="*/ 46 h 107"/>
                <a:gd name="T52" fmla="*/ 124 w 323"/>
                <a:gd name="T53" fmla="*/ 45 h 107"/>
                <a:gd name="T54" fmla="*/ 118 w 323"/>
                <a:gd name="T55" fmla="*/ 43 h 107"/>
                <a:gd name="T56" fmla="*/ 112 w 323"/>
                <a:gd name="T57" fmla="*/ 40 h 107"/>
                <a:gd name="T58" fmla="*/ 106 w 323"/>
                <a:gd name="T59" fmla="*/ 39 h 107"/>
                <a:gd name="T60" fmla="*/ 101 w 323"/>
                <a:gd name="T61" fmla="*/ 38 h 107"/>
                <a:gd name="T62" fmla="*/ 94 w 323"/>
                <a:gd name="T63" fmla="*/ 36 h 107"/>
                <a:gd name="T64" fmla="*/ 86 w 323"/>
                <a:gd name="T65" fmla="*/ 34 h 107"/>
                <a:gd name="T66" fmla="*/ 79 w 323"/>
                <a:gd name="T67" fmla="*/ 32 h 107"/>
                <a:gd name="T68" fmla="*/ 71 w 323"/>
                <a:gd name="T69" fmla="*/ 31 h 107"/>
                <a:gd name="T70" fmla="*/ 63 w 323"/>
                <a:gd name="T71" fmla="*/ 28 h 107"/>
                <a:gd name="T72" fmla="*/ 55 w 323"/>
                <a:gd name="T73" fmla="*/ 25 h 107"/>
                <a:gd name="T74" fmla="*/ 47 w 323"/>
                <a:gd name="T75" fmla="*/ 24 h 107"/>
                <a:gd name="T76" fmla="*/ 39 w 323"/>
                <a:gd name="T77" fmla="*/ 22 h 107"/>
                <a:gd name="T78" fmla="*/ 32 w 323"/>
                <a:gd name="T79" fmla="*/ 19 h 107"/>
                <a:gd name="T80" fmla="*/ 25 w 323"/>
                <a:gd name="T81" fmla="*/ 17 h 107"/>
                <a:gd name="T82" fmla="*/ 19 w 323"/>
                <a:gd name="T83" fmla="*/ 14 h 107"/>
                <a:gd name="T84" fmla="*/ 13 w 323"/>
                <a:gd name="T85" fmla="*/ 12 h 107"/>
                <a:gd name="T86" fmla="*/ 8 w 323"/>
                <a:gd name="T87" fmla="*/ 10 h 107"/>
                <a:gd name="T88" fmla="*/ 3 w 323"/>
                <a:gd name="T89" fmla="*/ 6 h 107"/>
                <a:gd name="T90" fmla="*/ 0 w 323"/>
                <a:gd name="T91" fmla="*/ 2 h 10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3"/>
                <a:gd name="T139" fmla="*/ 0 h 107"/>
                <a:gd name="T140" fmla="*/ 323 w 323"/>
                <a:gd name="T141" fmla="*/ 107 h 10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3" h="107">
                  <a:moveTo>
                    <a:pt x="1" y="1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8" y="1"/>
                  </a:lnTo>
                  <a:lnTo>
                    <a:pt x="32" y="3"/>
                  </a:lnTo>
                  <a:lnTo>
                    <a:pt x="37" y="4"/>
                  </a:lnTo>
                  <a:lnTo>
                    <a:pt x="43" y="6"/>
                  </a:lnTo>
                  <a:lnTo>
                    <a:pt x="47" y="6"/>
                  </a:lnTo>
                  <a:lnTo>
                    <a:pt x="53" y="7"/>
                  </a:lnTo>
                  <a:lnTo>
                    <a:pt x="58" y="9"/>
                  </a:lnTo>
                  <a:lnTo>
                    <a:pt x="64" y="10"/>
                  </a:lnTo>
                  <a:lnTo>
                    <a:pt x="71" y="12"/>
                  </a:lnTo>
                  <a:lnTo>
                    <a:pt x="77" y="13"/>
                  </a:lnTo>
                  <a:lnTo>
                    <a:pt x="83" y="16"/>
                  </a:lnTo>
                  <a:lnTo>
                    <a:pt x="90" y="16"/>
                  </a:lnTo>
                  <a:lnTo>
                    <a:pt x="98" y="19"/>
                  </a:lnTo>
                  <a:lnTo>
                    <a:pt x="104" y="21"/>
                  </a:lnTo>
                  <a:lnTo>
                    <a:pt x="111" y="24"/>
                  </a:lnTo>
                  <a:lnTo>
                    <a:pt x="117" y="25"/>
                  </a:lnTo>
                  <a:lnTo>
                    <a:pt x="125" y="27"/>
                  </a:lnTo>
                  <a:lnTo>
                    <a:pt x="132" y="30"/>
                  </a:lnTo>
                  <a:lnTo>
                    <a:pt x="139" y="31"/>
                  </a:lnTo>
                  <a:lnTo>
                    <a:pt x="148" y="34"/>
                  </a:lnTo>
                  <a:lnTo>
                    <a:pt x="154" y="36"/>
                  </a:lnTo>
                  <a:lnTo>
                    <a:pt x="163" y="39"/>
                  </a:lnTo>
                  <a:lnTo>
                    <a:pt x="169" y="40"/>
                  </a:lnTo>
                  <a:lnTo>
                    <a:pt x="178" y="43"/>
                  </a:lnTo>
                  <a:lnTo>
                    <a:pt x="183" y="46"/>
                  </a:lnTo>
                  <a:lnTo>
                    <a:pt x="192" y="47"/>
                  </a:lnTo>
                  <a:lnTo>
                    <a:pt x="198" y="50"/>
                  </a:lnTo>
                  <a:lnTo>
                    <a:pt x="205" y="50"/>
                  </a:lnTo>
                  <a:lnTo>
                    <a:pt x="212" y="53"/>
                  </a:lnTo>
                  <a:lnTo>
                    <a:pt x="220" y="56"/>
                  </a:lnTo>
                  <a:lnTo>
                    <a:pt x="226" y="58"/>
                  </a:lnTo>
                  <a:lnTo>
                    <a:pt x="233" y="61"/>
                  </a:lnTo>
                  <a:lnTo>
                    <a:pt x="239" y="62"/>
                  </a:lnTo>
                  <a:lnTo>
                    <a:pt x="247" y="65"/>
                  </a:lnTo>
                  <a:lnTo>
                    <a:pt x="253" y="67"/>
                  </a:lnTo>
                  <a:lnTo>
                    <a:pt x="259" y="71"/>
                  </a:lnTo>
                  <a:lnTo>
                    <a:pt x="265" y="71"/>
                  </a:lnTo>
                  <a:lnTo>
                    <a:pt x="270" y="76"/>
                  </a:lnTo>
                  <a:lnTo>
                    <a:pt x="276" y="76"/>
                  </a:lnTo>
                  <a:lnTo>
                    <a:pt x="281" y="79"/>
                  </a:lnTo>
                  <a:lnTo>
                    <a:pt x="285" y="80"/>
                  </a:lnTo>
                  <a:lnTo>
                    <a:pt x="290" y="82"/>
                  </a:lnTo>
                  <a:lnTo>
                    <a:pt x="294" y="85"/>
                  </a:lnTo>
                  <a:lnTo>
                    <a:pt x="299" y="86"/>
                  </a:lnTo>
                  <a:lnTo>
                    <a:pt x="303" y="88"/>
                  </a:lnTo>
                  <a:lnTo>
                    <a:pt x="308" y="91"/>
                  </a:lnTo>
                  <a:lnTo>
                    <a:pt x="309" y="91"/>
                  </a:lnTo>
                  <a:lnTo>
                    <a:pt x="312" y="92"/>
                  </a:lnTo>
                  <a:lnTo>
                    <a:pt x="314" y="94"/>
                  </a:lnTo>
                  <a:lnTo>
                    <a:pt x="318" y="97"/>
                  </a:lnTo>
                  <a:lnTo>
                    <a:pt x="321" y="98"/>
                  </a:lnTo>
                  <a:lnTo>
                    <a:pt x="323" y="101"/>
                  </a:lnTo>
                  <a:lnTo>
                    <a:pt x="323" y="104"/>
                  </a:lnTo>
                  <a:lnTo>
                    <a:pt x="318" y="107"/>
                  </a:lnTo>
                  <a:lnTo>
                    <a:pt x="314" y="107"/>
                  </a:lnTo>
                  <a:lnTo>
                    <a:pt x="309" y="107"/>
                  </a:lnTo>
                  <a:lnTo>
                    <a:pt x="303" y="106"/>
                  </a:lnTo>
                  <a:lnTo>
                    <a:pt x="299" y="106"/>
                  </a:lnTo>
                  <a:lnTo>
                    <a:pt x="294" y="104"/>
                  </a:lnTo>
                  <a:lnTo>
                    <a:pt x="291" y="104"/>
                  </a:lnTo>
                  <a:lnTo>
                    <a:pt x="288" y="103"/>
                  </a:lnTo>
                  <a:lnTo>
                    <a:pt x="284" y="101"/>
                  </a:lnTo>
                  <a:lnTo>
                    <a:pt x="281" y="101"/>
                  </a:lnTo>
                  <a:lnTo>
                    <a:pt x="278" y="100"/>
                  </a:lnTo>
                  <a:lnTo>
                    <a:pt x="273" y="98"/>
                  </a:lnTo>
                  <a:lnTo>
                    <a:pt x="270" y="97"/>
                  </a:lnTo>
                  <a:lnTo>
                    <a:pt x="266" y="97"/>
                  </a:lnTo>
                  <a:lnTo>
                    <a:pt x="263" y="95"/>
                  </a:lnTo>
                  <a:lnTo>
                    <a:pt x="259" y="92"/>
                  </a:lnTo>
                  <a:lnTo>
                    <a:pt x="256" y="91"/>
                  </a:lnTo>
                  <a:lnTo>
                    <a:pt x="251" y="91"/>
                  </a:lnTo>
                  <a:lnTo>
                    <a:pt x="248" y="89"/>
                  </a:lnTo>
                  <a:lnTo>
                    <a:pt x="244" y="88"/>
                  </a:lnTo>
                  <a:lnTo>
                    <a:pt x="239" y="86"/>
                  </a:lnTo>
                  <a:lnTo>
                    <a:pt x="235" y="85"/>
                  </a:lnTo>
                  <a:lnTo>
                    <a:pt x="229" y="82"/>
                  </a:lnTo>
                  <a:lnTo>
                    <a:pt x="227" y="80"/>
                  </a:lnTo>
                  <a:lnTo>
                    <a:pt x="223" y="80"/>
                  </a:lnTo>
                  <a:lnTo>
                    <a:pt x="220" y="80"/>
                  </a:lnTo>
                  <a:lnTo>
                    <a:pt x="217" y="80"/>
                  </a:lnTo>
                  <a:lnTo>
                    <a:pt x="212" y="77"/>
                  </a:lnTo>
                  <a:lnTo>
                    <a:pt x="208" y="77"/>
                  </a:lnTo>
                  <a:lnTo>
                    <a:pt x="205" y="76"/>
                  </a:lnTo>
                  <a:lnTo>
                    <a:pt x="201" y="76"/>
                  </a:lnTo>
                  <a:lnTo>
                    <a:pt x="196" y="73"/>
                  </a:lnTo>
                  <a:lnTo>
                    <a:pt x="192" y="73"/>
                  </a:lnTo>
                  <a:lnTo>
                    <a:pt x="187" y="71"/>
                  </a:lnTo>
                  <a:lnTo>
                    <a:pt x="183" y="71"/>
                  </a:lnTo>
                  <a:lnTo>
                    <a:pt x="178" y="68"/>
                  </a:lnTo>
                  <a:lnTo>
                    <a:pt x="172" y="67"/>
                  </a:lnTo>
                  <a:lnTo>
                    <a:pt x="168" y="65"/>
                  </a:lnTo>
                  <a:lnTo>
                    <a:pt x="163" y="65"/>
                  </a:lnTo>
                  <a:lnTo>
                    <a:pt x="157" y="64"/>
                  </a:lnTo>
                  <a:lnTo>
                    <a:pt x="153" y="62"/>
                  </a:lnTo>
                  <a:lnTo>
                    <a:pt x="148" y="61"/>
                  </a:lnTo>
                  <a:lnTo>
                    <a:pt x="142" y="61"/>
                  </a:lnTo>
                  <a:lnTo>
                    <a:pt x="137" y="58"/>
                  </a:lnTo>
                  <a:lnTo>
                    <a:pt x="131" y="56"/>
                  </a:lnTo>
                  <a:lnTo>
                    <a:pt x="126" y="56"/>
                  </a:lnTo>
                  <a:lnTo>
                    <a:pt x="122" y="55"/>
                  </a:lnTo>
                  <a:lnTo>
                    <a:pt x="116" y="53"/>
                  </a:lnTo>
                  <a:lnTo>
                    <a:pt x="110" y="50"/>
                  </a:lnTo>
                  <a:lnTo>
                    <a:pt x="104" y="50"/>
                  </a:lnTo>
                  <a:lnTo>
                    <a:pt x="99" y="49"/>
                  </a:lnTo>
                  <a:lnTo>
                    <a:pt x="93" y="47"/>
                  </a:lnTo>
                  <a:lnTo>
                    <a:pt x="89" y="46"/>
                  </a:lnTo>
                  <a:lnTo>
                    <a:pt x="83" y="44"/>
                  </a:lnTo>
                  <a:lnTo>
                    <a:pt x="78" y="43"/>
                  </a:lnTo>
                  <a:lnTo>
                    <a:pt x="72" y="40"/>
                  </a:lnTo>
                  <a:lnTo>
                    <a:pt x="68" y="40"/>
                  </a:lnTo>
                  <a:lnTo>
                    <a:pt x="64" y="37"/>
                  </a:lnTo>
                  <a:lnTo>
                    <a:pt x="59" y="36"/>
                  </a:lnTo>
                  <a:lnTo>
                    <a:pt x="53" y="36"/>
                  </a:lnTo>
                  <a:lnTo>
                    <a:pt x="49" y="33"/>
                  </a:lnTo>
                  <a:lnTo>
                    <a:pt x="44" y="31"/>
                  </a:lnTo>
                  <a:lnTo>
                    <a:pt x="41" y="31"/>
                  </a:lnTo>
                  <a:lnTo>
                    <a:pt x="37" y="28"/>
                  </a:lnTo>
                  <a:lnTo>
                    <a:pt x="32" y="27"/>
                  </a:lnTo>
                  <a:lnTo>
                    <a:pt x="29" y="25"/>
                  </a:lnTo>
                  <a:lnTo>
                    <a:pt x="26" y="24"/>
                  </a:lnTo>
                  <a:lnTo>
                    <a:pt x="22" y="22"/>
                  </a:lnTo>
                  <a:lnTo>
                    <a:pt x="19" y="21"/>
                  </a:lnTo>
                  <a:lnTo>
                    <a:pt x="16" y="19"/>
                  </a:lnTo>
                  <a:lnTo>
                    <a:pt x="13" y="18"/>
                  </a:lnTo>
                  <a:lnTo>
                    <a:pt x="7" y="16"/>
                  </a:lnTo>
                  <a:lnTo>
                    <a:pt x="5" y="12"/>
                  </a:lnTo>
                  <a:lnTo>
                    <a:pt x="3" y="9"/>
                  </a:lnTo>
                  <a:lnTo>
                    <a:pt x="1" y="6"/>
                  </a:lnTo>
                  <a:lnTo>
                    <a:pt x="0" y="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97" name="Freeform 35"/>
            <p:cNvSpPr>
              <a:spLocks/>
            </p:cNvSpPr>
            <p:nvPr/>
          </p:nvSpPr>
          <p:spPr bwMode="auto">
            <a:xfrm>
              <a:off x="3360" y="1469"/>
              <a:ext cx="115" cy="76"/>
            </a:xfrm>
            <a:custGeom>
              <a:avLst/>
              <a:gdLst>
                <a:gd name="T0" fmla="*/ 1 w 229"/>
                <a:gd name="T1" fmla="*/ 0 h 152"/>
                <a:gd name="T2" fmla="*/ 4 w 229"/>
                <a:gd name="T3" fmla="*/ 0 h 152"/>
                <a:gd name="T4" fmla="*/ 7 w 229"/>
                <a:gd name="T5" fmla="*/ 1 h 152"/>
                <a:gd name="T6" fmla="*/ 11 w 229"/>
                <a:gd name="T7" fmla="*/ 1 h 152"/>
                <a:gd name="T8" fmla="*/ 14 w 229"/>
                <a:gd name="T9" fmla="*/ 3 h 152"/>
                <a:gd name="T10" fmla="*/ 16 w 229"/>
                <a:gd name="T11" fmla="*/ 5 h 152"/>
                <a:gd name="T12" fmla="*/ 21 w 229"/>
                <a:gd name="T13" fmla="*/ 6 h 152"/>
                <a:gd name="T14" fmla="*/ 25 w 229"/>
                <a:gd name="T15" fmla="*/ 9 h 152"/>
                <a:gd name="T16" fmla="*/ 30 w 229"/>
                <a:gd name="T17" fmla="*/ 10 h 152"/>
                <a:gd name="T18" fmla="*/ 34 w 229"/>
                <a:gd name="T19" fmla="*/ 13 h 152"/>
                <a:gd name="T20" fmla="*/ 40 w 229"/>
                <a:gd name="T21" fmla="*/ 17 h 152"/>
                <a:gd name="T22" fmla="*/ 45 w 229"/>
                <a:gd name="T23" fmla="*/ 19 h 152"/>
                <a:gd name="T24" fmla="*/ 50 w 229"/>
                <a:gd name="T25" fmla="*/ 23 h 152"/>
                <a:gd name="T26" fmla="*/ 55 w 229"/>
                <a:gd name="T27" fmla="*/ 26 h 152"/>
                <a:gd name="T28" fmla="*/ 60 w 229"/>
                <a:gd name="T29" fmla="*/ 29 h 152"/>
                <a:gd name="T30" fmla="*/ 66 w 229"/>
                <a:gd name="T31" fmla="*/ 32 h 152"/>
                <a:gd name="T32" fmla="*/ 71 w 229"/>
                <a:gd name="T33" fmla="*/ 36 h 152"/>
                <a:gd name="T34" fmla="*/ 76 w 229"/>
                <a:gd name="T35" fmla="*/ 38 h 152"/>
                <a:gd name="T36" fmla="*/ 81 w 229"/>
                <a:gd name="T37" fmla="*/ 41 h 152"/>
                <a:gd name="T38" fmla="*/ 85 w 229"/>
                <a:gd name="T39" fmla="*/ 45 h 152"/>
                <a:gd name="T40" fmla="*/ 89 w 229"/>
                <a:gd name="T41" fmla="*/ 48 h 152"/>
                <a:gd name="T42" fmla="*/ 94 w 229"/>
                <a:gd name="T43" fmla="*/ 51 h 152"/>
                <a:gd name="T44" fmla="*/ 98 w 229"/>
                <a:gd name="T45" fmla="*/ 54 h 152"/>
                <a:gd name="T46" fmla="*/ 101 w 229"/>
                <a:gd name="T47" fmla="*/ 57 h 152"/>
                <a:gd name="T48" fmla="*/ 107 w 229"/>
                <a:gd name="T49" fmla="*/ 61 h 152"/>
                <a:gd name="T50" fmla="*/ 111 w 229"/>
                <a:gd name="T51" fmla="*/ 66 h 152"/>
                <a:gd name="T52" fmla="*/ 114 w 229"/>
                <a:gd name="T53" fmla="*/ 69 h 152"/>
                <a:gd name="T54" fmla="*/ 115 w 229"/>
                <a:gd name="T55" fmla="*/ 73 h 152"/>
                <a:gd name="T56" fmla="*/ 114 w 229"/>
                <a:gd name="T57" fmla="*/ 76 h 152"/>
                <a:gd name="T58" fmla="*/ 111 w 229"/>
                <a:gd name="T59" fmla="*/ 76 h 152"/>
                <a:gd name="T60" fmla="*/ 108 w 229"/>
                <a:gd name="T61" fmla="*/ 76 h 152"/>
                <a:gd name="T62" fmla="*/ 104 w 229"/>
                <a:gd name="T63" fmla="*/ 74 h 152"/>
                <a:gd name="T64" fmla="*/ 98 w 229"/>
                <a:gd name="T65" fmla="*/ 71 h 152"/>
                <a:gd name="T66" fmla="*/ 93 w 229"/>
                <a:gd name="T67" fmla="*/ 68 h 152"/>
                <a:gd name="T68" fmla="*/ 88 w 229"/>
                <a:gd name="T69" fmla="*/ 63 h 152"/>
                <a:gd name="T70" fmla="*/ 83 w 229"/>
                <a:gd name="T71" fmla="*/ 61 h 152"/>
                <a:gd name="T72" fmla="*/ 79 w 229"/>
                <a:gd name="T73" fmla="*/ 58 h 152"/>
                <a:gd name="T74" fmla="*/ 75 w 229"/>
                <a:gd name="T75" fmla="*/ 55 h 152"/>
                <a:gd name="T76" fmla="*/ 70 w 229"/>
                <a:gd name="T77" fmla="*/ 53 h 152"/>
                <a:gd name="T78" fmla="*/ 66 w 229"/>
                <a:gd name="T79" fmla="*/ 50 h 152"/>
                <a:gd name="T80" fmla="*/ 63 w 229"/>
                <a:gd name="T81" fmla="*/ 49 h 152"/>
                <a:gd name="T82" fmla="*/ 60 w 229"/>
                <a:gd name="T83" fmla="*/ 47 h 152"/>
                <a:gd name="T84" fmla="*/ 56 w 229"/>
                <a:gd name="T85" fmla="*/ 45 h 152"/>
                <a:gd name="T86" fmla="*/ 52 w 229"/>
                <a:gd name="T87" fmla="*/ 44 h 152"/>
                <a:gd name="T88" fmla="*/ 48 w 229"/>
                <a:gd name="T89" fmla="*/ 41 h 152"/>
                <a:gd name="T90" fmla="*/ 45 w 229"/>
                <a:gd name="T91" fmla="*/ 39 h 152"/>
                <a:gd name="T92" fmla="*/ 41 w 229"/>
                <a:gd name="T93" fmla="*/ 38 h 152"/>
                <a:gd name="T94" fmla="*/ 37 w 229"/>
                <a:gd name="T95" fmla="*/ 36 h 152"/>
                <a:gd name="T96" fmla="*/ 34 w 229"/>
                <a:gd name="T97" fmla="*/ 34 h 152"/>
                <a:gd name="T98" fmla="*/ 30 w 229"/>
                <a:gd name="T99" fmla="*/ 31 h 152"/>
                <a:gd name="T100" fmla="*/ 26 w 229"/>
                <a:gd name="T101" fmla="*/ 29 h 152"/>
                <a:gd name="T102" fmla="*/ 23 w 229"/>
                <a:gd name="T103" fmla="*/ 26 h 152"/>
                <a:gd name="T104" fmla="*/ 19 w 229"/>
                <a:gd name="T105" fmla="*/ 25 h 152"/>
                <a:gd name="T106" fmla="*/ 16 w 229"/>
                <a:gd name="T107" fmla="*/ 23 h 152"/>
                <a:gd name="T108" fmla="*/ 12 w 229"/>
                <a:gd name="T109" fmla="*/ 20 h 152"/>
                <a:gd name="T110" fmla="*/ 7 w 229"/>
                <a:gd name="T111" fmla="*/ 15 h 152"/>
                <a:gd name="T112" fmla="*/ 3 w 229"/>
                <a:gd name="T113" fmla="*/ 10 h 152"/>
                <a:gd name="T114" fmla="*/ 1 w 229"/>
                <a:gd name="T115" fmla="*/ 6 h 152"/>
                <a:gd name="T116" fmla="*/ 0 w 229"/>
                <a:gd name="T117" fmla="*/ 3 h 152"/>
                <a:gd name="T118" fmla="*/ 1 w 229"/>
                <a:gd name="T119" fmla="*/ 1 h 1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9"/>
                <a:gd name="T181" fmla="*/ 0 h 152"/>
                <a:gd name="T182" fmla="*/ 229 w 229"/>
                <a:gd name="T183" fmla="*/ 152 h 15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9" h="152">
                  <a:moveTo>
                    <a:pt x="1" y="1"/>
                  </a:moveTo>
                  <a:lnTo>
                    <a:pt x="1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6" y="1"/>
                  </a:lnTo>
                  <a:lnTo>
                    <a:pt x="21" y="3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29" y="7"/>
                  </a:lnTo>
                  <a:lnTo>
                    <a:pt x="32" y="10"/>
                  </a:lnTo>
                  <a:lnTo>
                    <a:pt x="37" y="12"/>
                  </a:lnTo>
                  <a:lnTo>
                    <a:pt x="41" y="13"/>
                  </a:lnTo>
                  <a:lnTo>
                    <a:pt x="46" y="16"/>
                  </a:lnTo>
                  <a:lnTo>
                    <a:pt x="49" y="18"/>
                  </a:lnTo>
                  <a:lnTo>
                    <a:pt x="55" y="21"/>
                  </a:lnTo>
                  <a:lnTo>
                    <a:pt x="59" y="21"/>
                  </a:lnTo>
                  <a:lnTo>
                    <a:pt x="64" y="25"/>
                  </a:lnTo>
                  <a:lnTo>
                    <a:pt x="68" y="27"/>
                  </a:lnTo>
                  <a:lnTo>
                    <a:pt x="73" y="31"/>
                  </a:lnTo>
                  <a:lnTo>
                    <a:pt x="79" y="33"/>
                  </a:lnTo>
                  <a:lnTo>
                    <a:pt x="83" y="36"/>
                  </a:lnTo>
                  <a:lnTo>
                    <a:pt x="89" y="39"/>
                  </a:lnTo>
                  <a:lnTo>
                    <a:pt x="94" y="42"/>
                  </a:lnTo>
                  <a:lnTo>
                    <a:pt x="99" y="46"/>
                  </a:lnTo>
                  <a:lnTo>
                    <a:pt x="104" y="48"/>
                  </a:lnTo>
                  <a:lnTo>
                    <a:pt x="110" y="52"/>
                  </a:lnTo>
                  <a:lnTo>
                    <a:pt x="116" y="55"/>
                  </a:lnTo>
                  <a:lnTo>
                    <a:pt x="120" y="58"/>
                  </a:lnTo>
                  <a:lnTo>
                    <a:pt x="126" y="61"/>
                  </a:lnTo>
                  <a:lnTo>
                    <a:pt x="131" y="64"/>
                  </a:lnTo>
                  <a:lnTo>
                    <a:pt x="135" y="67"/>
                  </a:lnTo>
                  <a:lnTo>
                    <a:pt x="141" y="71"/>
                  </a:lnTo>
                  <a:lnTo>
                    <a:pt x="146" y="74"/>
                  </a:lnTo>
                  <a:lnTo>
                    <a:pt x="152" y="77"/>
                  </a:lnTo>
                  <a:lnTo>
                    <a:pt x="156" y="82"/>
                  </a:lnTo>
                  <a:lnTo>
                    <a:pt x="161" y="83"/>
                  </a:lnTo>
                  <a:lnTo>
                    <a:pt x="165" y="86"/>
                  </a:lnTo>
                  <a:lnTo>
                    <a:pt x="169" y="91"/>
                  </a:lnTo>
                  <a:lnTo>
                    <a:pt x="175" y="94"/>
                  </a:lnTo>
                  <a:lnTo>
                    <a:pt x="178" y="97"/>
                  </a:lnTo>
                  <a:lnTo>
                    <a:pt x="183" y="100"/>
                  </a:lnTo>
                  <a:lnTo>
                    <a:pt x="187" y="103"/>
                  </a:lnTo>
                  <a:lnTo>
                    <a:pt x="192" y="107"/>
                  </a:lnTo>
                  <a:lnTo>
                    <a:pt x="196" y="109"/>
                  </a:lnTo>
                  <a:lnTo>
                    <a:pt x="199" y="112"/>
                  </a:lnTo>
                  <a:lnTo>
                    <a:pt x="202" y="115"/>
                  </a:lnTo>
                  <a:lnTo>
                    <a:pt x="207" y="118"/>
                  </a:lnTo>
                  <a:lnTo>
                    <a:pt x="213" y="122"/>
                  </a:lnTo>
                  <a:lnTo>
                    <a:pt x="217" y="126"/>
                  </a:lnTo>
                  <a:lnTo>
                    <a:pt x="222" y="131"/>
                  </a:lnTo>
                  <a:lnTo>
                    <a:pt x="226" y="135"/>
                  </a:lnTo>
                  <a:lnTo>
                    <a:pt x="228" y="138"/>
                  </a:lnTo>
                  <a:lnTo>
                    <a:pt x="229" y="141"/>
                  </a:lnTo>
                  <a:lnTo>
                    <a:pt x="229" y="146"/>
                  </a:lnTo>
                  <a:lnTo>
                    <a:pt x="229" y="149"/>
                  </a:lnTo>
                  <a:lnTo>
                    <a:pt x="228" y="152"/>
                  </a:lnTo>
                  <a:lnTo>
                    <a:pt x="226" y="152"/>
                  </a:lnTo>
                  <a:lnTo>
                    <a:pt x="222" y="152"/>
                  </a:lnTo>
                  <a:lnTo>
                    <a:pt x="219" y="152"/>
                  </a:lnTo>
                  <a:lnTo>
                    <a:pt x="216" y="152"/>
                  </a:lnTo>
                  <a:lnTo>
                    <a:pt x="213" y="150"/>
                  </a:lnTo>
                  <a:lnTo>
                    <a:pt x="207" y="147"/>
                  </a:lnTo>
                  <a:lnTo>
                    <a:pt x="202" y="146"/>
                  </a:lnTo>
                  <a:lnTo>
                    <a:pt x="196" y="141"/>
                  </a:lnTo>
                  <a:lnTo>
                    <a:pt x="192" y="138"/>
                  </a:lnTo>
                  <a:lnTo>
                    <a:pt x="186" y="135"/>
                  </a:lnTo>
                  <a:lnTo>
                    <a:pt x="180" y="131"/>
                  </a:lnTo>
                  <a:lnTo>
                    <a:pt x="175" y="126"/>
                  </a:lnTo>
                  <a:lnTo>
                    <a:pt x="171" y="123"/>
                  </a:lnTo>
                  <a:lnTo>
                    <a:pt x="166" y="122"/>
                  </a:lnTo>
                  <a:lnTo>
                    <a:pt x="162" y="119"/>
                  </a:lnTo>
                  <a:lnTo>
                    <a:pt x="158" y="116"/>
                  </a:lnTo>
                  <a:lnTo>
                    <a:pt x="153" y="113"/>
                  </a:lnTo>
                  <a:lnTo>
                    <a:pt x="149" y="110"/>
                  </a:lnTo>
                  <a:lnTo>
                    <a:pt x="143" y="107"/>
                  </a:lnTo>
                  <a:lnTo>
                    <a:pt x="140" y="106"/>
                  </a:lnTo>
                  <a:lnTo>
                    <a:pt x="137" y="104"/>
                  </a:lnTo>
                  <a:lnTo>
                    <a:pt x="132" y="101"/>
                  </a:lnTo>
                  <a:lnTo>
                    <a:pt x="129" y="101"/>
                  </a:lnTo>
                  <a:lnTo>
                    <a:pt x="126" y="98"/>
                  </a:lnTo>
                  <a:lnTo>
                    <a:pt x="122" y="97"/>
                  </a:lnTo>
                  <a:lnTo>
                    <a:pt x="119" y="95"/>
                  </a:lnTo>
                  <a:lnTo>
                    <a:pt x="116" y="94"/>
                  </a:lnTo>
                  <a:lnTo>
                    <a:pt x="111" y="91"/>
                  </a:lnTo>
                  <a:lnTo>
                    <a:pt x="107" y="89"/>
                  </a:lnTo>
                  <a:lnTo>
                    <a:pt x="104" y="88"/>
                  </a:lnTo>
                  <a:lnTo>
                    <a:pt x="101" y="86"/>
                  </a:lnTo>
                  <a:lnTo>
                    <a:pt x="96" y="83"/>
                  </a:lnTo>
                  <a:lnTo>
                    <a:pt x="92" y="82"/>
                  </a:lnTo>
                  <a:lnTo>
                    <a:pt x="89" y="79"/>
                  </a:lnTo>
                  <a:lnTo>
                    <a:pt x="86" y="77"/>
                  </a:lnTo>
                  <a:lnTo>
                    <a:pt x="82" y="76"/>
                  </a:lnTo>
                  <a:lnTo>
                    <a:pt x="77" y="74"/>
                  </a:lnTo>
                  <a:lnTo>
                    <a:pt x="74" y="71"/>
                  </a:lnTo>
                  <a:lnTo>
                    <a:pt x="71" y="70"/>
                  </a:lnTo>
                  <a:lnTo>
                    <a:pt x="67" y="67"/>
                  </a:lnTo>
                  <a:lnTo>
                    <a:pt x="62" y="65"/>
                  </a:lnTo>
                  <a:lnTo>
                    <a:pt x="59" y="62"/>
                  </a:lnTo>
                  <a:lnTo>
                    <a:pt x="56" y="61"/>
                  </a:lnTo>
                  <a:lnTo>
                    <a:pt x="52" y="58"/>
                  </a:lnTo>
                  <a:lnTo>
                    <a:pt x="49" y="56"/>
                  </a:lnTo>
                  <a:lnTo>
                    <a:pt x="46" y="53"/>
                  </a:lnTo>
                  <a:lnTo>
                    <a:pt x="41" y="52"/>
                  </a:lnTo>
                  <a:lnTo>
                    <a:pt x="38" y="50"/>
                  </a:lnTo>
                  <a:lnTo>
                    <a:pt x="35" y="48"/>
                  </a:lnTo>
                  <a:lnTo>
                    <a:pt x="31" y="46"/>
                  </a:lnTo>
                  <a:lnTo>
                    <a:pt x="28" y="45"/>
                  </a:lnTo>
                  <a:lnTo>
                    <a:pt x="24" y="40"/>
                  </a:lnTo>
                  <a:lnTo>
                    <a:pt x="19" y="36"/>
                  </a:lnTo>
                  <a:lnTo>
                    <a:pt x="13" y="31"/>
                  </a:lnTo>
                  <a:lnTo>
                    <a:pt x="10" y="27"/>
                  </a:lnTo>
                  <a:lnTo>
                    <a:pt x="6" y="21"/>
                  </a:lnTo>
                  <a:lnTo>
                    <a:pt x="4" y="18"/>
                  </a:lnTo>
                  <a:lnTo>
                    <a:pt x="1" y="13"/>
                  </a:lnTo>
                  <a:lnTo>
                    <a:pt x="1" y="10"/>
                  </a:lnTo>
                  <a:lnTo>
                    <a:pt x="0" y="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98" name="Freeform 36"/>
            <p:cNvSpPr>
              <a:spLocks/>
            </p:cNvSpPr>
            <p:nvPr/>
          </p:nvSpPr>
          <p:spPr bwMode="auto">
            <a:xfrm>
              <a:off x="3022" y="1690"/>
              <a:ext cx="366" cy="170"/>
            </a:xfrm>
            <a:custGeom>
              <a:avLst/>
              <a:gdLst>
                <a:gd name="T0" fmla="*/ 39 w 733"/>
                <a:gd name="T1" fmla="*/ 23 h 340"/>
                <a:gd name="T2" fmla="*/ 27 w 733"/>
                <a:gd name="T3" fmla="*/ 40 h 340"/>
                <a:gd name="T4" fmla="*/ 21 w 733"/>
                <a:gd name="T5" fmla="*/ 57 h 340"/>
                <a:gd name="T6" fmla="*/ 22 w 733"/>
                <a:gd name="T7" fmla="*/ 68 h 340"/>
                <a:gd name="T8" fmla="*/ 26 w 733"/>
                <a:gd name="T9" fmla="*/ 79 h 340"/>
                <a:gd name="T10" fmla="*/ 36 w 733"/>
                <a:gd name="T11" fmla="*/ 92 h 340"/>
                <a:gd name="T12" fmla="*/ 47 w 733"/>
                <a:gd name="T13" fmla="*/ 102 h 340"/>
                <a:gd name="T14" fmla="*/ 61 w 733"/>
                <a:gd name="T15" fmla="*/ 108 h 340"/>
                <a:gd name="T16" fmla="*/ 77 w 733"/>
                <a:gd name="T17" fmla="*/ 111 h 340"/>
                <a:gd name="T18" fmla="*/ 95 w 733"/>
                <a:gd name="T19" fmla="*/ 112 h 340"/>
                <a:gd name="T20" fmla="*/ 113 w 733"/>
                <a:gd name="T21" fmla="*/ 112 h 340"/>
                <a:gd name="T22" fmla="*/ 129 w 733"/>
                <a:gd name="T23" fmla="*/ 109 h 340"/>
                <a:gd name="T24" fmla="*/ 146 w 733"/>
                <a:gd name="T25" fmla="*/ 106 h 340"/>
                <a:gd name="T26" fmla="*/ 159 w 733"/>
                <a:gd name="T27" fmla="*/ 103 h 340"/>
                <a:gd name="T28" fmla="*/ 173 w 733"/>
                <a:gd name="T29" fmla="*/ 100 h 340"/>
                <a:gd name="T30" fmla="*/ 186 w 733"/>
                <a:gd name="T31" fmla="*/ 104 h 340"/>
                <a:gd name="T32" fmla="*/ 203 w 733"/>
                <a:gd name="T33" fmla="*/ 118 h 340"/>
                <a:gd name="T34" fmla="*/ 214 w 733"/>
                <a:gd name="T35" fmla="*/ 129 h 340"/>
                <a:gd name="T36" fmla="*/ 225 w 733"/>
                <a:gd name="T37" fmla="*/ 137 h 340"/>
                <a:gd name="T38" fmla="*/ 239 w 733"/>
                <a:gd name="T39" fmla="*/ 145 h 340"/>
                <a:gd name="T40" fmla="*/ 255 w 733"/>
                <a:gd name="T41" fmla="*/ 150 h 340"/>
                <a:gd name="T42" fmla="*/ 272 w 733"/>
                <a:gd name="T43" fmla="*/ 154 h 340"/>
                <a:gd name="T44" fmla="*/ 290 w 733"/>
                <a:gd name="T45" fmla="*/ 152 h 340"/>
                <a:gd name="T46" fmla="*/ 306 w 733"/>
                <a:gd name="T47" fmla="*/ 149 h 340"/>
                <a:gd name="T48" fmla="*/ 319 w 733"/>
                <a:gd name="T49" fmla="*/ 146 h 340"/>
                <a:gd name="T50" fmla="*/ 334 w 733"/>
                <a:gd name="T51" fmla="*/ 137 h 340"/>
                <a:gd name="T52" fmla="*/ 348 w 733"/>
                <a:gd name="T53" fmla="*/ 124 h 340"/>
                <a:gd name="T54" fmla="*/ 356 w 733"/>
                <a:gd name="T55" fmla="*/ 115 h 340"/>
                <a:gd name="T56" fmla="*/ 366 w 733"/>
                <a:gd name="T57" fmla="*/ 121 h 340"/>
                <a:gd name="T58" fmla="*/ 360 w 733"/>
                <a:gd name="T59" fmla="*/ 134 h 340"/>
                <a:gd name="T60" fmla="*/ 343 w 733"/>
                <a:gd name="T61" fmla="*/ 150 h 340"/>
                <a:gd name="T62" fmla="*/ 327 w 733"/>
                <a:gd name="T63" fmla="*/ 159 h 340"/>
                <a:gd name="T64" fmla="*/ 313 w 733"/>
                <a:gd name="T65" fmla="*/ 164 h 340"/>
                <a:gd name="T66" fmla="*/ 299 w 733"/>
                <a:gd name="T67" fmla="*/ 168 h 340"/>
                <a:gd name="T68" fmla="*/ 288 w 733"/>
                <a:gd name="T69" fmla="*/ 170 h 340"/>
                <a:gd name="T70" fmla="*/ 274 w 733"/>
                <a:gd name="T71" fmla="*/ 170 h 340"/>
                <a:gd name="T72" fmla="*/ 258 w 733"/>
                <a:gd name="T73" fmla="*/ 169 h 340"/>
                <a:gd name="T74" fmla="*/ 237 w 733"/>
                <a:gd name="T75" fmla="*/ 161 h 340"/>
                <a:gd name="T76" fmla="*/ 219 w 733"/>
                <a:gd name="T77" fmla="*/ 150 h 340"/>
                <a:gd name="T78" fmla="*/ 202 w 733"/>
                <a:gd name="T79" fmla="*/ 137 h 340"/>
                <a:gd name="T80" fmla="*/ 187 w 733"/>
                <a:gd name="T81" fmla="*/ 127 h 340"/>
                <a:gd name="T82" fmla="*/ 173 w 733"/>
                <a:gd name="T83" fmla="*/ 121 h 340"/>
                <a:gd name="T84" fmla="*/ 156 w 733"/>
                <a:gd name="T85" fmla="*/ 121 h 340"/>
                <a:gd name="T86" fmla="*/ 138 w 733"/>
                <a:gd name="T87" fmla="*/ 125 h 340"/>
                <a:gd name="T88" fmla="*/ 126 w 733"/>
                <a:gd name="T89" fmla="*/ 127 h 340"/>
                <a:gd name="T90" fmla="*/ 114 w 733"/>
                <a:gd name="T91" fmla="*/ 129 h 340"/>
                <a:gd name="T92" fmla="*/ 99 w 733"/>
                <a:gd name="T93" fmla="*/ 129 h 340"/>
                <a:gd name="T94" fmla="*/ 82 w 733"/>
                <a:gd name="T95" fmla="*/ 129 h 340"/>
                <a:gd name="T96" fmla="*/ 64 w 733"/>
                <a:gd name="T97" fmla="*/ 125 h 340"/>
                <a:gd name="T98" fmla="*/ 48 w 733"/>
                <a:gd name="T99" fmla="*/ 121 h 340"/>
                <a:gd name="T100" fmla="*/ 36 w 733"/>
                <a:gd name="T101" fmla="*/ 115 h 340"/>
                <a:gd name="T102" fmla="*/ 19 w 733"/>
                <a:gd name="T103" fmla="*/ 104 h 340"/>
                <a:gd name="T104" fmla="*/ 8 w 733"/>
                <a:gd name="T105" fmla="*/ 89 h 340"/>
                <a:gd name="T106" fmla="*/ 2 w 733"/>
                <a:gd name="T107" fmla="*/ 75 h 340"/>
                <a:gd name="T108" fmla="*/ 0 w 733"/>
                <a:gd name="T109" fmla="*/ 62 h 340"/>
                <a:gd name="T110" fmla="*/ 1 w 733"/>
                <a:gd name="T111" fmla="*/ 45 h 340"/>
                <a:gd name="T112" fmla="*/ 8 w 733"/>
                <a:gd name="T113" fmla="*/ 29 h 340"/>
                <a:gd name="T114" fmla="*/ 20 w 733"/>
                <a:gd name="T115" fmla="*/ 14 h 340"/>
                <a:gd name="T116" fmla="*/ 35 w 733"/>
                <a:gd name="T117" fmla="*/ 5 h 340"/>
                <a:gd name="T118" fmla="*/ 51 w 733"/>
                <a:gd name="T119" fmla="*/ 0 h 340"/>
                <a:gd name="T120" fmla="*/ 62 w 733"/>
                <a:gd name="T121" fmla="*/ 4 h 340"/>
                <a:gd name="T122" fmla="*/ 56 w 733"/>
                <a:gd name="T123" fmla="*/ 13 h 34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33"/>
                <a:gd name="T187" fmla="*/ 0 h 340"/>
                <a:gd name="T188" fmla="*/ 733 w 733"/>
                <a:gd name="T189" fmla="*/ 340 h 34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33" h="340">
                  <a:moveTo>
                    <a:pt x="109" y="30"/>
                  </a:moveTo>
                  <a:lnTo>
                    <a:pt x="103" y="32"/>
                  </a:lnTo>
                  <a:lnTo>
                    <a:pt x="99" y="35"/>
                  </a:lnTo>
                  <a:lnTo>
                    <a:pt x="93" y="36"/>
                  </a:lnTo>
                  <a:lnTo>
                    <a:pt x="88" y="41"/>
                  </a:lnTo>
                  <a:lnTo>
                    <a:pt x="84" y="42"/>
                  </a:lnTo>
                  <a:lnTo>
                    <a:pt x="79" y="47"/>
                  </a:lnTo>
                  <a:lnTo>
                    <a:pt x="75" y="49"/>
                  </a:lnTo>
                  <a:lnTo>
                    <a:pt x="72" y="55"/>
                  </a:lnTo>
                  <a:lnTo>
                    <a:pt x="67" y="58"/>
                  </a:lnTo>
                  <a:lnTo>
                    <a:pt x="63" y="64"/>
                  </a:lnTo>
                  <a:lnTo>
                    <a:pt x="60" y="69"/>
                  </a:lnTo>
                  <a:lnTo>
                    <a:pt x="57" y="73"/>
                  </a:lnTo>
                  <a:lnTo>
                    <a:pt x="54" y="79"/>
                  </a:lnTo>
                  <a:lnTo>
                    <a:pt x="51" y="85"/>
                  </a:lnTo>
                  <a:lnTo>
                    <a:pt x="49" y="91"/>
                  </a:lnTo>
                  <a:lnTo>
                    <a:pt x="48" y="96"/>
                  </a:lnTo>
                  <a:lnTo>
                    <a:pt x="46" y="102"/>
                  </a:lnTo>
                  <a:lnTo>
                    <a:pt x="45" y="108"/>
                  </a:lnTo>
                  <a:lnTo>
                    <a:pt x="43" y="111"/>
                  </a:lnTo>
                  <a:lnTo>
                    <a:pt x="43" y="114"/>
                  </a:lnTo>
                  <a:lnTo>
                    <a:pt x="43" y="117"/>
                  </a:lnTo>
                  <a:lnTo>
                    <a:pt x="43" y="121"/>
                  </a:lnTo>
                  <a:lnTo>
                    <a:pt x="43" y="124"/>
                  </a:lnTo>
                  <a:lnTo>
                    <a:pt x="43" y="127"/>
                  </a:lnTo>
                  <a:lnTo>
                    <a:pt x="43" y="130"/>
                  </a:lnTo>
                  <a:lnTo>
                    <a:pt x="45" y="133"/>
                  </a:lnTo>
                  <a:lnTo>
                    <a:pt x="45" y="136"/>
                  </a:lnTo>
                  <a:lnTo>
                    <a:pt x="46" y="139"/>
                  </a:lnTo>
                  <a:lnTo>
                    <a:pt x="46" y="142"/>
                  </a:lnTo>
                  <a:lnTo>
                    <a:pt x="48" y="146"/>
                  </a:lnTo>
                  <a:lnTo>
                    <a:pt x="48" y="149"/>
                  </a:lnTo>
                  <a:lnTo>
                    <a:pt x="49" y="151"/>
                  </a:lnTo>
                  <a:lnTo>
                    <a:pt x="51" y="155"/>
                  </a:lnTo>
                  <a:lnTo>
                    <a:pt x="52" y="158"/>
                  </a:lnTo>
                  <a:lnTo>
                    <a:pt x="52" y="161"/>
                  </a:lnTo>
                  <a:lnTo>
                    <a:pt x="54" y="164"/>
                  </a:lnTo>
                  <a:lnTo>
                    <a:pt x="57" y="167"/>
                  </a:lnTo>
                  <a:lnTo>
                    <a:pt x="58" y="172"/>
                  </a:lnTo>
                  <a:lnTo>
                    <a:pt x="63" y="176"/>
                  </a:lnTo>
                  <a:lnTo>
                    <a:pt x="67" y="182"/>
                  </a:lnTo>
                  <a:lnTo>
                    <a:pt x="72" y="185"/>
                  </a:lnTo>
                  <a:lnTo>
                    <a:pt x="73" y="188"/>
                  </a:lnTo>
                  <a:lnTo>
                    <a:pt x="78" y="191"/>
                  </a:lnTo>
                  <a:lnTo>
                    <a:pt x="81" y="194"/>
                  </a:lnTo>
                  <a:lnTo>
                    <a:pt x="82" y="197"/>
                  </a:lnTo>
                  <a:lnTo>
                    <a:pt x="87" y="198"/>
                  </a:lnTo>
                  <a:lnTo>
                    <a:pt x="90" y="201"/>
                  </a:lnTo>
                  <a:lnTo>
                    <a:pt x="94" y="204"/>
                  </a:lnTo>
                  <a:lnTo>
                    <a:pt x="97" y="206"/>
                  </a:lnTo>
                  <a:lnTo>
                    <a:pt x="102" y="207"/>
                  </a:lnTo>
                  <a:lnTo>
                    <a:pt x="105" y="210"/>
                  </a:lnTo>
                  <a:lnTo>
                    <a:pt x="109" y="212"/>
                  </a:lnTo>
                  <a:lnTo>
                    <a:pt x="113" y="213"/>
                  </a:lnTo>
                  <a:lnTo>
                    <a:pt x="118" y="215"/>
                  </a:lnTo>
                  <a:lnTo>
                    <a:pt x="122" y="216"/>
                  </a:lnTo>
                  <a:lnTo>
                    <a:pt x="127" y="216"/>
                  </a:lnTo>
                  <a:lnTo>
                    <a:pt x="131" y="218"/>
                  </a:lnTo>
                  <a:lnTo>
                    <a:pt x="136" y="219"/>
                  </a:lnTo>
                  <a:lnTo>
                    <a:pt x="140" y="221"/>
                  </a:lnTo>
                  <a:lnTo>
                    <a:pt x="146" y="221"/>
                  </a:lnTo>
                  <a:lnTo>
                    <a:pt x="151" y="221"/>
                  </a:lnTo>
                  <a:lnTo>
                    <a:pt x="155" y="222"/>
                  </a:lnTo>
                  <a:lnTo>
                    <a:pt x="160" y="222"/>
                  </a:lnTo>
                  <a:lnTo>
                    <a:pt x="166" y="224"/>
                  </a:lnTo>
                  <a:lnTo>
                    <a:pt x="170" y="224"/>
                  </a:lnTo>
                  <a:lnTo>
                    <a:pt x="176" y="224"/>
                  </a:lnTo>
                  <a:lnTo>
                    <a:pt x="180" y="224"/>
                  </a:lnTo>
                  <a:lnTo>
                    <a:pt x="185" y="225"/>
                  </a:lnTo>
                  <a:lnTo>
                    <a:pt x="191" y="225"/>
                  </a:lnTo>
                  <a:lnTo>
                    <a:pt x="195" y="225"/>
                  </a:lnTo>
                  <a:lnTo>
                    <a:pt x="201" y="225"/>
                  </a:lnTo>
                  <a:lnTo>
                    <a:pt x="206" y="225"/>
                  </a:lnTo>
                  <a:lnTo>
                    <a:pt x="210" y="224"/>
                  </a:lnTo>
                  <a:lnTo>
                    <a:pt x="216" y="224"/>
                  </a:lnTo>
                  <a:lnTo>
                    <a:pt x="221" y="224"/>
                  </a:lnTo>
                  <a:lnTo>
                    <a:pt x="227" y="224"/>
                  </a:lnTo>
                  <a:lnTo>
                    <a:pt x="231" y="222"/>
                  </a:lnTo>
                  <a:lnTo>
                    <a:pt x="236" y="222"/>
                  </a:lnTo>
                  <a:lnTo>
                    <a:pt x="242" y="221"/>
                  </a:lnTo>
                  <a:lnTo>
                    <a:pt x="246" y="221"/>
                  </a:lnTo>
                  <a:lnTo>
                    <a:pt x="250" y="221"/>
                  </a:lnTo>
                  <a:lnTo>
                    <a:pt x="256" y="219"/>
                  </a:lnTo>
                  <a:lnTo>
                    <a:pt x="259" y="219"/>
                  </a:lnTo>
                  <a:lnTo>
                    <a:pt x="265" y="218"/>
                  </a:lnTo>
                  <a:lnTo>
                    <a:pt x="270" y="216"/>
                  </a:lnTo>
                  <a:lnTo>
                    <a:pt x="274" y="216"/>
                  </a:lnTo>
                  <a:lnTo>
                    <a:pt x="279" y="216"/>
                  </a:lnTo>
                  <a:lnTo>
                    <a:pt x="283" y="215"/>
                  </a:lnTo>
                  <a:lnTo>
                    <a:pt x="288" y="213"/>
                  </a:lnTo>
                  <a:lnTo>
                    <a:pt x="292" y="213"/>
                  </a:lnTo>
                  <a:lnTo>
                    <a:pt x="297" y="213"/>
                  </a:lnTo>
                  <a:lnTo>
                    <a:pt x="301" y="212"/>
                  </a:lnTo>
                  <a:lnTo>
                    <a:pt x="304" y="212"/>
                  </a:lnTo>
                  <a:lnTo>
                    <a:pt x="308" y="210"/>
                  </a:lnTo>
                  <a:lnTo>
                    <a:pt x="311" y="210"/>
                  </a:lnTo>
                  <a:lnTo>
                    <a:pt x="314" y="209"/>
                  </a:lnTo>
                  <a:lnTo>
                    <a:pt x="319" y="207"/>
                  </a:lnTo>
                  <a:lnTo>
                    <a:pt x="322" y="207"/>
                  </a:lnTo>
                  <a:lnTo>
                    <a:pt x="325" y="206"/>
                  </a:lnTo>
                  <a:lnTo>
                    <a:pt x="328" y="206"/>
                  </a:lnTo>
                  <a:lnTo>
                    <a:pt x="334" y="204"/>
                  </a:lnTo>
                  <a:lnTo>
                    <a:pt x="338" y="203"/>
                  </a:lnTo>
                  <a:lnTo>
                    <a:pt x="343" y="201"/>
                  </a:lnTo>
                  <a:lnTo>
                    <a:pt x="347" y="201"/>
                  </a:lnTo>
                  <a:lnTo>
                    <a:pt x="350" y="200"/>
                  </a:lnTo>
                  <a:lnTo>
                    <a:pt x="353" y="200"/>
                  </a:lnTo>
                  <a:lnTo>
                    <a:pt x="358" y="201"/>
                  </a:lnTo>
                  <a:lnTo>
                    <a:pt x="361" y="201"/>
                  </a:lnTo>
                  <a:lnTo>
                    <a:pt x="364" y="203"/>
                  </a:lnTo>
                  <a:lnTo>
                    <a:pt x="368" y="206"/>
                  </a:lnTo>
                  <a:lnTo>
                    <a:pt x="373" y="209"/>
                  </a:lnTo>
                  <a:lnTo>
                    <a:pt x="377" y="212"/>
                  </a:lnTo>
                  <a:lnTo>
                    <a:pt x="381" y="216"/>
                  </a:lnTo>
                  <a:lnTo>
                    <a:pt x="386" y="219"/>
                  </a:lnTo>
                  <a:lnTo>
                    <a:pt x="392" y="224"/>
                  </a:lnTo>
                  <a:lnTo>
                    <a:pt x="396" y="228"/>
                  </a:lnTo>
                  <a:lnTo>
                    <a:pt x="401" y="233"/>
                  </a:lnTo>
                  <a:lnTo>
                    <a:pt x="407" y="237"/>
                  </a:lnTo>
                  <a:lnTo>
                    <a:pt x="410" y="240"/>
                  </a:lnTo>
                  <a:lnTo>
                    <a:pt x="413" y="243"/>
                  </a:lnTo>
                  <a:lnTo>
                    <a:pt x="416" y="246"/>
                  </a:lnTo>
                  <a:lnTo>
                    <a:pt x="419" y="249"/>
                  </a:lnTo>
                  <a:lnTo>
                    <a:pt x="422" y="252"/>
                  </a:lnTo>
                  <a:lnTo>
                    <a:pt x="425" y="254"/>
                  </a:lnTo>
                  <a:lnTo>
                    <a:pt x="429" y="257"/>
                  </a:lnTo>
                  <a:lnTo>
                    <a:pt x="432" y="258"/>
                  </a:lnTo>
                  <a:lnTo>
                    <a:pt x="435" y="261"/>
                  </a:lnTo>
                  <a:lnTo>
                    <a:pt x="438" y="264"/>
                  </a:lnTo>
                  <a:lnTo>
                    <a:pt x="441" y="267"/>
                  </a:lnTo>
                  <a:lnTo>
                    <a:pt x="444" y="268"/>
                  </a:lnTo>
                  <a:lnTo>
                    <a:pt x="448" y="271"/>
                  </a:lnTo>
                  <a:lnTo>
                    <a:pt x="451" y="273"/>
                  </a:lnTo>
                  <a:lnTo>
                    <a:pt x="456" y="276"/>
                  </a:lnTo>
                  <a:lnTo>
                    <a:pt x="459" y="277"/>
                  </a:lnTo>
                  <a:lnTo>
                    <a:pt x="463" y="280"/>
                  </a:lnTo>
                  <a:lnTo>
                    <a:pt x="468" y="282"/>
                  </a:lnTo>
                  <a:lnTo>
                    <a:pt x="471" y="285"/>
                  </a:lnTo>
                  <a:lnTo>
                    <a:pt x="475" y="286"/>
                  </a:lnTo>
                  <a:lnTo>
                    <a:pt x="478" y="289"/>
                  </a:lnTo>
                  <a:lnTo>
                    <a:pt x="484" y="291"/>
                  </a:lnTo>
                  <a:lnTo>
                    <a:pt x="489" y="292"/>
                  </a:lnTo>
                  <a:lnTo>
                    <a:pt x="493" y="294"/>
                  </a:lnTo>
                  <a:lnTo>
                    <a:pt x="496" y="295"/>
                  </a:lnTo>
                  <a:lnTo>
                    <a:pt x="501" y="297"/>
                  </a:lnTo>
                  <a:lnTo>
                    <a:pt x="507" y="298"/>
                  </a:lnTo>
                  <a:lnTo>
                    <a:pt x="511" y="300"/>
                  </a:lnTo>
                  <a:lnTo>
                    <a:pt x="515" y="301"/>
                  </a:lnTo>
                  <a:lnTo>
                    <a:pt x="520" y="301"/>
                  </a:lnTo>
                  <a:lnTo>
                    <a:pt x="524" y="303"/>
                  </a:lnTo>
                  <a:lnTo>
                    <a:pt x="530" y="304"/>
                  </a:lnTo>
                  <a:lnTo>
                    <a:pt x="535" y="306"/>
                  </a:lnTo>
                  <a:lnTo>
                    <a:pt x="541" y="306"/>
                  </a:lnTo>
                  <a:lnTo>
                    <a:pt x="545" y="307"/>
                  </a:lnTo>
                  <a:lnTo>
                    <a:pt x="551" y="307"/>
                  </a:lnTo>
                  <a:lnTo>
                    <a:pt x="557" y="307"/>
                  </a:lnTo>
                  <a:lnTo>
                    <a:pt x="562" y="307"/>
                  </a:lnTo>
                  <a:lnTo>
                    <a:pt x="568" y="306"/>
                  </a:lnTo>
                  <a:lnTo>
                    <a:pt x="572" y="306"/>
                  </a:lnTo>
                  <a:lnTo>
                    <a:pt x="576" y="306"/>
                  </a:lnTo>
                  <a:lnTo>
                    <a:pt x="581" y="304"/>
                  </a:lnTo>
                  <a:lnTo>
                    <a:pt x="585" y="304"/>
                  </a:lnTo>
                  <a:lnTo>
                    <a:pt x="590" y="304"/>
                  </a:lnTo>
                  <a:lnTo>
                    <a:pt x="594" y="303"/>
                  </a:lnTo>
                  <a:lnTo>
                    <a:pt x="599" y="301"/>
                  </a:lnTo>
                  <a:lnTo>
                    <a:pt x="603" y="301"/>
                  </a:lnTo>
                  <a:lnTo>
                    <a:pt x="608" y="301"/>
                  </a:lnTo>
                  <a:lnTo>
                    <a:pt x="612" y="298"/>
                  </a:lnTo>
                  <a:lnTo>
                    <a:pt x="615" y="298"/>
                  </a:lnTo>
                  <a:lnTo>
                    <a:pt x="620" y="297"/>
                  </a:lnTo>
                  <a:lnTo>
                    <a:pt x="624" y="297"/>
                  </a:lnTo>
                  <a:lnTo>
                    <a:pt x="627" y="294"/>
                  </a:lnTo>
                  <a:lnTo>
                    <a:pt x="630" y="292"/>
                  </a:lnTo>
                  <a:lnTo>
                    <a:pt x="635" y="292"/>
                  </a:lnTo>
                  <a:lnTo>
                    <a:pt x="639" y="291"/>
                  </a:lnTo>
                  <a:lnTo>
                    <a:pt x="642" y="288"/>
                  </a:lnTo>
                  <a:lnTo>
                    <a:pt x="645" y="286"/>
                  </a:lnTo>
                  <a:lnTo>
                    <a:pt x="648" y="285"/>
                  </a:lnTo>
                  <a:lnTo>
                    <a:pt x="651" y="283"/>
                  </a:lnTo>
                  <a:lnTo>
                    <a:pt x="657" y="280"/>
                  </a:lnTo>
                  <a:lnTo>
                    <a:pt x="664" y="277"/>
                  </a:lnTo>
                  <a:lnTo>
                    <a:pt x="669" y="273"/>
                  </a:lnTo>
                  <a:lnTo>
                    <a:pt x="675" y="270"/>
                  </a:lnTo>
                  <a:lnTo>
                    <a:pt x="678" y="267"/>
                  </a:lnTo>
                  <a:lnTo>
                    <a:pt x="682" y="261"/>
                  </a:lnTo>
                  <a:lnTo>
                    <a:pt x="687" y="258"/>
                  </a:lnTo>
                  <a:lnTo>
                    <a:pt x="690" y="255"/>
                  </a:lnTo>
                  <a:lnTo>
                    <a:pt x="694" y="252"/>
                  </a:lnTo>
                  <a:lnTo>
                    <a:pt x="697" y="248"/>
                  </a:lnTo>
                  <a:lnTo>
                    <a:pt x="700" y="245"/>
                  </a:lnTo>
                  <a:lnTo>
                    <a:pt x="702" y="242"/>
                  </a:lnTo>
                  <a:lnTo>
                    <a:pt x="705" y="237"/>
                  </a:lnTo>
                  <a:lnTo>
                    <a:pt x="709" y="233"/>
                  </a:lnTo>
                  <a:lnTo>
                    <a:pt x="709" y="231"/>
                  </a:lnTo>
                  <a:lnTo>
                    <a:pt x="710" y="231"/>
                  </a:lnTo>
                  <a:lnTo>
                    <a:pt x="713" y="231"/>
                  </a:lnTo>
                  <a:lnTo>
                    <a:pt x="718" y="231"/>
                  </a:lnTo>
                  <a:lnTo>
                    <a:pt x="721" y="231"/>
                  </a:lnTo>
                  <a:lnTo>
                    <a:pt x="724" y="233"/>
                  </a:lnTo>
                  <a:lnTo>
                    <a:pt x="727" y="234"/>
                  </a:lnTo>
                  <a:lnTo>
                    <a:pt x="730" y="237"/>
                  </a:lnTo>
                  <a:lnTo>
                    <a:pt x="731" y="239"/>
                  </a:lnTo>
                  <a:lnTo>
                    <a:pt x="733" y="242"/>
                  </a:lnTo>
                  <a:lnTo>
                    <a:pt x="733" y="246"/>
                  </a:lnTo>
                  <a:lnTo>
                    <a:pt x="731" y="252"/>
                  </a:lnTo>
                  <a:lnTo>
                    <a:pt x="730" y="254"/>
                  </a:lnTo>
                  <a:lnTo>
                    <a:pt x="728" y="257"/>
                  </a:lnTo>
                  <a:lnTo>
                    <a:pt x="727" y="261"/>
                  </a:lnTo>
                  <a:lnTo>
                    <a:pt x="724" y="264"/>
                  </a:lnTo>
                  <a:lnTo>
                    <a:pt x="721" y="267"/>
                  </a:lnTo>
                  <a:lnTo>
                    <a:pt x="718" y="271"/>
                  </a:lnTo>
                  <a:lnTo>
                    <a:pt x="713" y="277"/>
                  </a:lnTo>
                  <a:lnTo>
                    <a:pt x="709" y="282"/>
                  </a:lnTo>
                  <a:lnTo>
                    <a:pt x="703" y="286"/>
                  </a:lnTo>
                  <a:lnTo>
                    <a:pt x="699" y="292"/>
                  </a:lnTo>
                  <a:lnTo>
                    <a:pt x="693" y="295"/>
                  </a:lnTo>
                  <a:lnTo>
                    <a:pt x="687" y="300"/>
                  </a:lnTo>
                  <a:lnTo>
                    <a:pt x="681" y="303"/>
                  </a:lnTo>
                  <a:lnTo>
                    <a:pt x="675" y="307"/>
                  </a:lnTo>
                  <a:lnTo>
                    <a:pt x="669" y="310"/>
                  </a:lnTo>
                  <a:lnTo>
                    <a:pt x="664" y="315"/>
                  </a:lnTo>
                  <a:lnTo>
                    <a:pt x="660" y="316"/>
                  </a:lnTo>
                  <a:lnTo>
                    <a:pt x="657" y="316"/>
                  </a:lnTo>
                  <a:lnTo>
                    <a:pt x="654" y="318"/>
                  </a:lnTo>
                  <a:lnTo>
                    <a:pt x="651" y="319"/>
                  </a:lnTo>
                  <a:lnTo>
                    <a:pt x="645" y="322"/>
                  </a:lnTo>
                  <a:lnTo>
                    <a:pt x="639" y="324"/>
                  </a:lnTo>
                  <a:lnTo>
                    <a:pt x="636" y="325"/>
                  </a:lnTo>
                  <a:lnTo>
                    <a:pt x="633" y="327"/>
                  </a:lnTo>
                  <a:lnTo>
                    <a:pt x="629" y="327"/>
                  </a:lnTo>
                  <a:lnTo>
                    <a:pt x="627" y="328"/>
                  </a:lnTo>
                  <a:lnTo>
                    <a:pt x="621" y="331"/>
                  </a:lnTo>
                  <a:lnTo>
                    <a:pt x="615" y="333"/>
                  </a:lnTo>
                  <a:lnTo>
                    <a:pt x="612" y="333"/>
                  </a:lnTo>
                  <a:lnTo>
                    <a:pt x="609" y="334"/>
                  </a:lnTo>
                  <a:lnTo>
                    <a:pt x="605" y="334"/>
                  </a:lnTo>
                  <a:lnTo>
                    <a:pt x="602" y="336"/>
                  </a:lnTo>
                  <a:lnTo>
                    <a:pt x="599" y="336"/>
                  </a:lnTo>
                  <a:lnTo>
                    <a:pt x="596" y="337"/>
                  </a:lnTo>
                  <a:lnTo>
                    <a:pt x="593" y="337"/>
                  </a:lnTo>
                  <a:lnTo>
                    <a:pt x="590" y="337"/>
                  </a:lnTo>
                  <a:lnTo>
                    <a:pt x="587" y="337"/>
                  </a:lnTo>
                  <a:lnTo>
                    <a:pt x="584" y="337"/>
                  </a:lnTo>
                  <a:lnTo>
                    <a:pt x="579" y="337"/>
                  </a:lnTo>
                  <a:lnTo>
                    <a:pt x="576" y="339"/>
                  </a:lnTo>
                  <a:lnTo>
                    <a:pt x="571" y="339"/>
                  </a:lnTo>
                  <a:lnTo>
                    <a:pt x="565" y="340"/>
                  </a:lnTo>
                  <a:lnTo>
                    <a:pt x="562" y="339"/>
                  </a:lnTo>
                  <a:lnTo>
                    <a:pt x="559" y="339"/>
                  </a:lnTo>
                  <a:lnTo>
                    <a:pt x="556" y="339"/>
                  </a:lnTo>
                  <a:lnTo>
                    <a:pt x="553" y="339"/>
                  </a:lnTo>
                  <a:lnTo>
                    <a:pt x="548" y="339"/>
                  </a:lnTo>
                  <a:lnTo>
                    <a:pt x="545" y="339"/>
                  </a:lnTo>
                  <a:lnTo>
                    <a:pt x="544" y="339"/>
                  </a:lnTo>
                  <a:lnTo>
                    <a:pt x="541" y="339"/>
                  </a:lnTo>
                  <a:lnTo>
                    <a:pt x="533" y="339"/>
                  </a:lnTo>
                  <a:lnTo>
                    <a:pt x="529" y="337"/>
                  </a:lnTo>
                  <a:lnTo>
                    <a:pt x="523" y="337"/>
                  </a:lnTo>
                  <a:lnTo>
                    <a:pt x="517" y="337"/>
                  </a:lnTo>
                  <a:lnTo>
                    <a:pt x="511" y="336"/>
                  </a:lnTo>
                  <a:lnTo>
                    <a:pt x="505" y="333"/>
                  </a:lnTo>
                  <a:lnTo>
                    <a:pt x="499" y="333"/>
                  </a:lnTo>
                  <a:lnTo>
                    <a:pt x="493" y="330"/>
                  </a:lnTo>
                  <a:lnTo>
                    <a:pt x="487" y="327"/>
                  </a:lnTo>
                  <a:lnTo>
                    <a:pt x="481" y="325"/>
                  </a:lnTo>
                  <a:lnTo>
                    <a:pt x="475" y="322"/>
                  </a:lnTo>
                  <a:lnTo>
                    <a:pt x="471" y="321"/>
                  </a:lnTo>
                  <a:lnTo>
                    <a:pt x="465" y="316"/>
                  </a:lnTo>
                  <a:lnTo>
                    <a:pt x="459" y="313"/>
                  </a:lnTo>
                  <a:lnTo>
                    <a:pt x="453" y="310"/>
                  </a:lnTo>
                  <a:lnTo>
                    <a:pt x="448" y="307"/>
                  </a:lnTo>
                  <a:lnTo>
                    <a:pt x="444" y="303"/>
                  </a:lnTo>
                  <a:lnTo>
                    <a:pt x="438" y="300"/>
                  </a:lnTo>
                  <a:lnTo>
                    <a:pt x="434" y="297"/>
                  </a:lnTo>
                  <a:lnTo>
                    <a:pt x="429" y="292"/>
                  </a:lnTo>
                  <a:lnTo>
                    <a:pt x="423" y="289"/>
                  </a:lnTo>
                  <a:lnTo>
                    <a:pt x="419" y="285"/>
                  </a:lnTo>
                  <a:lnTo>
                    <a:pt x="414" y="282"/>
                  </a:lnTo>
                  <a:lnTo>
                    <a:pt x="408" y="277"/>
                  </a:lnTo>
                  <a:lnTo>
                    <a:pt x="404" y="274"/>
                  </a:lnTo>
                  <a:lnTo>
                    <a:pt x="399" y="271"/>
                  </a:lnTo>
                  <a:lnTo>
                    <a:pt x="395" y="267"/>
                  </a:lnTo>
                  <a:lnTo>
                    <a:pt x="392" y="264"/>
                  </a:lnTo>
                  <a:lnTo>
                    <a:pt x="386" y="261"/>
                  </a:lnTo>
                  <a:lnTo>
                    <a:pt x="383" y="258"/>
                  </a:lnTo>
                  <a:lnTo>
                    <a:pt x="378" y="255"/>
                  </a:lnTo>
                  <a:lnTo>
                    <a:pt x="374" y="254"/>
                  </a:lnTo>
                  <a:lnTo>
                    <a:pt x="368" y="251"/>
                  </a:lnTo>
                  <a:lnTo>
                    <a:pt x="365" y="248"/>
                  </a:lnTo>
                  <a:lnTo>
                    <a:pt x="362" y="246"/>
                  </a:lnTo>
                  <a:lnTo>
                    <a:pt x="358" y="246"/>
                  </a:lnTo>
                  <a:lnTo>
                    <a:pt x="353" y="243"/>
                  </a:lnTo>
                  <a:lnTo>
                    <a:pt x="350" y="242"/>
                  </a:lnTo>
                  <a:lnTo>
                    <a:pt x="346" y="242"/>
                  </a:lnTo>
                  <a:lnTo>
                    <a:pt x="341" y="242"/>
                  </a:lnTo>
                  <a:lnTo>
                    <a:pt x="338" y="242"/>
                  </a:lnTo>
                  <a:lnTo>
                    <a:pt x="334" y="242"/>
                  </a:lnTo>
                  <a:lnTo>
                    <a:pt x="328" y="242"/>
                  </a:lnTo>
                  <a:lnTo>
                    <a:pt x="323" y="242"/>
                  </a:lnTo>
                  <a:lnTo>
                    <a:pt x="319" y="242"/>
                  </a:lnTo>
                  <a:lnTo>
                    <a:pt x="313" y="243"/>
                  </a:lnTo>
                  <a:lnTo>
                    <a:pt x="308" y="243"/>
                  </a:lnTo>
                  <a:lnTo>
                    <a:pt x="303" y="245"/>
                  </a:lnTo>
                  <a:lnTo>
                    <a:pt x="298" y="246"/>
                  </a:lnTo>
                  <a:lnTo>
                    <a:pt x="292" y="246"/>
                  </a:lnTo>
                  <a:lnTo>
                    <a:pt x="286" y="248"/>
                  </a:lnTo>
                  <a:lnTo>
                    <a:pt x="280" y="251"/>
                  </a:lnTo>
                  <a:lnTo>
                    <a:pt x="277" y="251"/>
                  </a:lnTo>
                  <a:lnTo>
                    <a:pt x="273" y="251"/>
                  </a:lnTo>
                  <a:lnTo>
                    <a:pt x="270" y="252"/>
                  </a:lnTo>
                  <a:lnTo>
                    <a:pt x="267" y="252"/>
                  </a:lnTo>
                  <a:lnTo>
                    <a:pt x="262" y="252"/>
                  </a:lnTo>
                  <a:lnTo>
                    <a:pt x="259" y="252"/>
                  </a:lnTo>
                  <a:lnTo>
                    <a:pt x="258" y="252"/>
                  </a:lnTo>
                  <a:lnTo>
                    <a:pt x="253" y="254"/>
                  </a:lnTo>
                  <a:lnTo>
                    <a:pt x="249" y="254"/>
                  </a:lnTo>
                  <a:lnTo>
                    <a:pt x="246" y="255"/>
                  </a:lnTo>
                  <a:lnTo>
                    <a:pt x="243" y="255"/>
                  </a:lnTo>
                  <a:lnTo>
                    <a:pt x="239" y="257"/>
                  </a:lnTo>
                  <a:lnTo>
                    <a:pt x="234" y="257"/>
                  </a:lnTo>
                  <a:lnTo>
                    <a:pt x="231" y="257"/>
                  </a:lnTo>
                  <a:lnTo>
                    <a:pt x="228" y="257"/>
                  </a:lnTo>
                  <a:lnTo>
                    <a:pt x="224" y="257"/>
                  </a:lnTo>
                  <a:lnTo>
                    <a:pt x="219" y="257"/>
                  </a:lnTo>
                  <a:lnTo>
                    <a:pt x="215" y="257"/>
                  </a:lnTo>
                  <a:lnTo>
                    <a:pt x="210" y="257"/>
                  </a:lnTo>
                  <a:lnTo>
                    <a:pt x="207" y="257"/>
                  </a:lnTo>
                  <a:lnTo>
                    <a:pt x="201" y="257"/>
                  </a:lnTo>
                  <a:lnTo>
                    <a:pt x="198" y="257"/>
                  </a:lnTo>
                  <a:lnTo>
                    <a:pt x="192" y="257"/>
                  </a:lnTo>
                  <a:lnTo>
                    <a:pt x="188" y="257"/>
                  </a:lnTo>
                  <a:lnTo>
                    <a:pt x="183" y="257"/>
                  </a:lnTo>
                  <a:lnTo>
                    <a:pt x="179" y="257"/>
                  </a:lnTo>
                  <a:lnTo>
                    <a:pt x="173" y="257"/>
                  </a:lnTo>
                  <a:lnTo>
                    <a:pt x="169" y="257"/>
                  </a:lnTo>
                  <a:lnTo>
                    <a:pt x="164" y="257"/>
                  </a:lnTo>
                  <a:lnTo>
                    <a:pt x="158" y="255"/>
                  </a:lnTo>
                  <a:lnTo>
                    <a:pt x="154" y="255"/>
                  </a:lnTo>
                  <a:lnTo>
                    <a:pt x="149" y="255"/>
                  </a:lnTo>
                  <a:lnTo>
                    <a:pt x="143" y="254"/>
                  </a:lnTo>
                  <a:lnTo>
                    <a:pt x="137" y="252"/>
                  </a:lnTo>
                  <a:lnTo>
                    <a:pt x="133" y="252"/>
                  </a:lnTo>
                  <a:lnTo>
                    <a:pt x="128" y="251"/>
                  </a:lnTo>
                  <a:lnTo>
                    <a:pt x="122" y="249"/>
                  </a:lnTo>
                  <a:lnTo>
                    <a:pt x="118" y="248"/>
                  </a:lnTo>
                  <a:lnTo>
                    <a:pt x="113" y="246"/>
                  </a:lnTo>
                  <a:lnTo>
                    <a:pt x="109" y="246"/>
                  </a:lnTo>
                  <a:lnTo>
                    <a:pt x="105" y="245"/>
                  </a:lnTo>
                  <a:lnTo>
                    <a:pt x="102" y="243"/>
                  </a:lnTo>
                  <a:lnTo>
                    <a:pt x="97" y="242"/>
                  </a:lnTo>
                  <a:lnTo>
                    <a:pt x="93" y="240"/>
                  </a:lnTo>
                  <a:lnTo>
                    <a:pt x="88" y="239"/>
                  </a:lnTo>
                  <a:lnTo>
                    <a:pt x="85" y="237"/>
                  </a:lnTo>
                  <a:lnTo>
                    <a:pt x="82" y="237"/>
                  </a:lnTo>
                  <a:lnTo>
                    <a:pt x="78" y="236"/>
                  </a:lnTo>
                  <a:lnTo>
                    <a:pt x="75" y="233"/>
                  </a:lnTo>
                  <a:lnTo>
                    <a:pt x="72" y="231"/>
                  </a:lnTo>
                  <a:lnTo>
                    <a:pt x="67" y="230"/>
                  </a:lnTo>
                  <a:lnTo>
                    <a:pt x="66" y="227"/>
                  </a:lnTo>
                  <a:lnTo>
                    <a:pt x="58" y="224"/>
                  </a:lnTo>
                  <a:lnTo>
                    <a:pt x="54" y="221"/>
                  </a:lnTo>
                  <a:lnTo>
                    <a:pt x="49" y="216"/>
                  </a:lnTo>
                  <a:lnTo>
                    <a:pt x="43" y="212"/>
                  </a:lnTo>
                  <a:lnTo>
                    <a:pt x="39" y="209"/>
                  </a:lnTo>
                  <a:lnTo>
                    <a:pt x="36" y="204"/>
                  </a:lnTo>
                  <a:lnTo>
                    <a:pt x="32" y="200"/>
                  </a:lnTo>
                  <a:lnTo>
                    <a:pt x="27" y="195"/>
                  </a:lnTo>
                  <a:lnTo>
                    <a:pt x="26" y="191"/>
                  </a:lnTo>
                  <a:lnTo>
                    <a:pt x="23" y="187"/>
                  </a:lnTo>
                  <a:lnTo>
                    <a:pt x="18" y="182"/>
                  </a:lnTo>
                  <a:lnTo>
                    <a:pt x="17" y="178"/>
                  </a:lnTo>
                  <a:lnTo>
                    <a:pt x="14" y="173"/>
                  </a:lnTo>
                  <a:lnTo>
                    <a:pt x="12" y="170"/>
                  </a:lnTo>
                  <a:lnTo>
                    <a:pt x="11" y="166"/>
                  </a:lnTo>
                  <a:lnTo>
                    <a:pt x="8" y="161"/>
                  </a:lnTo>
                  <a:lnTo>
                    <a:pt x="8" y="157"/>
                  </a:lnTo>
                  <a:lnTo>
                    <a:pt x="6" y="154"/>
                  </a:lnTo>
                  <a:lnTo>
                    <a:pt x="5" y="149"/>
                  </a:lnTo>
                  <a:lnTo>
                    <a:pt x="3" y="146"/>
                  </a:lnTo>
                  <a:lnTo>
                    <a:pt x="2" y="142"/>
                  </a:lnTo>
                  <a:lnTo>
                    <a:pt x="2" y="139"/>
                  </a:lnTo>
                  <a:lnTo>
                    <a:pt x="2" y="136"/>
                  </a:lnTo>
                  <a:lnTo>
                    <a:pt x="2" y="131"/>
                  </a:lnTo>
                  <a:lnTo>
                    <a:pt x="0" y="128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2" y="106"/>
                  </a:lnTo>
                  <a:lnTo>
                    <a:pt x="2" y="102"/>
                  </a:lnTo>
                  <a:lnTo>
                    <a:pt x="2" y="97"/>
                  </a:lnTo>
                  <a:lnTo>
                    <a:pt x="3" y="91"/>
                  </a:lnTo>
                  <a:lnTo>
                    <a:pt x="6" y="87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11" y="73"/>
                  </a:lnTo>
                  <a:lnTo>
                    <a:pt x="12" y="69"/>
                  </a:lnTo>
                  <a:lnTo>
                    <a:pt x="15" y="64"/>
                  </a:lnTo>
                  <a:lnTo>
                    <a:pt x="17" y="58"/>
                  </a:lnTo>
                  <a:lnTo>
                    <a:pt x="20" y="54"/>
                  </a:lnTo>
                  <a:lnTo>
                    <a:pt x="23" y="49"/>
                  </a:lnTo>
                  <a:lnTo>
                    <a:pt x="27" y="47"/>
                  </a:lnTo>
                  <a:lnTo>
                    <a:pt x="29" y="41"/>
                  </a:lnTo>
                  <a:lnTo>
                    <a:pt x="33" y="36"/>
                  </a:lnTo>
                  <a:lnTo>
                    <a:pt x="38" y="33"/>
                  </a:lnTo>
                  <a:lnTo>
                    <a:pt x="41" y="29"/>
                  </a:lnTo>
                  <a:lnTo>
                    <a:pt x="45" y="26"/>
                  </a:lnTo>
                  <a:lnTo>
                    <a:pt x="49" y="21"/>
                  </a:lnTo>
                  <a:lnTo>
                    <a:pt x="54" y="20"/>
                  </a:lnTo>
                  <a:lnTo>
                    <a:pt x="60" y="15"/>
                  </a:lnTo>
                  <a:lnTo>
                    <a:pt x="64" y="14"/>
                  </a:lnTo>
                  <a:lnTo>
                    <a:pt x="67" y="11"/>
                  </a:lnTo>
                  <a:lnTo>
                    <a:pt x="70" y="11"/>
                  </a:lnTo>
                  <a:lnTo>
                    <a:pt x="73" y="9"/>
                  </a:lnTo>
                  <a:lnTo>
                    <a:pt x="78" y="9"/>
                  </a:lnTo>
                  <a:lnTo>
                    <a:pt x="82" y="6"/>
                  </a:lnTo>
                  <a:lnTo>
                    <a:pt x="88" y="5"/>
                  </a:lnTo>
                  <a:lnTo>
                    <a:pt x="93" y="2"/>
                  </a:lnTo>
                  <a:lnTo>
                    <a:pt x="97" y="2"/>
                  </a:lnTo>
                  <a:lnTo>
                    <a:pt x="102" y="0"/>
                  </a:lnTo>
                  <a:lnTo>
                    <a:pt x="105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21" y="2"/>
                  </a:lnTo>
                  <a:lnTo>
                    <a:pt x="122" y="5"/>
                  </a:lnTo>
                  <a:lnTo>
                    <a:pt x="125" y="8"/>
                  </a:lnTo>
                  <a:lnTo>
                    <a:pt x="125" y="11"/>
                  </a:lnTo>
                  <a:lnTo>
                    <a:pt x="125" y="14"/>
                  </a:lnTo>
                  <a:lnTo>
                    <a:pt x="122" y="17"/>
                  </a:lnTo>
                  <a:lnTo>
                    <a:pt x="122" y="20"/>
                  </a:lnTo>
                  <a:lnTo>
                    <a:pt x="118" y="23"/>
                  </a:lnTo>
                  <a:lnTo>
                    <a:pt x="116" y="26"/>
                  </a:lnTo>
                  <a:lnTo>
                    <a:pt x="112" y="27"/>
                  </a:lnTo>
                  <a:lnTo>
                    <a:pt x="109" y="3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499" name="Freeform 37"/>
            <p:cNvSpPr>
              <a:spLocks/>
            </p:cNvSpPr>
            <p:nvPr/>
          </p:nvSpPr>
          <p:spPr bwMode="auto">
            <a:xfrm>
              <a:off x="2880" y="1389"/>
              <a:ext cx="119" cy="25"/>
            </a:xfrm>
            <a:custGeom>
              <a:avLst/>
              <a:gdLst>
                <a:gd name="T0" fmla="*/ 0 w 239"/>
                <a:gd name="T1" fmla="*/ 19 h 50"/>
                <a:gd name="T2" fmla="*/ 2 w 239"/>
                <a:gd name="T3" fmla="*/ 17 h 50"/>
                <a:gd name="T4" fmla="*/ 5 w 239"/>
                <a:gd name="T5" fmla="*/ 15 h 50"/>
                <a:gd name="T6" fmla="*/ 8 w 239"/>
                <a:gd name="T7" fmla="*/ 14 h 50"/>
                <a:gd name="T8" fmla="*/ 12 w 239"/>
                <a:gd name="T9" fmla="*/ 14 h 50"/>
                <a:gd name="T10" fmla="*/ 15 w 239"/>
                <a:gd name="T11" fmla="*/ 13 h 50"/>
                <a:gd name="T12" fmla="*/ 19 w 239"/>
                <a:gd name="T13" fmla="*/ 12 h 50"/>
                <a:gd name="T14" fmla="*/ 23 w 239"/>
                <a:gd name="T15" fmla="*/ 10 h 50"/>
                <a:gd name="T16" fmla="*/ 28 w 239"/>
                <a:gd name="T17" fmla="*/ 10 h 50"/>
                <a:gd name="T18" fmla="*/ 33 w 239"/>
                <a:gd name="T19" fmla="*/ 8 h 50"/>
                <a:gd name="T20" fmla="*/ 38 w 239"/>
                <a:gd name="T21" fmla="*/ 7 h 50"/>
                <a:gd name="T22" fmla="*/ 43 w 239"/>
                <a:gd name="T23" fmla="*/ 6 h 50"/>
                <a:gd name="T24" fmla="*/ 49 w 239"/>
                <a:gd name="T25" fmla="*/ 5 h 50"/>
                <a:gd name="T26" fmla="*/ 54 w 239"/>
                <a:gd name="T27" fmla="*/ 5 h 50"/>
                <a:gd name="T28" fmla="*/ 60 w 239"/>
                <a:gd name="T29" fmla="*/ 3 h 50"/>
                <a:gd name="T30" fmla="*/ 65 w 239"/>
                <a:gd name="T31" fmla="*/ 2 h 50"/>
                <a:gd name="T32" fmla="*/ 71 w 239"/>
                <a:gd name="T33" fmla="*/ 2 h 50"/>
                <a:gd name="T34" fmla="*/ 77 w 239"/>
                <a:gd name="T35" fmla="*/ 2 h 50"/>
                <a:gd name="T36" fmla="*/ 82 w 239"/>
                <a:gd name="T37" fmla="*/ 1 h 50"/>
                <a:gd name="T38" fmla="*/ 87 w 239"/>
                <a:gd name="T39" fmla="*/ 0 h 50"/>
                <a:gd name="T40" fmla="*/ 92 w 239"/>
                <a:gd name="T41" fmla="*/ 0 h 50"/>
                <a:gd name="T42" fmla="*/ 96 w 239"/>
                <a:gd name="T43" fmla="*/ 0 h 50"/>
                <a:gd name="T44" fmla="*/ 100 w 239"/>
                <a:gd name="T45" fmla="*/ 0 h 50"/>
                <a:gd name="T46" fmla="*/ 104 w 239"/>
                <a:gd name="T47" fmla="*/ 0 h 50"/>
                <a:gd name="T48" fmla="*/ 107 w 239"/>
                <a:gd name="T49" fmla="*/ 0 h 50"/>
                <a:gd name="T50" fmla="*/ 111 w 239"/>
                <a:gd name="T51" fmla="*/ 0 h 50"/>
                <a:gd name="T52" fmla="*/ 115 w 239"/>
                <a:gd name="T53" fmla="*/ 0 h 50"/>
                <a:gd name="T54" fmla="*/ 118 w 239"/>
                <a:gd name="T55" fmla="*/ 2 h 50"/>
                <a:gd name="T56" fmla="*/ 119 w 239"/>
                <a:gd name="T57" fmla="*/ 3 h 50"/>
                <a:gd name="T58" fmla="*/ 119 w 239"/>
                <a:gd name="T59" fmla="*/ 7 h 50"/>
                <a:gd name="T60" fmla="*/ 118 w 239"/>
                <a:gd name="T61" fmla="*/ 9 h 50"/>
                <a:gd name="T62" fmla="*/ 114 w 239"/>
                <a:gd name="T63" fmla="*/ 10 h 50"/>
                <a:gd name="T64" fmla="*/ 110 w 239"/>
                <a:gd name="T65" fmla="*/ 12 h 50"/>
                <a:gd name="T66" fmla="*/ 107 w 239"/>
                <a:gd name="T67" fmla="*/ 13 h 50"/>
                <a:gd name="T68" fmla="*/ 103 w 239"/>
                <a:gd name="T69" fmla="*/ 13 h 50"/>
                <a:gd name="T70" fmla="*/ 100 w 239"/>
                <a:gd name="T71" fmla="*/ 13 h 50"/>
                <a:gd name="T72" fmla="*/ 95 w 239"/>
                <a:gd name="T73" fmla="*/ 13 h 50"/>
                <a:gd name="T74" fmla="*/ 91 w 239"/>
                <a:gd name="T75" fmla="*/ 14 h 50"/>
                <a:gd name="T76" fmla="*/ 86 w 239"/>
                <a:gd name="T77" fmla="*/ 14 h 50"/>
                <a:gd name="T78" fmla="*/ 80 w 239"/>
                <a:gd name="T79" fmla="*/ 15 h 50"/>
                <a:gd name="T80" fmla="*/ 75 w 239"/>
                <a:gd name="T81" fmla="*/ 16 h 50"/>
                <a:gd name="T82" fmla="*/ 72 w 239"/>
                <a:gd name="T83" fmla="*/ 17 h 50"/>
                <a:gd name="T84" fmla="*/ 69 w 239"/>
                <a:gd name="T85" fmla="*/ 18 h 50"/>
                <a:gd name="T86" fmla="*/ 65 w 239"/>
                <a:gd name="T87" fmla="*/ 18 h 50"/>
                <a:gd name="T88" fmla="*/ 63 w 239"/>
                <a:gd name="T89" fmla="*/ 19 h 50"/>
                <a:gd name="T90" fmla="*/ 60 w 239"/>
                <a:gd name="T91" fmla="*/ 19 h 50"/>
                <a:gd name="T92" fmla="*/ 56 w 239"/>
                <a:gd name="T93" fmla="*/ 20 h 50"/>
                <a:gd name="T94" fmla="*/ 53 w 239"/>
                <a:gd name="T95" fmla="*/ 20 h 50"/>
                <a:gd name="T96" fmla="*/ 50 w 239"/>
                <a:gd name="T97" fmla="*/ 21 h 50"/>
                <a:gd name="T98" fmla="*/ 47 w 239"/>
                <a:gd name="T99" fmla="*/ 22 h 50"/>
                <a:gd name="T100" fmla="*/ 42 w 239"/>
                <a:gd name="T101" fmla="*/ 22 h 50"/>
                <a:gd name="T102" fmla="*/ 36 w 239"/>
                <a:gd name="T103" fmla="*/ 23 h 50"/>
                <a:gd name="T104" fmla="*/ 30 w 239"/>
                <a:gd name="T105" fmla="*/ 25 h 50"/>
                <a:gd name="T106" fmla="*/ 25 w 239"/>
                <a:gd name="T107" fmla="*/ 25 h 50"/>
                <a:gd name="T108" fmla="*/ 20 w 239"/>
                <a:gd name="T109" fmla="*/ 25 h 50"/>
                <a:gd name="T110" fmla="*/ 15 w 239"/>
                <a:gd name="T111" fmla="*/ 25 h 50"/>
                <a:gd name="T112" fmla="*/ 11 w 239"/>
                <a:gd name="T113" fmla="*/ 25 h 50"/>
                <a:gd name="T114" fmla="*/ 7 w 239"/>
                <a:gd name="T115" fmla="*/ 25 h 50"/>
                <a:gd name="T116" fmla="*/ 4 w 239"/>
                <a:gd name="T117" fmla="*/ 24 h 50"/>
                <a:gd name="T118" fmla="*/ 1 w 239"/>
                <a:gd name="T119" fmla="*/ 22 h 50"/>
                <a:gd name="T120" fmla="*/ 0 w 239"/>
                <a:gd name="T121" fmla="*/ 20 h 5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9"/>
                <a:gd name="T184" fmla="*/ 0 h 50"/>
                <a:gd name="T185" fmla="*/ 239 w 239"/>
                <a:gd name="T186" fmla="*/ 50 h 5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9" h="50">
                  <a:moveTo>
                    <a:pt x="0" y="40"/>
                  </a:moveTo>
                  <a:lnTo>
                    <a:pt x="0" y="37"/>
                  </a:lnTo>
                  <a:lnTo>
                    <a:pt x="2" y="35"/>
                  </a:lnTo>
                  <a:lnTo>
                    <a:pt x="5" y="34"/>
                  </a:lnTo>
                  <a:lnTo>
                    <a:pt x="9" y="32"/>
                  </a:lnTo>
                  <a:lnTo>
                    <a:pt x="11" y="31"/>
                  </a:lnTo>
                  <a:lnTo>
                    <a:pt x="14" y="29"/>
                  </a:lnTo>
                  <a:lnTo>
                    <a:pt x="17" y="29"/>
                  </a:lnTo>
                  <a:lnTo>
                    <a:pt x="20" y="29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39" y="23"/>
                  </a:lnTo>
                  <a:lnTo>
                    <a:pt x="44" y="22"/>
                  </a:lnTo>
                  <a:lnTo>
                    <a:pt x="47" y="20"/>
                  </a:lnTo>
                  <a:lnTo>
                    <a:pt x="51" y="19"/>
                  </a:lnTo>
                  <a:lnTo>
                    <a:pt x="56" y="19"/>
                  </a:lnTo>
                  <a:lnTo>
                    <a:pt x="61" y="17"/>
                  </a:lnTo>
                  <a:lnTo>
                    <a:pt x="66" y="16"/>
                  </a:lnTo>
                  <a:lnTo>
                    <a:pt x="72" y="16"/>
                  </a:lnTo>
                  <a:lnTo>
                    <a:pt x="76" y="14"/>
                  </a:lnTo>
                  <a:lnTo>
                    <a:pt x="81" y="14"/>
                  </a:lnTo>
                  <a:lnTo>
                    <a:pt x="87" y="13"/>
                  </a:lnTo>
                  <a:lnTo>
                    <a:pt x="93" y="11"/>
                  </a:lnTo>
                  <a:lnTo>
                    <a:pt x="99" y="10"/>
                  </a:lnTo>
                  <a:lnTo>
                    <a:pt x="103" y="10"/>
                  </a:lnTo>
                  <a:lnTo>
                    <a:pt x="109" y="10"/>
                  </a:lnTo>
                  <a:lnTo>
                    <a:pt x="115" y="8"/>
                  </a:lnTo>
                  <a:lnTo>
                    <a:pt x="120" y="7"/>
                  </a:lnTo>
                  <a:lnTo>
                    <a:pt x="126" y="5"/>
                  </a:lnTo>
                  <a:lnTo>
                    <a:pt x="130" y="4"/>
                  </a:lnTo>
                  <a:lnTo>
                    <a:pt x="136" y="4"/>
                  </a:lnTo>
                  <a:lnTo>
                    <a:pt x="142" y="4"/>
                  </a:lnTo>
                  <a:lnTo>
                    <a:pt x="148" y="4"/>
                  </a:lnTo>
                  <a:lnTo>
                    <a:pt x="154" y="3"/>
                  </a:lnTo>
                  <a:lnTo>
                    <a:pt x="158" y="3"/>
                  </a:lnTo>
                  <a:lnTo>
                    <a:pt x="164" y="1"/>
                  </a:lnTo>
                  <a:lnTo>
                    <a:pt x="169" y="1"/>
                  </a:lnTo>
                  <a:lnTo>
                    <a:pt x="175" y="0"/>
                  </a:lnTo>
                  <a:lnTo>
                    <a:pt x="179" y="0"/>
                  </a:lnTo>
                  <a:lnTo>
                    <a:pt x="184" y="0"/>
                  </a:lnTo>
                  <a:lnTo>
                    <a:pt x="188" y="0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01" y="0"/>
                  </a:lnTo>
                  <a:lnTo>
                    <a:pt x="204" y="0"/>
                  </a:lnTo>
                  <a:lnTo>
                    <a:pt x="209" y="0"/>
                  </a:lnTo>
                  <a:lnTo>
                    <a:pt x="213" y="0"/>
                  </a:lnTo>
                  <a:lnTo>
                    <a:pt x="215" y="0"/>
                  </a:lnTo>
                  <a:lnTo>
                    <a:pt x="219" y="0"/>
                  </a:lnTo>
                  <a:lnTo>
                    <a:pt x="222" y="0"/>
                  </a:lnTo>
                  <a:lnTo>
                    <a:pt x="225" y="0"/>
                  </a:lnTo>
                  <a:lnTo>
                    <a:pt x="230" y="0"/>
                  </a:lnTo>
                  <a:lnTo>
                    <a:pt x="234" y="1"/>
                  </a:lnTo>
                  <a:lnTo>
                    <a:pt x="236" y="3"/>
                  </a:lnTo>
                  <a:lnTo>
                    <a:pt x="239" y="4"/>
                  </a:lnTo>
                  <a:lnTo>
                    <a:pt x="239" y="7"/>
                  </a:lnTo>
                  <a:lnTo>
                    <a:pt x="239" y="10"/>
                  </a:lnTo>
                  <a:lnTo>
                    <a:pt x="239" y="14"/>
                  </a:lnTo>
                  <a:lnTo>
                    <a:pt x="237" y="16"/>
                  </a:lnTo>
                  <a:lnTo>
                    <a:pt x="236" y="17"/>
                  </a:lnTo>
                  <a:lnTo>
                    <a:pt x="231" y="19"/>
                  </a:lnTo>
                  <a:lnTo>
                    <a:pt x="228" y="20"/>
                  </a:lnTo>
                  <a:lnTo>
                    <a:pt x="225" y="23"/>
                  </a:lnTo>
                  <a:lnTo>
                    <a:pt x="221" y="23"/>
                  </a:lnTo>
                  <a:lnTo>
                    <a:pt x="219" y="23"/>
                  </a:lnTo>
                  <a:lnTo>
                    <a:pt x="215" y="25"/>
                  </a:lnTo>
                  <a:lnTo>
                    <a:pt x="212" y="25"/>
                  </a:lnTo>
                  <a:lnTo>
                    <a:pt x="207" y="25"/>
                  </a:lnTo>
                  <a:lnTo>
                    <a:pt x="204" y="25"/>
                  </a:lnTo>
                  <a:lnTo>
                    <a:pt x="200" y="25"/>
                  </a:lnTo>
                  <a:lnTo>
                    <a:pt x="197" y="26"/>
                  </a:lnTo>
                  <a:lnTo>
                    <a:pt x="191" y="26"/>
                  </a:lnTo>
                  <a:lnTo>
                    <a:pt x="187" y="28"/>
                  </a:lnTo>
                  <a:lnTo>
                    <a:pt x="182" y="28"/>
                  </a:lnTo>
                  <a:lnTo>
                    <a:pt x="178" y="29"/>
                  </a:lnTo>
                  <a:lnTo>
                    <a:pt x="172" y="29"/>
                  </a:lnTo>
                  <a:lnTo>
                    <a:pt x="166" y="29"/>
                  </a:lnTo>
                  <a:lnTo>
                    <a:pt x="160" y="31"/>
                  </a:lnTo>
                  <a:lnTo>
                    <a:pt x="155" y="32"/>
                  </a:lnTo>
                  <a:lnTo>
                    <a:pt x="151" y="32"/>
                  </a:lnTo>
                  <a:lnTo>
                    <a:pt x="148" y="34"/>
                  </a:lnTo>
                  <a:lnTo>
                    <a:pt x="145" y="34"/>
                  </a:lnTo>
                  <a:lnTo>
                    <a:pt x="142" y="35"/>
                  </a:lnTo>
                  <a:lnTo>
                    <a:pt x="139" y="35"/>
                  </a:lnTo>
                  <a:lnTo>
                    <a:pt x="134" y="35"/>
                  </a:lnTo>
                  <a:lnTo>
                    <a:pt x="131" y="35"/>
                  </a:lnTo>
                  <a:lnTo>
                    <a:pt x="130" y="37"/>
                  </a:lnTo>
                  <a:lnTo>
                    <a:pt x="126" y="37"/>
                  </a:lnTo>
                  <a:lnTo>
                    <a:pt x="123" y="38"/>
                  </a:lnTo>
                  <a:lnTo>
                    <a:pt x="120" y="38"/>
                  </a:lnTo>
                  <a:lnTo>
                    <a:pt x="115" y="40"/>
                  </a:lnTo>
                  <a:lnTo>
                    <a:pt x="112" y="40"/>
                  </a:lnTo>
                  <a:lnTo>
                    <a:pt x="109" y="40"/>
                  </a:lnTo>
                  <a:lnTo>
                    <a:pt x="106" y="40"/>
                  </a:lnTo>
                  <a:lnTo>
                    <a:pt x="103" y="41"/>
                  </a:lnTo>
                  <a:lnTo>
                    <a:pt x="100" y="41"/>
                  </a:lnTo>
                  <a:lnTo>
                    <a:pt x="97" y="43"/>
                  </a:lnTo>
                  <a:lnTo>
                    <a:pt x="94" y="43"/>
                  </a:lnTo>
                  <a:lnTo>
                    <a:pt x="90" y="44"/>
                  </a:lnTo>
                  <a:lnTo>
                    <a:pt x="85" y="44"/>
                  </a:lnTo>
                  <a:lnTo>
                    <a:pt x="79" y="46"/>
                  </a:lnTo>
                  <a:lnTo>
                    <a:pt x="73" y="46"/>
                  </a:lnTo>
                  <a:lnTo>
                    <a:pt x="67" y="47"/>
                  </a:lnTo>
                  <a:lnTo>
                    <a:pt x="61" y="49"/>
                  </a:lnTo>
                  <a:lnTo>
                    <a:pt x="56" y="50"/>
                  </a:lnTo>
                  <a:lnTo>
                    <a:pt x="50" y="50"/>
                  </a:lnTo>
                  <a:lnTo>
                    <a:pt x="45" y="50"/>
                  </a:lnTo>
                  <a:lnTo>
                    <a:pt x="41" y="50"/>
                  </a:lnTo>
                  <a:lnTo>
                    <a:pt x="36" y="50"/>
                  </a:lnTo>
                  <a:lnTo>
                    <a:pt x="30" y="50"/>
                  </a:lnTo>
                  <a:lnTo>
                    <a:pt x="27" y="50"/>
                  </a:lnTo>
                  <a:lnTo>
                    <a:pt x="23" y="50"/>
                  </a:lnTo>
                  <a:lnTo>
                    <a:pt x="20" y="50"/>
                  </a:lnTo>
                  <a:lnTo>
                    <a:pt x="15" y="49"/>
                  </a:lnTo>
                  <a:lnTo>
                    <a:pt x="12" y="49"/>
                  </a:lnTo>
                  <a:lnTo>
                    <a:pt x="9" y="47"/>
                  </a:lnTo>
                  <a:lnTo>
                    <a:pt x="8" y="46"/>
                  </a:lnTo>
                  <a:lnTo>
                    <a:pt x="3" y="43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00134" name="Text Box 38"/>
          <p:cNvSpPr txBox="1">
            <a:spLocks noChangeArrowheads="1"/>
          </p:cNvSpPr>
          <p:nvPr/>
        </p:nvSpPr>
        <p:spPr bwMode="auto">
          <a:xfrm>
            <a:off x="1187450" y="3068638"/>
            <a:ext cx="1211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de-DE" sz="1000"/>
              <a:t>Frankfurt am Main</a:t>
            </a:r>
          </a:p>
        </p:txBody>
      </p:sp>
      <p:sp>
        <p:nvSpPr>
          <p:cNvPr id="900135" name="Text Box 39"/>
          <p:cNvSpPr txBox="1">
            <a:spLocks noChangeArrowheads="1"/>
          </p:cNvSpPr>
          <p:nvPr/>
        </p:nvSpPr>
        <p:spPr bwMode="auto">
          <a:xfrm>
            <a:off x="3868738" y="5949950"/>
            <a:ext cx="739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de-DE" sz="1000"/>
              <a:t>Bratislava</a:t>
            </a:r>
          </a:p>
        </p:txBody>
      </p:sp>
      <p:sp>
        <p:nvSpPr>
          <p:cNvPr id="900136" name="Text Box 40"/>
          <p:cNvSpPr txBox="1">
            <a:spLocks noChangeArrowheads="1"/>
          </p:cNvSpPr>
          <p:nvPr/>
        </p:nvSpPr>
        <p:spPr bwMode="auto">
          <a:xfrm>
            <a:off x="6511925" y="4941888"/>
            <a:ext cx="1616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de-DE" sz="1000"/>
              <a:t>Friedrichshafen/Konstanz</a:t>
            </a:r>
          </a:p>
        </p:txBody>
      </p:sp>
      <p:sp>
        <p:nvSpPr>
          <p:cNvPr id="900137" name="Text Box 41"/>
          <p:cNvSpPr txBox="1">
            <a:spLocks noChangeArrowheads="1"/>
          </p:cNvSpPr>
          <p:nvPr/>
        </p:nvSpPr>
        <p:spPr bwMode="auto">
          <a:xfrm>
            <a:off x="2097088" y="2871788"/>
            <a:ext cx="40417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6000" b="1" dirty="0" err="1">
                <a:solidFill>
                  <a:srgbClr val="009900"/>
                </a:solidFill>
                <a:latin typeface="Arial Unicode MS" pitchFamily="34" charset="-128"/>
              </a:rPr>
              <a:t>Questions</a:t>
            </a:r>
            <a:r>
              <a:rPr lang="de-DE" sz="6000" b="1" dirty="0">
                <a:solidFill>
                  <a:srgbClr val="009900"/>
                </a:solidFill>
                <a:latin typeface="Arial Unicode MS" pitchFamily="34" charset="-128"/>
              </a:rPr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 eaLnBrk="0" hangingPunct="0"/>
            <a:r>
              <a:rPr lang="de-DE" smtClean="0"/>
              <a:t>8/27/2013</a:t>
            </a:r>
            <a:endParaRPr lang="de-DE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00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00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0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90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900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00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90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900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00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900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900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900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0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0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0100" grpId="0"/>
      <p:bldP spid="900101" grpId="0"/>
      <p:bldP spid="900134" grpId="0"/>
      <p:bldP spid="900135" grpId="0"/>
      <p:bldP spid="900136" grpId="0"/>
      <p:bldP spid="9001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v0.2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© 2013 Avitech GmbH - </a:t>
            </a:r>
            <a:fld id="{029B3606-6862-4AB8-A0DC-35FDAE04D82D}" type="slidenum">
              <a:rPr lang="en-US"/>
              <a:pPr/>
              <a:t>2</a:t>
            </a:fld>
            <a:r>
              <a:rPr lang="en-US"/>
              <a:t> -</a:t>
            </a:r>
          </a:p>
          <a:p>
            <a:r>
              <a:rPr lang="de-DE">
                <a:solidFill>
                  <a:schemeClr val="folHlink"/>
                </a:solidFill>
              </a:rPr>
              <a:t>Friedrichshafen ● Bratislava ● Frankfurt/Main ● Konstanz  ● Madrid</a:t>
            </a:r>
            <a:r>
              <a:rPr lang="en-US"/>
              <a:t> </a:t>
            </a:r>
            <a:endParaRPr lang="de-DE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50825" y="3357563"/>
            <a:ext cx="8642350" cy="2808287"/>
          </a:xfrm>
          <a:prstGeom prst="rect">
            <a:avLst/>
          </a:prstGeom>
          <a:solidFill>
            <a:srgbClr val="FFCC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E2064"/>
                </a:solidFill>
              </a:rPr>
              <a:t>Avitech - Who are we?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3068638"/>
            <a:ext cx="8634413" cy="337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96000" tIns="288000" rIns="396000" bIns="288000" anchor="ctr">
            <a:spAutoFit/>
          </a:bodyPr>
          <a:lstStyle/>
          <a:p>
            <a:pPr marL="341313" indent="-341313" defTabSz="449263" eaLnBrk="0" hangingPunct="0">
              <a:spcBef>
                <a:spcPts val="600"/>
              </a:spcBef>
              <a:buClr>
                <a:srgbClr val="000066"/>
              </a:buClr>
              <a:buSzPct val="100000"/>
              <a:buFont typeface="Wingdings" pitchFamily="2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200" b="1" u="sng">
                <a:solidFill>
                  <a:srgbClr val="0E2064"/>
                </a:solidFill>
                <a:ea typeface="Arial Unicode MS" pitchFamily="34" charset="-128"/>
                <a:cs typeface="Arial Unicode MS" pitchFamily="34" charset="-128"/>
              </a:rPr>
              <a:t>Products/Systems</a:t>
            </a:r>
            <a:r>
              <a:rPr lang="en-GB" sz="2200" u="sng">
                <a:solidFill>
                  <a:srgbClr val="0E2064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341313" indent="-341313" defTabSz="449263" eaLnBrk="0" hangingPunct="0">
              <a:spcBef>
                <a:spcPts val="600"/>
              </a:spcBef>
              <a:buClr>
                <a:srgbClr val="000066"/>
              </a:buClr>
              <a:buSzPct val="100000"/>
              <a:buFont typeface="Wingdings" pitchFamily="2" charset="2"/>
              <a:buChar char="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200">
                <a:solidFill>
                  <a:srgbClr val="0E2064"/>
                </a:solidFill>
                <a:ea typeface="Arial Unicode MS" pitchFamily="34" charset="-128"/>
                <a:cs typeface="Arial Unicode MS" pitchFamily="34" charset="-128"/>
              </a:rPr>
              <a:t>Aeronautical, Obstacle, Terrain Database System</a:t>
            </a:r>
          </a:p>
          <a:p>
            <a:pPr marL="341313" indent="-341313" defTabSz="449263" eaLnBrk="0" hangingPunct="0">
              <a:spcBef>
                <a:spcPts val="600"/>
              </a:spcBef>
              <a:buClr>
                <a:srgbClr val="000066"/>
              </a:buClr>
              <a:buSzPct val="100000"/>
              <a:buFont typeface="Wingdings" pitchFamily="2" charset="2"/>
              <a:buChar char="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200">
                <a:solidFill>
                  <a:srgbClr val="0E2064"/>
                </a:solidFill>
                <a:ea typeface="Arial Unicode MS" pitchFamily="34" charset="-128"/>
                <a:cs typeface="Arial Unicode MS" pitchFamily="34" charset="-128"/>
              </a:rPr>
              <a:t>NOTAM, OPMET, WAFS, Pilot Briefing (Airline, GA, all MIL) </a:t>
            </a:r>
          </a:p>
          <a:p>
            <a:pPr marL="341313" indent="-341313" defTabSz="449263" eaLnBrk="0" hangingPunct="0">
              <a:spcBef>
                <a:spcPts val="600"/>
              </a:spcBef>
              <a:buClr>
                <a:srgbClr val="000066"/>
              </a:buClr>
              <a:buSzPct val="100000"/>
              <a:buFont typeface="Wingdings" pitchFamily="2" charset="2"/>
              <a:buChar char="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200">
                <a:solidFill>
                  <a:srgbClr val="0E2064"/>
                </a:solidFill>
                <a:ea typeface="Arial Unicode MS" pitchFamily="34" charset="-128"/>
                <a:cs typeface="Arial Unicode MS" pitchFamily="34" charset="-128"/>
              </a:rPr>
              <a:t>Flight Plan Database System (ICAO, EU, NATO, USAR)</a:t>
            </a:r>
          </a:p>
          <a:p>
            <a:pPr marL="341313" indent="-341313" defTabSz="449263" eaLnBrk="0" hangingPunct="0">
              <a:spcBef>
                <a:spcPts val="600"/>
              </a:spcBef>
              <a:buClr>
                <a:srgbClr val="000066"/>
              </a:buClr>
              <a:buSzPct val="100000"/>
              <a:buFont typeface="Wingdings" pitchFamily="2" charset="2"/>
              <a:buChar char="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200">
                <a:solidFill>
                  <a:srgbClr val="0E2064"/>
                </a:solidFill>
                <a:ea typeface="Arial Unicode MS" pitchFamily="34" charset="-128"/>
                <a:cs typeface="Arial Unicode MS" pitchFamily="34" charset="-128"/>
              </a:rPr>
              <a:t>Mission Planning and ATM System Interfaces</a:t>
            </a:r>
          </a:p>
          <a:p>
            <a:pPr marL="341313" indent="-341313" defTabSz="449263" eaLnBrk="0" hangingPunct="0">
              <a:spcBef>
                <a:spcPts val="600"/>
              </a:spcBef>
              <a:buClr>
                <a:srgbClr val="000066"/>
              </a:buClr>
              <a:buSzPct val="100000"/>
              <a:buFont typeface="Wingdings" pitchFamily="2" charset="2"/>
              <a:buChar char="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200">
                <a:solidFill>
                  <a:srgbClr val="0E2064"/>
                </a:solidFill>
                <a:ea typeface="Arial Unicode MS" pitchFamily="34" charset="-128"/>
                <a:cs typeface="Arial Unicode MS" pitchFamily="34" charset="-128"/>
              </a:rPr>
              <a:t>SWIM Aeronautical Exchange Layer / Communication</a:t>
            </a:r>
          </a:p>
          <a:p>
            <a:pPr marL="341313" indent="-341313" defTabSz="449263" eaLnBrk="0" hangingPunct="0">
              <a:spcBef>
                <a:spcPts val="600"/>
              </a:spcBef>
              <a:buClr>
                <a:srgbClr val="000066"/>
              </a:buClr>
              <a:buSzPct val="100000"/>
              <a:buFont typeface="Wingdings" pitchFamily="2" charset="2"/>
              <a:buChar char="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200">
                <a:solidFill>
                  <a:srgbClr val="0E2064"/>
                </a:solidFill>
                <a:ea typeface="Arial Unicode MS" pitchFamily="34" charset="-128"/>
                <a:cs typeface="Arial Unicode MS" pitchFamily="34" charset="-128"/>
              </a:rPr>
              <a:t>Tower Information Management System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50825" y="836613"/>
            <a:ext cx="4321175" cy="2520950"/>
          </a:xfrm>
          <a:prstGeom prst="rect">
            <a:avLst/>
          </a:prstGeom>
          <a:solidFill>
            <a:srgbClr val="9999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549275"/>
            <a:ext cx="4521200" cy="296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96000" tIns="288000" rIns="396000" bIns="288000" anchor="ctr">
            <a:spAutoFit/>
          </a:bodyPr>
          <a:lstStyle/>
          <a:p>
            <a:pPr marL="341313" indent="-341313" defTabSz="449263" eaLnBrk="0" hangingPunct="0">
              <a:spcBef>
                <a:spcPts val="600"/>
              </a:spcBef>
              <a:buClr>
                <a:srgbClr val="000066"/>
              </a:buClr>
              <a:buSzPct val="100000"/>
              <a:buFont typeface="Wingdings" pitchFamily="2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200" b="1" u="sng">
                <a:solidFill>
                  <a:srgbClr val="0E2064"/>
                </a:solidFill>
                <a:ea typeface="Arial Unicode MS" pitchFamily="34" charset="-128"/>
                <a:cs typeface="Arial Unicode MS" pitchFamily="34" charset="-128"/>
              </a:rPr>
              <a:t>Company</a:t>
            </a:r>
          </a:p>
          <a:p>
            <a:pPr marL="341313" indent="-341313" defTabSz="449263" eaLnBrk="0" hangingPunct="0">
              <a:spcBef>
                <a:spcPts val="600"/>
              </a:spcBef>
              <a:buClr>
                <a:srgbClr val="000066"/>
              </a:buClr>
              <a:buSzPct val="100000"/>
              <a:buFont typeface="Wingdings" pitchFamily="2" charset="2"/>
              <a:buChar char="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200">
                <a:solidFill>
                  <a:srgbClr val="0E2064"/>
                </a:solidFill>
                <a:ea typeface="Arial Unicode MS" pitchFamily="34" charset="-128"/>
                <a:cs typeface="Arial Unicode MS" pitchFamily="34" charset="-128"/>
              </a:rPr>
              <a:t>International</a:t>
            </a:r>
          </a:p>
          <a:p>
            <a:pPr marL="341313" indent="-341313" defTabSz="449263" eaLnBrk="0" hangingPunct="0">
              <a:spcBef>
                <a:spcPts val="600"/>
              </a:spcBef>
              <a:buClr>
                <a:srgbClr val="000066"/>
              </a:buClr>
              <a:buSzPct val="100000"/>
              <a:buFont typeface="Wingdings" pitchFamily="2" charset="2"/>
              <a:buChar char="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200">
                <a:solidFill>
                  <a:srgbClr val="0E2064"/>
                </a:solidFill>
                <a:ea typeface="Arial Unicode MS" pitchFamily="34" charset="-128"/>
                <a:cs typeface="Arial Unicode MS" pitchFamily="34" charset="-128"/>
              </a:rPr>
              <a:t>People from 16 nations</a:t>
            </a:r>
          </a:p>
          <a:p>
            <a:pPr marL="341313" indent="-341313" defTabSz="449263" eaLnBrk="0" hangingPunct="0">
              <a:spcBef>
                <a:spcPts val="600"/>
              </a:spcBef>
              <a:buClr>
                <a:srgbClr val="000066"/>
              </a:buClr>
              <a:buSzPct val="100000"/>
              <a:buFont typeface="Wingdings" pitchFamily="2" charset="2"/>
              <a:buChar char="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200">
                <a:solidFill>
                  <a:srgbClr val="0E2064"/>
                </a:solidFill>
                <a:ea typeface="Arial Unicode MS" pitchFamily="34" charset="-128"/>
                <a:cs typeface="Arial Unicode MS" pitchFamily="34" charset="-128"/>
              </a:rPr>
              <a:t>More the 30 Customers</a:t>
            </a:r>
          </a:p>
          <a:p>
            <a:pPr marL="341313" indent="-341313" defTabSz="449263" eaLnBrk="0" hangingPunct="0">
              <a:spcBef>
                <a:spcPts val="600"/>
              </a:spcBef>
              <a:buClr>
                <a:srgbClr val="000066"/>
              </a:buClr>
              <a:buSzPct val="100000"/>
              <a:buFont typeface="Wingdings" pitchFamily="2" charset="2"/>
              <a:buChar char="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200">
                <a:solidFill>
                  <a:srgbClr val="0E2064"/>
                </a:solidFill>
                <a:ea typeface="Arial Unicode MS" pitchFamily="34" charset="-128"/>
                <a:cs typeface="Arial Unicode MS" pitchFamily="34" charset="-128"/>
              </a:rPr>
              <a:t>30 Countries / 5 Continents</a:t>
            </a:r>
          </a:p>
          <a:p>
            <a:pPr marL="341313" indent="-341313" defTabSz="449263" eaLnBrk="0" hangingPunct="0">
              <a:spcBef>
                <a:spcPts val="600"/>
              </a:spcBef>
              <a:buClr>
                <a:srgbClr val="000066"/>
              </a:buClr>
              <a:buSzPct val="100000"/>
              <a:buFont typeface="Wingdings" pitchFamily="2" charset="2"/>
              <a:buChar char="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200">
                <a:solidFill>
                  <a:srgbClr val="0E2064"/>
                </a:solidFill>
                <a:ea typeface="Arial Unicode MS" pitchFamily="34" charset="-128"/>
                <a:cs typeface="Arial Unicode MS" pitchFamily="34" charset="-128"/>
              </a:rPr>
              <a:t>Military &amp; Civil Customers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4572000" y="836613"/>
            <a:ext cx="4321175" cy="2520950"/>
          </a:xfrm>
          <a:prstGeom prst="rect">
            <a:avLst/>
          </a:prstGeom>
          <a:solidFill>
            <a:srgbClr val="CCFFC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4284663" y="606425"/>
            <a:ext cx="4800600" cy="296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96000" tIns="288000" rIns="396000" bIns="288000" anchor="ctr">
            <a:spAutoFit/>
          </a:bodyPr>
          <a:lstStyle/>
          <a:p>
            <a:pPr marL="341313" indent="-341313" defTabSz="449263" eaLnBrk="0" hangingPunct="0">
              <a:spcBef>
                <a:spcPts val="600"/>
              </a:spcBef>
              <a:buClr>
                <a:srgbClr val="000066"/>
              </a:buClr>
              <a:buSzPct val="100000"/>
              <a:buFont typeface="Wingdings" pitchFamily="2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200" b="1" u="sng">
                <a:solidFill>
                  <a:srgbClr val="0E2064"/>
                </a:solidFill>
                <a:ea typeface="Arial Unicode MS" pitchFamily="34" charset="-128"/>
                <a:cs typeface="Arial Unicode MS" pitchFamily="34" charset="-128"/>
              </a:rPr>
              <a:t>Services</a:t>
            </a:r>
            <a:r>
              <a:rPr lang="en-GB" sz="2200">
                <a:solidFill>
                  <a:srgbClr val="0E2064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341313" indent="-341313" defTabSz="449263" eaLnBrk="0" hangingPunct="0">
              <a:spcBef>
                <a:spcPts val="600"/>
              </a:spcBef>
              <a:buClr>
                <a:srgbClr val="000066"/>
              </a:buClr>
              <a:buSzPct val="100000"/>
              <a:buFont typeface="Wingdings" pitchFamily="2" charset="2"/>
              <a:buChar char="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200">
                <a:solidFill>
                  <a:srgbClr val="0E2064"/>
                </a:solidFill>
                <a:ea typeface="Arial Unicode MS" pitchFamily="34" charset="-128"/>
                <a:cs typeface="Arial Unicode MS" pitchFamily="34" charset="-128"/>
              </a:rPr>
              <a:t>Static, Obstacle, Terrain Data</a:t>
            </a:r>
          </a:p>
          <a:p>
            <a:pPr marL="341313" indent="-341313" defTabSz="449263" eaLnBrk="0" hangingPunct="0">
              <a:spcBef>
                <a:spcPts val="600"/>
              </a:spcBef>
              <a:buClr>
                <a:srgbClr val="000066"/>
              </a:buClr>
              <a:buSzPct val="100000"/>
              <a:buFont typeface="Wingdings" pitchFamily="2" charset="2"/>
              <a:buChar char="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200">
                <a:solidFill>
                  <a:srgbClr val="0E2064"/>
                </a:solidFill>
                <a:ea typeface="Arial Unicode MS" pitchFamily="34" charset="-128"/>
                <a:cs typeface="Arial Unicode MS" pitchFamily="34" charset="-128"/>
              </a:rPr>
              <a:t>Charting / AIP / FLIP</a:t>
            </a:r>
          </a:p>
          <a:p>
            <a:pPr marL="341313" indent="-341313" defTabSz="449263" eaLnBrk="0" hangingPunct="0">
              <a:spcBef>
                <a:spcPts val="600"/>
              </a:spcBef>
              <a:buClr>
                <a:srgbClr val="000066"/>
              </a:buClr>
              <a:buSzPct val="100000"/>
              <a:buFont typeface="Wingdings" pitchFamily="2" charset="2"/>
              <a:buChar char="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200">
                <a:solidFill>
                  <a:srgbClr val="0E2064"/>
                </a:solidFill>
                <a:ea typeface="Arial Unicode MS" pitchFamily="34" charset="-128"/>
                <a:cs typeface="Arial Unicode MS" pitchFamily="34" charset="-128"/>
              </a:rPr>
              <a:t>Training</a:t>
            </a:r>
          </a:p>
          <a:p>
            <a:pPr marL="341313" indent="-341313" defTabSz="449263" eaLnBrk="0" hangingPunct="0">
              <a:spcBef>
                <a:spcPts val="600"/>
              </a:spcBef>
              <a:buClr>
                <a:srgbClr val="000066"/>
              </a:buClr>
              <a:buSzPct val="100000"/>
              <a:buFont typeface="Wingdings" pitchFamily="2" charset="2"/>
              <a:buChar char="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200">
                <a:solidFill>
                  <a:srgbClr val="0E2064"/>
                </a:solidFill>
                <a:ea typeface="Arial Unicode MS" pitchFamily="34" charset="-128"/>
                <a:cs typeface="Arial Unicode MS" pitchFamily="34" charset="-128"/>
              </a:rPr>
              <a:t>Operational Concepts</a:t>
            </a:r>
          </a:p>
          <a:p>
            <a:pPr marL="341313" indent="-341313" defTabSz="449263" eaLnBrk="0" hangingPunct="0">
              <a:spcBef>
                <a:spcPts val="600"/>
              </a:spcBef>
              <a:buClr>
                <a:srgbClr val="000066"/>
              </a:buClr>
              <a:buSzPct val="100000"/>
              <a:buFont typeface="Wingdings" pitchFamily="2" charset="2"/>
              <a:buChar char="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200">
                <a:solidFill>
                  <a:srgbClr val="0E2064"/>
                </a:solidFill>
                <a:ea typeface="Arial Unicode MS" pitchFamily="34" charset="-128"/>
                <a:cs typeface="Arial Unicode MS" pitchFamily="34" charset="-128"/>
              </a:rPr>
              <a:t>Installation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 eaLnBrk="0" hangingPunct="0"/>
            <a:r>
              <a:rPr lang="de-DE" smtClean="0"/>
              <a:t>8/27/2013</a:t>
            </a:r>
            <a:endParaRPr lang="de-DE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1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0E2064"/>
                </a:solidFill>
              </a:rPr>
              <a:t>Current Functional Overview</a:t>
            </a:r>
          </a:p>
        </p:txBody>
      </p:sp>
      <p:sp>
        <p:nvSpPr>
          <p:cNvPr id="7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v0.2</a:t>
            </a:r>
          </a:p>
        </p:txBody>
      </p:sp>
      <p:sp>
        <p:nvSpPr>
          <p:cNvPr id="7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© 2013 Avitech GmbH - </a:t>
            </a:r>
            <a:fld id="{E52B5DA4-4865-430F-895B-2817B1E04C3E}" type="slidenum">
              <a:rPr lang="en-US"/>
              <a:pPr/>
              <a:t>3</a:t>
            </a:fld>
            <a:r>
              <a:rPr lang="en-US"/>
              <a:t> -</a:t>
            </a:r>
          </a:p>
          <a:p>
            <a:r>
              <a:rPr lang="de-DE">
                <a:solidFill>
                  <a:schemeClr val="folHlink"/>
                </a:solidFill>
              </a:rPr>
              <a:t>Friedrichshafen ● Bratislava ● Frankfurt/Main ● Konstanz  ● Madrid</a:t>
            </a:r>
            <a:r>
              <a:rPr lang="en-US"/>
              <a:t> </a:t>
            </a:r>
            <a:endParaRPr lang="de-DE"/>
          </a:p>
        </p:txBody>
      </p:sp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5786438" y="4643438"/>
            <a:ext cx="1350962" cy="1350962"/>
            <a:chOff x="3645" y="2925"/>
            <a:chExt cx="851" cy="851"/>
          </a:xfrm>
        </p:grpSpPr>
        <p:sp>
          <p:nvSpPr>
            <p:cNvPr id="28675" name="AutoShape 3"/>
            <p:cNvSpPr>
              <a:spLocks noChangeArrowheads="1"/>
            </p:cNvSpPr>
            <p:nvPr/>
          </p:nvSpPr>
          <p:spPr bwMode="auto">
            <a:xfrm>
              <a:off x="3645" y="2925"/>
              <a:ext cx="851" cy="539"/>
            </a:xfrm>
            <a:prstGeom prst="roundRect">
              <a:avLst>
                <a:gd name="adj" fmla="val 16667"/>
              </a:avLst>
            </a:prstGeom>
            <a:solidFill>
              <a:srgbClr val="CCCCFF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CCCCFF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kx="-2453608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tIns="46800" rIns="90000" anchor="ctr">
              <a:flatTx/>
            </a:bodyPr>
            <a:lstStyle/>
            <a:p>
              <a:pPr algn="ctr" eaLnBrk="0" hangingPunct="0"/>
              <a:endParaRPr lang="en-GB" sz="800" b="1">
                <a:solidFill>
                  <a:srgbClr val="0E2064"/>
                </a:solidFill>
              </a:endParaRPr>
            </a:p>
          </p:txBody>
        </p:sp>
        <p:sp>
          <p:nvSpPr>
            <p:cNvPr id="28676" name="AutoShape 4"/>
            <p:cNvSpPr>
              <a:spLocks noChangeArrowheads="1"/>
            </p:cNvSpPr>
            <p:nvPr/>
          </p:nvSpPr>
          <p:spPr bwMode="auto">
            <a:xfrm>
              <a:off x="3645" y="3549"/>
              <a:ext cx="369" cy="227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FF99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kx="-2453608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tIns="46800" rIns="90000" anchor="ctr">
              <a:flatTx/>
            </a:bodyPr>
            <a:lstStyle/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AFTN/</a:t>
              </a:r>
            </a:p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AMHS</a:t>
              </a:r>
            </a:p>
          </p:txBody>
        </p:sp>
        <p:sp>
          <p:nvSpPr>
            <p:cNvPr id="28677" name="AutoShape 5"/>
            <p:cNvSpPr>
              <a:spLocks noChangeArrowheads="1"/>
            </p:cNvSpPr>
            <p:nvPr/>
          </p:nvSpPr>
          <p:spPr bwMode="auto">
            <a:xfrm>
              <a:off x="4127" y="3549"/>
              <a:ext cx="369" cy="227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FF99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kx="-2453608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tIns="46800" rIns="90000" anchor="ctr">
              <a:flatTx/>
            </a:bodyPr>
            <a:lstStyle/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ARINC424</a:t>
              </a:r>
            </a:p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DAFIF 8</a:t>
              </a:r>
            </a:p>
          </p:txBody>
        </p:sp>
      </p:grpSp>
      <p:grpSp>
        <p:nvGrpSpPr>
          <p:cNvPr id="28678" name="Group 6"/>
          <p:cNvGrpSpPr>
            <a:grpSpLocks/>
          </p:cNvGrpSpPr>
          <p:nvPr/>
        </p:nvGrpSpPr>
        <p:grpSpPr bwMode="auto">
          <a:xfrm>
            <a:off x="5651500" y="863600"/>
            <a:ext cx="3330575" cy="3502025"/>
            <a:chOff x="3560" y="544"/>
            <a:chExt cx="2098" cy="2206"/>
          </a:xfrm>
        </p:grpSpPr>
        <p:sp>
          <p:nvSpPr>
            <p:cNvPr id="28679" name="AutoShape 7"/>
            <p:cNvSpPr>
              <a:spLocks noChangeArrowheads="1"/>
            </p:cNvSpPr>
            <p:nvPr/>
          </p:nvSpPr>
          <p:spPr bwMode="auto">
            <a:xfrm>
              <a:off x="3560" y="544"/>
              <a:ext cx="2098" cy="2206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50000"/>
              </a:srgbClr>
            </a:solidFill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46800"/>
            <a:lstStyle/>
            <a:p>
              <a:pPr algn="r" eaLnBrk="0" hangingPunct="0"/>
              <a:endParaRPr lang="de-DE" sz="800" b="1" i="1">
                <a:solidFill>
                  <a:srgbClr val="0E2064"/>
                </a:solidFill>
              </a:endParaRPr>
            </a:p>
          </p:txBody>
        </p:sp>
        <p:sp>
          <p:nvSpPr>
            <p:cNvPr id="28680" name="AutoShape 8"/>
            <p:cNvSpPr>
              <a:spLocks noChangeArrowheads="1"/>
            </p:cNvSpPr>
            <p:nvPr/>
          </p:nvSpPr>
          <p:spPr bwMode="auto">
            <a:xfrm>
              <a:off x="3616" y="2076"/>
              <a:ext cx="397" cy="226"/>
            </a:xfrm>
            <a:prstGeom prst="roundRect">
              <a:avLst>
                <a:gd name="adj" fmla="val 16667"/>
              </a:avLst>
            </a:prstGeom>
            <a:solidFill>
              <a:srgbClr val="99FF99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99FF99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kx="-2453608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1">
              <a:flatTx/>
            </a:bodyPr>
            <a:lstStyle/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NOTAM</a:t>
              </a:r>
            </a:p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Procedures</a:t>
              </a:r>
            </a:p>
          </p:txBody>
        </p:sp>
        <p:sp>
          <p:nvSpPr>
            <p:cNvPr id="28681" name="AutoShape 9"/>
            <p:cNvSpPr>
              <a:spLocks noChangeArrowheads="1"/>
            </p:cNvSpPr>
            <p:nvPr/>
          </p:nvSpPr>
          <p:spPr bwMode="auto">
            <a:xfrm>
              <a:off x="3616" y="828"/>
              <a:ext cx="397" cy="544"/>
            </a:xfrm>
            <a:prstGeom prst="roundRect">
              <a:avLst>
                <a:gd name="adj" fmla="val 16667"/>
              </a:avLst>
            </a:prstGeom>
            <a:solidFill>
              <a:srgbClr val="E7B3F3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E7B3F3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kx="-2453608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tIns="46800" rIns="90000" anchor="ctr">
              <a:flatTx/>
            </a:bodyPr>
            <a:lstStyle/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ICAO AIS</a:t>
              </a:r>
            </a:p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Manual</a:t>
              </a:r>
            </a:p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Doc 8126</a:t>
              </a:r>
            </a:p>
          </p:txBody>
        </p:sp>
        <p:sp>
          <p:nvSpPr>
            <p:cNvPr id="28682" name="AutoShape 10"/>
            <p:cNvSpPr>
              <a:spLocks noChangeArrowheads="1"/>
            </p:cNvSpPr>
            <p:nvPr/>
          </p:nvSpPr>
          <p:spPr bwMode="auto">
            <a:xfrm>
              <a:off x="3616" y="1764"/>
              <a:ext cx="397" cy="226"/>
            </a:xfrm>
            <a:prstGeom prst="roundRect">
              <a:avLst>
                <a:gd name="adj" fmla="val 16667"/>
              </a:avLst>
            </a:prstGeom>
            <a:solidFill>
              <a:srgbClr val="B2B2B2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B2B2B2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kx="-2453608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tIns="46800" rIns="0">
              <a:flatTx/>
            </a:bodyPr>
            <a:lstStyle/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NOTAM</a:t>
              </a:r>
            </a:p>
          </p:txBody>
        </p:sp>
        <p:sp>
          <p:nvSpPr>
            <p:cNvPr id="28683" name="AutoShape 11"/>
            <p:cNvSpPr>
              <a:spLocks noChangeArrowheads="1"/>
            </p:cNvSpPr>
            <p:nvPr/>
          </p:nvSpPr>
          <p:spPr bwMode="auto">
            <a:xfrm>
              <a:off x="4637" y="1764"/>
              <a:ext cx="397" cy="226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kx="-2453608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1">
              <a:flatTx/>
            </a:bodyPr>
            <a:lstStyle/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ICAO</a:t>
              </a:r>
            </a:p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IFPS/CFMU</a:t>
              </a:r>
            </a:p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FPL</a:t>
              </a:r>
            </a:p>
          </p:txBody>
        </p:sp>
        <p:sp>
          <p:nvSpPr>
            <p:cNvPr id="28684" name="AutoShape 12"/>
            <p:cNvSpPr>
              <a:spLocks noChangeArrowheads="1"/>
            </p:cNvSpPr>
            <p:nvPr/>
          </p:nvSpPr>
          <p:spPr bwMode="auto">
            <a:xfrm>
              <a:off x="4637" y="828"/>
              <a:ext cx="397" cy="850"/>
            </a:xfrm>
            <a:prstGeom prst="roundRect">
              <a:avLst>
                <a:gd name="adj" fmla="val 16667"/>
              </a:avLst>
            </a:prstGeom>
            <a:solidFill>
              <a:srgbClr val="E7B3F3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E7B3F3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kx="-2453608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tIns="46800" rIns="90000" anchor="ctr">
              <a:flatTx/>
            </a:bodyPr>
            <a:lstStyle/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ICAO</a:t>
              </a:r>
            </a:p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PANS RAC</a:t>
              </a:r>
            </a:p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Doc 4444</a:t>
              </a:r>
            </a:p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Eurocontrol</a:t>
              </a:r>
            </a:p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IFPS &amp;</a:t>
              </a:r>
            </a:p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CFMU/TACT</a:t>
              </a:r>
            </a:p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Manual</a:t>
              </a:r>
            </a:p>
          </p:txBody>
        </p:sp>
        <p:sp>
          <p:nvSpPr>
            <p:cNvPr id="28685" name="AutoShape 13"/>
            <p:cNvSpPr>
              <a:spLocks noChangeArrowheads="1"/>
            </p:cNvSpPr>
            <p:nvPr/>
          </p:nvSpPr>
          <p:spPr bwMode="auto">
            <a:xfrm>
              <a:off x="4127" y="828"/>
              <a:ext cx="397" cy="544"/>
            </a:xfrm>
            <a:prstGeom prst="roundRect">
              <a:avLst>
                <a:gd name="adj" fmla="val 16667"/>
              </a:avLst>
            </a:prstGeom>
            <a:solidFill>
              <a:srgbClr val="E7B3F3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E7B3F3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kx="-2453608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tIns="46800" rIns="90000" anchor="ctr">
              <a:flatTx/>
            </a:bodyPr>
            <a:lstStyle/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ICAO MET</a:t>
              </a:r>
            </a:p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Manual</a:t>
              </a:r>
            </a:p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Doc 8896</a:t>
              </a:r>
            </a:p>
          </p:txBody>
        </p:sp>
        <p:sp>
          <p:nvSpPr>
            <p:cNvPr id="28686" name="AutoShape 14"/>
            <p:cNvSpPr>
              <a:spLocks noChangeArrowheads="1"/>
            </p:cNvSpPr>
            <p:nvPr/>
          </p:nvSpPr>
          <p:spPr bwMode="auto">
            <a:xfrm>
              <a:off x="4127" y="1764"/>
              <a:ext cx="397" cy="22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6600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kx="-2453608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tIns="46800" rIns="0" anchor="ctr" anchorCtr="1">
              <a:flatTx/>
            </a:bodyPr>
            <a:lstStyle/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OPMET/</a:t>
              </a:r>
            </a:p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WAFS</a:t>
              </a:r>
            </a:p>
          </p:txBody>
        </p:sp>
        <p:sp>
          <p:nvSpPr>
            <p:cNvPr id="28687" name="AutoShape 15"/>
            <p:cNvSpPr>
              <a:spLocks noChangeArrowheads="1"/>
            </p:cNvSpPr>
            <p:nvPr/>
          </p:nvSpPr>
          <p:spPr bwMode="auto">
            <a:xfrm>
              <a:off x="4127" y="2076"/>
              <a:ext cx="397" cy="538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kx="-2453608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1">
              <a:flatTx/>
            </a:bodyPr>
            <a:lstStyle/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MET</a:t>
              </a:r>
            </a:p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Procedures</a:t>
              </a:r>
            </a:p>
          </p:txBody>
        </p:sp>
        <p:sp>
          <p:nvSpPr>
            <p:cNvPr id="28688" name="AutoShape 16"/>
            <p:cNvSpPr>
              <a:spLocks noChangeArrowheads="1"/>
            </p:cNvSpPr>
            <p:nvPr/>
          </p:nvSpPr>
          <p:spPr bwMode="auto">
            <a:xfrm>
              <a:off x="3616" y="1452"/>
              <a:ext cx="908" cy="221"/>
            </a:xfrm>
            <a:prstGeom prst="roundRect">
              <a:avLst>
                <a:gd name="adj" fmla="val 16667"/>
              </a:avLst>
            </a:prstGeom>
            <a:solidFill>
              <a:srgbClr val="DFBDFD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DFBDFD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kx="-2453608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1">
              <a:flatTx/>
            </a:bodyPr>
            <a:lstStyle/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Integrated Briefing</a:t>
              </a:r>
            </a:p>
          </p:txBody>
        </p:sp>
        <p:sp>
          <p:nvSpPr>
            <p:cNvPr id="28689" name="AutoShape 17"/>
            <p:cNvSpPr>
              <a:spLocks noChangeArrowheads="1"/>
            </p:cNvSpPr>
            <p:nvPr/>
          </p:nvSpPr>
          <p:spPr bwMode="auto">
            <a:xfrm>
              <a:off x="4637" y="2076"/>
              <a:ext cx="397" cy="538"/>
            </a:xfrm>
            <a:prstGeom prst="roundRect">
              <a:avLst>
                <a:gd name="adj" fmla="val 16667"/>
              </a:avLst>
            </a:prstGeom>
            <a:solidFill>
              <a:srgbClr val="66FF99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66FF99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kx="-2453608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1">
              <a:flatTx/>
            </a:bodyPr>
            <a:lstStyle/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ICAO</a:t>
              </a:r>
            </a:p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IFPS/CFMU</a:t>
              </a:r>
            </a:p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FPL</a:t>
              </a:r>
            </a:p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Procedures</a:t>
              </a:r>
            </a:p>
          </p:txBody>
        </p:sp>
        <p:sp>
          <p:nvSpPr>
            <p:cNvPr id="28690" name="Text Box 18"/>
            <p:cNvSpPr txBox="1">
              <a:spLocks noChangeArrowheads="1"/>
            </p:cNvSpPr>
            <p:nvPr/>
          </p:nvSpPr>
          <p:spPr bwMode="auto">
            <a:xfrm>
              <a:off x="4751" y="579"/>
              <a:ext cx="7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 i="1" u="sng">
                  <a:solidFill>
                    <a:srgbClr val="0E2064"/>
                  </a:solidFill>
                </a:rPr>
                <a:t>Downstream</a:t>
              </a:r>
            </a:p>
          </p:txBody>
        </p:sp>
      </p:grpSp>
      <p:sp>
        <p:nvSpPr>
          <p:cNvPr id="28692" name="AutoShape 20"/>
          <p:cNvSpPr>
            <a:spLocks noChangeArrowheads="1"/>
          </p:cNvSpPr>
          <p:nvPr/>
        </p:nvSpPr>
        <p:spPr bwMode="auto">
          <a:xfrm>
            <a:off x="7316788" y="5634038"/>
            <a:ext cx="1485900" cy="360362"/>
          </a:xfrm>
          <a:prstGeom prst="roundRect">
            <a:avLst>
              <a:gd name="adj" fmla="val 16667"/>
            </a:avLst>
          </a:prstGeom>
          <a:solidFill>
            <a:srgbClr val="99CCFF">
              <a:alpha val="50000"/>
            </a:srgbClr>
          </a:solidFill>
          <a:ln w="12700" algn="ctr">
            <a:prstDash val="dash"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99CC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anchor="ctr" anchorCtr="1">
            <a:flatTx/>
          </a:bodyPr>
          <a:lstStyle/>
          <a:p>
            <a:pPr algn="ctr" eaLnBrk="0" hangingPunct="0"/>
            <a:r>
              <a:rPr lang="en-GB" sz="800" b="1">
                <a:solidFill>
                  <a:srgbClr val="0E2064"/>
                </a:solidFill>
              </a:rPr>
              <a:t>Other Downstream Systems</a:t>
            </a:r>
          </a:p>
          <a:p>
            <a:pPr algn="ctr" eaLnBrk="0" hangingPunct="0"/>
            <a:r>
              <a:rPr lang="en-GB" sz="800" b="1">
                <a:solidFill>
                  <a:srgbClr val="0E2064"/>
                </a:solidFill>
              </a:rPr>
              <a:t>(e.g. Airlines, ATM, …)</a:t>
            </a:r>
          </a:p>
        </p:txBody>
      </p:sp>
      <p:sp>
        <p:nvSpPr>
          <p:cNvPr id="28693" name="AutoShape 21"/>
          <p:cNvSpPr>
            <a:spLocks noChangeArrowheads="1"/>
          </p:cNvSpPr>
          <p:nvPr/>
        </p:nvSpPr>
        <p:spPr bwMode="auto">
          <a:xfrm>
            <a:off x="250825" y="4554538"/>
            <a:ext cx="7742238" cy="360362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CCCCFF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kx="-2453608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tIns="46800" rIns="90000" anchor="ctr">
            <a:flatTx/>
          </a:bodyPr>
          <a:lstStyle/>
          <a:p>
            <a:pPr algn="ctr" eaLnBrk="0" hangingPunct="0"/>
            <a:r>
              <a:rPr lang="en-GB" sz="800" b="1" dirty="0">
                <a:solidFill>
                  <a:srgbClr val="0E2064"/>
                </a:solidFill>
              </a:rPr>
              <a:t>Avitech </a:t>
            </a:r>
            <a:r>
              <a:rPr lang="en-GB" sz="1400" b="1" i="1" u="sng" dirty="0">
                <a:solidFill>
                  <a:srgbClr val="0E2064"/>
                </a:solidFill>
              </a:rPr>
              <a:t>AXL</a:t>
            </a:r>
            <a:r>
              <a:rPr lang="en-GB" sz="800" b="1" dirty="0">
                <a:solidFill>
                  <a:srgbClr val="0E2064"/>
                </a:solidFill>
              </a:rPr>
              <a:t> </a:t>
            </a:r>
            <a:r>
              <a:rPr lang="en-GB" sz="800" b="1" dirty="0" smtClean="0">
                <a:solidFill>
                  <a:srgbClr val="0E2064"/>
                </a:solidFill>
              </a:rPr>
              <a:t>3.3.1 </a:t>
            </a:r>
            <a:r>
              <a:rPr lang="en-GB" sz="800" b="1" dirty="0">
                <a:solidFill>
                  <a:srgbClr val="0E2064"/>
                </a:solidFill>
              </a:rPr>
              <a:t>(XML) - AIXM XML 4.5/5.1</a:t>
            </a:r>
          </a:p>
        </p:txBody>
      </p:sp>
      <p:grpSp>
        <p:nvGrpSpPr>
          <p:cNvPr id="28694" name="Group 22"/>
          <p:cNvGrpSpPr>
            <a:grpSpLocks/>
          </p:cNvGrpSpPr>
          <p:nvPr/>
        </p:nvGrpSpPr>
        <p:grpSpPr bwMode="auto">
          <a:xfrm>
            <a:off x="161925" y="863600"/>
            <a:ext cx="2565400" cy="3511550"/>
            <a:chOff x="102" y="544"/>
            <a:chExt cx="1616" cy="2212"/>
          </a:xfrm>
        </p:grpSpPr>
        <p:sp>
          <p:nvSpPr>
            <p:cNvPr id="28695" name="AutoShape 23"/>
            <p:cNvSpPr>
              <a:spLocks noChangeArrowheads="1"/>
            </p:cNvSpPr>
            <p:nvPr/>
          </p:nvSpPr>
          <p:spPr bwMode="auto">
            <a:xfrm>
              <a:off x="102" y="544"/>
              <a:ext cx="1616" cy="2212"/>
            </a:xfrm>
            <a:prstGeom prst="roundRect">
              <a:avLst>
                <a:gd name="adj" fmla="val 16667"/>
              </a:avLst>
            </a:prstGeom>
            <a:solidFill>
              <a:srgbClr val="CCFFCC">
                <a:alpha val="50000"/>
              </a:srgbClr>
            </a:solidFill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46800"/>
            <a:lstStyle/>
            <a:p>
              <a:pPr algn="r" eaLnBrk="0" hangingPunct="0"/>
              <a:endParaRPr lang="de-DE" sz="800" b="1" i="1">
                <a:solidFill>
                  <a:srgbClr val="0E2064"/>
                </a:solidFill>
              </a:endParaRPr>
            </a:p>
          </p:txBody>
        </p:sp>
        <p:sp>
          <p:nvSpPr>
            <p:cNvPr id="28696" name="AutoShape 24"/>
            <p:cNvSpPr>
              <a:spLocks noChangeArrowheads="1"/>
            </p:cNvSpPr>
            <p:nvPr/>
          </p:nvSpPr>
          <p:spPr bwMode="auto">
            <a:xfrm>
              <a:off x="159" y="2076"/>
              <a:ext cx="425" cy="226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kx="-2453608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1">
              <a:flatTx/>
            </a:bodyPr>
            <a:lstStyle/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Designed</a:t>
              </a:r>
            </a:p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Procedures</a:t>
              </a:r>
            </a:p>
          </p:txBody>
        </p:sp>
        <p:sp>
          <p:nvSpPr>
            <p:cNvPr id="28697" name="AutoShape 25"/>
            <p:cNvSpPr>
              <a:spLocks noChangeArrowheads="1"/>
            </p:cNvSpPr>
            <p:nvPr/>
          </p:nvSpPr>
          <p:spPr bwMode="auto">
            <a:xfrm>
              <a:off x="159" y="1763"/>
              <a:ext cx="425" cy="227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kx="-2453608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46800" rIns="0" anchor="ctr">
              <a:flatTx/>
            </a:bodyPr>
            <a:lstStyle/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Procedures</a:t>
              </a:r>
            </a:p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Design</a:t>
              </a:r>
            </a:p>
          </p:txBody>
        </p:sp>
        <p:sp>
          <p:nvSpPr>
            <p:cNvPr id="28698" name="AutoShape 26"/>
            <p:cNvSpPr>
              <a:spLocks noChangeArrowheads="1"/>
            </p:cNvSpPr>
            <p:nvPr/>
          </p:nvSpPr>
          <p:spPr bwMode="auto">
            <a:xfrm>
              <a:off x="159" y="827"/>
              <a:ext cx="425" cy="851"/>
            </a:xfrm>
            <a:prstGeom prst="roundRect">
              <a:avLst>
                <a:gd name="adj" fmla="val 16667"/>
              </a:avLst>
            </a:prstGeom>
            <a:solidFill>
              <a:srgbClr val="E7B3F3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E7B3F3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kx="-2453608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tIns="46800" rIns="90000" anchor="ctr" anchorCtr="1">
              <a:flatTx/>
            </a:bodyPr>
            <a:lstStyle/>
            <a:p>
              <a:pPr eaLnBrk="0" hangingPunct="0"/>
              <a:r>
                <a:rPr lang="en-GB" sz="800" b="1">
                  <a:solidFill>
                    <a:srgbClr val="0E2064"/>
                  </a:solidFill>
                </a:rPr>
                <a:t>ICAO PANS</a:t>
              </a:r>
            </a:p>
            <a:p>
              <a:pPr eaLnBrk="0" hangingPunct="0"/>
              <a:r>
                <a:rPr lang="en-GB" sz="800" b="1">
                  <a:solidFill>
                    <a:srgbClr val="0E2064"/>
                  </a:solidFill>
                </a:rPr>
                <a:t> OPS Doc</a:t>
              </a:r>
            </a:p>
            <a:p>
              <a:pPr eaLnBrk="0" hangingPunct="0"/>
              <a:r>
                <a:rPr lang="en-GB" sz="800" b="1">
                  <a:solidFill>
                    <a:srgbClr val="0E2064"/>
                  </a:solidFill>
                </a:rPr>
                <a:t> 8168, 9368</a:t>
              </a:r>
            </a:p>
            <a:p>
              <a:pPr eaLnBrk="0" hangingPunct="0"/>
              <a:r>
                <a:rPr lang="en-GB" sz="800" b="1">
                  <a:solidFill>
                    <a:srgbClr val="0E2064"/>
                  </a:solidFill>
                </a:rPr>
                <a:t>FAA/DoD</a:t>
              </a:r>
            </a:p>
            <a:p>
              <a:pPr eaLnBrk="0" hangingPunct="0"/>
              <a:r>
                <a:rPr lang="en-GB" sz="800" b="1">
                  <a:solidFill>
                    <a:srgbClr val="0E2064"/>
                  </a:solidFill>
                </a:rPr>
                <a:t>  TERPS</a:t>
              </a:r>
            </a:p>
            <a:p>
              <a:pPr eaLnBrk="0" hangingPunct="0"/>
              <a:r>
                <a:rPr lang="en-GB" sz="800" b="1">
                  <a:solidFill>
                    <a:srgbClr val="0E2064"/>
                  </a:solidFill>
                </a:rPr>
                <a:t>  8260.3B</a:t>
              </a:r>
            </a:p>
            <a:p>
              <a:pPr eaLnBrk="0" hangingPunct="0"/>
              <a:r>
                <a:rPr lang="en-GB" sz="800" b="1">
                  <a:solidFill>
                    <a:srgbClr val="0E2064"/>
                  </a:solidFill>
                </a:rPr>
                <a:t>NATO</a:t>
              </a:r>
            </a:p>
            <a:p>
              <a:pPr eaLnBrk="0" hangingPunct="0"/>
              <a:r>
                <a:rPr lang="en-GB" sz="800" b="1">
                  <a:solidFill>
                    <a:srgbClr val="0E2064"/>
                  </a:solidFill>
                </a:rPr>
                <a:t>  STANAG</a:t>
              </a:r>
            </a:p>
            <a:p>
              <a:pPr eaLnBrk="0" hangingPunct="0"/>
              <a:r>
                <a:rPr lang="en-GB" sz="800" b="1">
                  <a:solidFill>
                    <a:srgbClr val="0E2064"/>
                  </a:solidFill>
                </a:rPr>
                <a:t>  3759</a:t>
              </a:r>
            </a:p>
          </p:txBody>
        </p:sp>
        <p:sp>
          <p:nvSpPr>
            <p:cNvPr id="28699" name="AutoShape 27"/>
            <p:cNvSpPr>
              <a:spLocks noChangeArrowheads="1"/>
            </p:cNvSpPr>
            <p:nvPr/>
          </p:nvSpPr>
          <p:spPr bwMode="auto">
            <a:xfrm>
              <a:off x="1180" y="2076"/>
              <a:ext cx="425" cy="226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kx="-2453608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1">
              <a:flatTx/>
            </a:bodyPr>
            <a:lstStyle/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Separated</a:t>
              </a:r>
            </a:p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Airspaces/</a:t>
              </a:r>
            </a:p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Navaids</a:t>
              </a:r>
            </a:p>
          </p:txBody>
        </p:sp>
        <p:sp>
          <p:nvSpPr>
            <p:cNvPr id="28700" name="AutoShape 28"/>
            <p:cNvSpPr>
              <a:spLocks noChangeArrowheads="1"/>
            </p:cNvSpPr>
            <p:nvPr/>
          </p:nvSpPr>
          <p:spPr bwMode="auto">
            <a:xfrm>
              <a:off x="1180" y="1763"/>
              <a:ext cx="425" cy="227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kx="-2453608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46800" rIns="0" anchor="ctr">
              <a:flatTx/>
            </a:bodyPr>
            <a:lstStyle/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Airspace</a:t>
              </a:r>
            </a:p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Planning</a:t>
              </a:r>
            </a:p>
          </p:txBody>
        </p:sp>
        <p:sp>
          <p:nvSpPr>
            <p:cNvPr id="28701" name="AutoShape 29"/>
            <p:cNvSpPr>
              <a:spLocks noChangeArrowheads="1"/>
            </p:cNvSpPr>
            <p:nvPr/>
          </p:nvSpPr>
          <p:spPr bwMode="auto">
            <a:xfrm>
              <a:off x="669" y="2076"/>
              <a:ext cx="426" cy="226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kx="-2453608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1">
              <a:flatTx/>
            </a:bodyPr>
            <a:lstStyle/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Mapped</a:t>
              </a:r>
            </a:p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Aerodromes</a:t>
              </a:r>
            </a:p>
          </p:txBody>
        </p:sp>
        <p:sp>
          <p:nvSpPr>
            <p:cNvPr id="28702" name="AutoShape 30"/>
            <p:cNvSpPr>
              <a:spLocks noChangeArrowheads="1"/>
            </p:cNvSpPr>
            <p:nvPr/>
          </p:nvSpPr>
          <p:spPr bwMode="auto">
            <a:xfrm>
              <a:off x="1180" y="828"/>
              <a:ext cx="425" cy="851"/>
            </a:xfrm>
            <a:prstGeom prst="roundRect">
              <a:avLst>
                <a:gd name="adj" fmla="val 16667"/>
              </a:avLst>
            </a:prstGeom>
            <a:solidFill>
              <a:srgbClr val="E7B3F3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E7B3F3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kx="-2453608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tIns="46800" rIns="90000" anchor="ctr" anchorCtr="1">
              <a:flatTx/>
            </a:bodyPr>
            <a:lstStyle/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ICAO Annex</a:t>
              </a:r>
            </a:p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2, 11/</a:t>
              </a:r>
            </a:p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Doc 9613,</a:t>
              </a:r>
            </a:p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9689, 9574</a:t>
              </a:r>
            </a:p>
          </p:txBody>
        </p:sp>
        <p:sp>
          <p:nvSpPr>
            <p:cNvPr id="28703" name="AutoShape 31"/>
            <p:cNvSpPr>
              <a:spLocks noChangeArrowheads="1"/>
            </p:cNvSpPr>
            <p:nvPr/>
          </p:nvSpPr>
          <p:spPr bwMode="auto">
            <a:xfrm>
              <a:off x="669" y="1763"/>
              <a:ext cx="426" cy="227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kx="-2453608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46800" rIns="0" anchor="ctr">
              <a:flatTx/>
            </a:bodyPr>
            <a:lstStyle/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Aerodrome</a:t>
              </a:r>
            </a:p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Planning</a:t>
              </a:r>
            </a:p>
          </p:txBody>
        </p:sp>
        <p:sp>
          <p:nvSpPr>
            <p:cNvPr id="28704" name="AutoShape 32"/>
            <p:cNvSpPr>
              <a:spLocks noChangeArrowheads="1"/>
            </p:cNvSpPr>
            <p:nvPr/>
          </p:nvSpPr>
          <p:spPr bwMode="auto">
            <a:xfrm>
              <a:off x="669" y="828"/>
              <a:ext cx="426" cy="425"/>
            </a:xfrm>
            <a:prstGeom prst="roundRect">
              <a:avLst>
                <a:gd name="adj" fmla="val 16667"/>
              </a:avLst>
            </a:prstGeom>
            <a:solidFill>
              <a:srgbClr val="E7B3F3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E7B3F3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kx="-2453608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tIns="46800" rIns="90000" anchor="ctr" anchorCtr="1">
              <a:flatTx/>
            </a:bodyPr>
            <a:lstStyle/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ICAO Annex</a:t>
              </a:r>
            </a:p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14/ Doc 9157,</a:t>
              </a:r>
            </a:p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9184, 9137</a:t>
              </a:r>
            </a:p>
          </p:txBody>
        </p:sp>
        <p:sp>
          <p:nvSpPr>
            <p:cNvPr id="28705" name="AutoShape 33"/>
            <p:cNvSpPr>
              <a:spLocks noChangeArrowheads="1"/>
            </p:cNvSpPr>
            <p:nvPr/>
          </p:nvSpPr>
          <p:spPr bwMode="auto">
            <a:xfrm>
              <a:off x="669" y="1338"/>
              <a:ext cx="426" cy="340"/>
            </a:xfrm>
            <a:prstGeom prst="roundRect">
              <a:avLst>
                <a:gd name="adj" fmla="val 16667"/>
              </a:avLst>
            </a:prstGeom>
            <a:solidFill>
              <a:srgbClr val="DFBDFD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DFBDFD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kx="-2453608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1">
              <a:flatTx/>
            </a:bodyPr>
            <a:lstStyle/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RTCA</a:t>
              </a:r>
            </a:p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DO272A/</a:t>
              </a:r>
            </a:p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EUROCAE</a:t>
              </a:r>
            </a:p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ED99A</a:t>
              </a:r>
            </a:p>
          </p:txBody>
        </p:sp>
        <p:sp>
          <p:nvSpPr>
            <p:cNvPr id="28706" name="Text Box 34"/>
            <p:cNvSpPr txBox="1">
              <a:spLocks noChangeArrowheads="1"/>
            </p:cNvSpPr>
            <p:nvPr/>
          </p:nvSpPr>
          <p:spPr bwMode="auto">
            <a:xfrm>
              <a:off x="1038" y="573"/>
              <a:ext cx="6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 i="1" u="sng">
                  <a:solidFill>
                    <a:srgbClr val="0E2064"/>
                  </a:solidFill>
                </a:rPr>
                <a:t>Upstream</a:t>
              </a:r>
            </a:p>
          </p:txBody>
        </p:sp>
      </p:grpSp>
      <p:grpSp>
        <p:nvGrpSpPr>
          <p:cNvPr id="28707" name="Group 35"/>
          <p:cNvGrpSpPr>
            <a:grpSpLocks/>
          </p:cNvGrpSpPr>
          <p:nvPr/>
        </p:nvGrpSpPr>
        <p:grpSpPr bwMode="auto">
          <a:xfrm>
            <a:off x="7316788" y="1314450"/>
            <a:ext cx="1485900" cy="4184650"/>
            <a:chOff x="4609" y="828"/>
            <a:chExt cx="936" cy="2636"/>
          </a:xfrm>
        </p:grpSpPr>
        <p:sp>
          <p:nvSpPr>
            <p:cNvPr id="28708" name="AutoShape 36"/>
            <p:cNvSpPr>
              <a:spLocks noChangeArrowheads="1"/>
            </p:cNvSpPr>
            <p:nvPr/>
          </p:nvSpPr>
          <p:spPr bwMode="auto">
            <a:xfrm>
              <a:off x="5147" y="828"/>
              <a:ext cx="397" cy="856"/>
            </a:xfrm>
            <a:prstGeom prst="roundRect">
              <a:avLst>
                <a:gd name="adj" fmla="val 16667"/>
              </a:avLst>
            </a:prstGeom>
            <a:solidFill>
              <a:srgbClr val="E7B3F3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E7B3F3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kx="-2453608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tIns="46800" rIns="90000" anchor="ctr">
              <a:flatTx/>
            </a:bodyPr>
            <a:lstStyle/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Eurocontrol</a:t>
              </a:r>
            </a:p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EAD</a:t>
              </a:r>
            </a:p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Procedures/</a:t>
              </a:r>
            </a:p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Slots</a:t>
              </a:r>
            </a:p>
          </p:txBody>
        </p:sp>
        <p:sp>
          <p:nvSpPr>
            <p:cNvPr id="28709" name="AutoShape 37"/>
            <p:cNvSpPr>
              <a:spLocks noChangeArrowheads="1"/>
            </p:cNvSpPr>
            <p:nvPr/>
          </p:nvSpPr>
          <p:spPr bwMode="auto">
            <a:xfrm>
              <a:off x="5147" y="1764"/>
              <a:ext cx="397" cy="226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kx="-2453608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1">
              <a:flatTx/>
            </a:bodyPr>
            <a:lstStyle/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INO</a:t>
              </a:r>
            </a:p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SDO</a:t>
              </a:r>
            </a:p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PAMS</a:t>
              </a:r>
            </a:p>
          </p:txBody>
        </p:sp>
        <p:sp>
          <p:nvSpPr>
            <p:cNvPr id="28710" name="AutoShape 38"/>
            <p:cNvSpPr>
              <a:spLocks noChangeArrowheads="1"/>
            </p:cNvSpPr>
            <p:nvPr/>
          </p:nvSpPr>
          <p:spPr bwMode="auto">
            <a:xfrm>
              <a:off x="5147" y="2076"/>
              <a:ext cx="397" cy="538"/>
            </a:xfrm>
            <a:prstGeom prst="roundRect">
              <a:avLst>
                <a:gd name="adj" fmla="val 16667"/>
              </a:avLst>
            </a:prstGeom>
            <a:solidFill>
              <a:srgbClr val="99FF33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99FF33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kx="-2453608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1">
              <a:flatTx/>
            </a:bodyPr>
            <a:lstStyle/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EAD</a:t>
              </a:r>
            </a:p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System</a:t>
              </a:r>
            </a:p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Interface</a:t>
              </a:r>
            </a:p>
          </p:txBody>
        </p:sp>
        <p:sp>
          <p:nvSpPr>
            <p:cNvPr id="28711" name="AutoShape 39"/>
            <p:cNvSpPr>
              <a:spLocks noChangeArrowheads="1"/>
            </p:cNvSpPr>
            <p:nvPr/>
          </p:nvSpPr>
          <p:spPr bwMode="auto">
            <a:xfrm>
              <a:off x="4609" y="3237"/>
              <a:ext cx="936" cy="227"/>
            </a:xfrm>
            <a:prstGeom prst="roundRect">
              <a:avLst>
                <a:gd name="adj" fmla="val 16667"/>
              </a:avLst>
            </a:prstGeom>
            <a:solidFill>
              <a:srgbClr val="CCCCFF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CCCCFF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kx="-2453608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tIns="46800" rIns="90000" anchor="ctr">
              <a:flatTx/>
            </a:bodyPr>
            <a:lstStyle/>
            <a:p>
              <a:pPr algn="r" eaLnBrk="0" hangingPunct="0"/>
              <a:r>
                <a:rPr lang="en-GB" sz="800" b="1">
                  <a:solidFill>
                    <a:srgbClr val="0E2064"/>
                  </a:solidFill>
                </a:rPr>
                <a:t>AIXM 4.5 (XML)</a:t>
              </a:r>
            </a:p>
          </p:txBody>
        </p:sp>
        <p:sp>
          <p:nvSpPr>
            <p:cNvPr id="28712" name="AutoShape 40"/>
            <p:cNvSpPr>
              <a:spLocks noChangeArrowheads="1"/>
            </p:cNvSpPr>
            <p:nvPr/>
          </p:nvSpPr>
          <p:spPr bwMode="auto">
            <a:xfrm>
              <a:off x="5148" y="2869"/>
              <a:ext cx="397" cy="368"/>
            </a:xfrm>
            <a:prstGeom prst="roundRect">
              <a:avLst>
                <a:gd name="adj" fmla="val 16667"/>
              </a:avLst>
            </a:prstGeom>
            <a:solidFill>
              <a:srgbClr val="CCCCFF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CCCCFF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kx="-2453608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tIns="46800" rIns="90000" anchor="ctr">
              <a:flatTx/>
            </a:bodyPr>
            <a:lstStyle/>
            <a:p>
              <a:pPr algn="ctr" eaLnBrk="0" hangingPunct="0"/>
              <a:endParaRPr lang="en-GB" sz="800" b="1">
                <a:solidFill>
                  <a:srgbClr val="0E2064"/>
                </a:solidFill>
              </a:endParaRPr>
            </a:p>
          </p:txBody>
        </p:sp>
      </p:grpSp>
      <p:grpSp>
        <p:nvGrpSpPr>
          <p:cNvPr id="28713" name="Group 41"/>
          <p:cNvGrpSpPr>
            <a:grpSpLocks/>
          </p:cNvGrpSpPr>
          <p:nvPr/>
        </p:nvGrpSpPr>
        <p:grpSpPr bwMode="auto">
          <a:xfrm>
            <a:off x="2906713" y="863600"/>
            <a:ext cx="2565400" cy="3513138"/>
            <a:chOff x="1831" y="544"/>
            <a:chExt cx="1616" cy="2213"/>
          </a:xfrm>
        </p:grpSpPr>
        <p:sp>
          <p:nvSpPr>
            <p:cNvPr id="28714" name="AutoShape 42"/>
            <p:cNvSpPr>
              <a:spLocks noChangeArrowheads="1"/>
            </p:cNvSpPr>
            <p:nvPr/>
          </p:nvSpPr>
          <p:spPr bwMode="auto">
            <a:xfrm>
              <a:off x="1831" y="544"/>
              <a:ext cx="1616" cy="2213"/>
            </a:xfrm>
            <a:prstGeom prst="roundRect">
              <a:avLst>
                <a:gd name="adj" fmla="val 16667"/>
              </a:avLst>
            </a:prstGeom>
            <a:solidFill>
              <a:srgbClr val="FFCC99">
                <a:alpha val="50000"/>
              </a:srgbClr>
            </a:solidFill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46800"/>
            <a:lstStyle/>
            <a:p>
              <a:pPr algn="r" eaLnBrk="0" hangingPunct="0"/>
              <a:endParaRPr lang="de-DE" sz="800" b="1" i="1">
                <a:solidFill>
                  <a:srgbClr val="0E2064"/>
                </a:solidFill>
              </a:endParaRPr>
            </a:p>
          </p:txBody>
        </p:sp>
        <p:sp>
          <p:nvSpPr>
            <p:cNvPr id="28715" name="AutoShape 43"/>
            <p:cNvSpPr>
              <a:spLocks noChangeArrowheads="1"/>
            </p:cNvSpPr>
            <p:nvPr/>
          </p:nvSpPr>
          <p:spPr bwMode="auto">
            <a:xfrm>
              <a:off x="1888" y="2075"/>
              <a:ext cx="1446" cy="226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kx="-2453608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tIns="46800" rIns="0">
              <a:flatTx/>
            </a:bodyPr>
            <a:lstStyle/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Static Data Procedures</a:t>
              </a:r>
            </a:p>
          </p:txBody>
        </p:sp>
        <p:sp>
          <p:nvSpPr>
            <p:cNvPr id="28716" name="AutoShape 44"/>
            <p:cNvSpPr>
              <a:spLocks noChangeArrowheads="1"/>
            </p:cNvSpPr>
            <p:nvPr/>
          </p:nvSpPr>
          <p:spPr bwMode="auto">
            <a:xfrm>
              <a:off x="2908" y="1763"/>
              <a:ext cx="426" cy="227"/>
            </a:xfrm>
            <a:prstGeom prst="roundRect">
              <a:avLst>
                <a:gd name="adj" fmla="val 16667"/>
              </a:avLst>
            </a:prstGeom>
            <a:solidFill>
              <a:srgbClr val="FE7E9C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FE7E9C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kx="-2453608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46800" rIns="0" anchor="ctr">
              <a:flatTx/>
            </a:bodyPr>
            <a:lstStyle/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AIP</a:t>
              </a:r>
            </a:p>
          </p:txBody>
        </p:sp>
        <p:sp>
          <p:nvSpPr>
            <p:cNvPr id="28717" name="AutoShape 45"/>
            <p:cNvSpPr>
              <a:spLocks noChangeArrowheads="1"/>
            </p:cNvSpPr>
            <p:nvPr/>
          </p:nvSpPr>
          <p:spPr bwMode="auto">
            <a:xfrm>
              <a:off x="2908" y="1452"/>
              <a:ext cx="426" cy="226"/>
            </a:xfrm>
            <a:prstGeom prst="roundRect">
              <a:avLst>
                <a:gd name="adj" fmla="val 16667"/>
              </a:avLst>
            </a:prstGeom>
            <a:solidFill>
              <a:srgbClr val="DFBDFD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DFBDFD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kx="-2453608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1">
              <a:flatTx/>
            </a:bodyPr>
            <a:lstStyle/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Eurocontrol</a:t>
              </a:r>
            </a:p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eAIP</a:t>
              </a:r>
            </a:p>
          </p:txBody>
        </p:sp>
        <p:sp>
          <p:nvSpPr>
            <p:cNvPr id="28718" name="AutoShape 46"/>
            <p:cNvSpPr>
              <a:spLocks noChangeArrowheads="1"/>
            </p:cNvSpPr>
            <p:nvPr/>
          </p:nvSpPr>
          <p:spPr bwMode="auto">
            <a:xfrm>
              <a:off x="2398" y="1763"/>
              <a:ext cx="426" cy="22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99FF"/>
                </a:gs>
                <a:gs pos="100000">
                  <a:srgbClr val="FE7E9C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9999FF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kx="-2453608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46800" rIns="0" anchor="ctr">
              <a:flatTx/>
            </a:bodyPr>
            <a:lstStyle/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MAP/Chart</a:t>
              </a:r>
            </a:p>
          </p:txBody>
        </p:sp>
        <p:sp>
          <p:nvSpPr>
            <p:cNvPr id="28719" name="AutoShape 47"/>
            <p:cNvSpPr>
              <a:spLocks noChangeArrowheads="1"/>
            </p:cNvSpPr>
            <p:nvPr/>
          </p:nvSpPr>
          <p:spPr bwMode="auto">
            <a:xfrm>
              <a:off x="2795" y="828"/>
              <a:ext cx="539" cy="221"/>
            </a:xfrm>
            <a:prstGeom prst="roundRect">
              <a:avLst>
                <a:gd name="adj" fmla="val 16667"/>
              </a:avLst>
            </a:prstGeom>
            <a:solidFill>
              <a:srgbClr val="E7B3F3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E7B3F3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kx="-2453608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1">
              <a:flatTx/>
            </a:bodyPr>
            <a:lstStyle/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 ICAO Annex 15/</a:t>
              </a:r>
            </a:p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Doc 8126</a:t>
              </a:r>
            </a:p>
          </p:txBody>
        </p:sp>
        <p:sp>
          <p:nvSpPr>
            <p:cNvPr id="28720" name="AutoShape 48"/>
            <p:cNvSpPr>
              <a:spLocks noChangeArrowheads="1"/>
            </p:cNvSpPr>
            <p:nvPr/>
          </p:nvSpPr>
          <p:spPr bwMode="auto">
            <a:xfrm>
              <a:off x="1888" y="828"/>
              <a:ext cx="822" cy="221"/>
            </a:xfrm>
            <a:prstGeom prst="roundRect">
              <a:avLst>
                <a:gd name="adj" fmla="val 16667"/>
              </a:avLst>
            </a:prstGeom>
            <a:solidFill>
              <a:srgbClr val="E7B3F3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E7B3F3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kx="-2453608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1">
              <a:flatTx/>
            </a:bodyPr>
            <a:lstStyle/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ICAO Annex 4/</a:t>
              </a:r>
            </a:p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Doc 8697 </a:t>
              </a:r>
            </a:p>
          </p:txBody>
        </p:sp>
        <p:sp>
          <p:nvSpPr>
            <p:cNvPr id="28721" name="AutoShape 49"/>
            <p:cNvSpPr>
              <a:spLocks noChangeArrowheads="1"/>
            </p:cNvSpPr>
            <p:nvPr/>
          </p:nvSpPr>
          <p:spPr bwMode="auto">
            <a:xfrm>
              <a:off x="2625" y="1139"/>
              <a:ext cx="198" cy="539"/>
            </a:xfrm>
            <a:prstGeom prst="roundRect">
              <a:avLst>
                <a:gd name="adj" fmla="val 16667"/>
              </a:avLst>
            </a:prstGeom>
            <a:solidFill>
              <a:srgbClr val="DFBDFD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DFBDFD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kx="-2453608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tIns="46800" rIns="90000" anchor="ctr">
              <a:flatTx/>
            </a:bodyPr>
            <a:lstStyle/>
            <a:p>
              <a:pPr algn="ctr" eaLnBrk="0" hangingPunct="0"/>
              <a:endParaRPr lang="de-DE" sz="800" b="1">
                <a:solidFill>
                  <a:srgbClr val="0E2064"/>
                </a:solidFill>
              </a:endParaRPr>
            </a:p>
          </p:txBody>
        </p:sp>
        <p:sp>
          <p:nvSpPr>
            <p:cNvPr id="28722" name="AutoShape 50"/>
            <p:cNvSpPr>
              <a:spLocks noChangeArrowheads="1"/>
            </p:cNvSpPr>
            <p:nvPr/>
          </p:nvSpPr>
          <p:spPr bwMode="auto">
            <a:xfrm>
              <a:off x="2625" y="1140"/>
              <a:ext cx="709" cy="227"/>
            </a:xfrm>
            <a:prstGeom prst="roundRect">
              <a:avLst>
                <a:gd name="adj" fmla="val 16667"/>
              </a:avLst>
            </a:prstGeom>
            <a:solidFill>
              <a:srgbClr val="DFBDFD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DFBDFD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kx="-2453608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Ctr="1">
              <a:flatTx/>
            </a:bodyPr>
            <a:lstStyle/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ICAO 3-part AIP</a:t>
              </a:r>
            </a:p>
          </p:txBody>
        </p:sp>
        <p:sp>
          <p:nvSpPr>
            <p:cNvPr id="28723" name="AutoShape 51"/>
            <p:cNvSpPr>
              <a:spLocks noChangeArrowheads="1"/>
            </p:cNvSpPr>
            <p:nvPr/>
          </p:nvSpPr>
          <p:spPr bwMode="auto">
            <a:xfrm>
              <a:off x="1888" y="1763"/>
              <a:ext cx="425" cy="227"/>
            </a:xfrm>
            <a:prstGeom prst="roundRect">
              <a:avLst>
                <a:gd name="adj" fmla="val 16667"/>
              </a:avLst>
            </a:prstGeom>
            <a:solidFill>
              <a:srgbClr val="9999FF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9999FF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kx="-2453608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46800" rIns="0" anchor="ctr">
              <a:flatTx/>
            </a:bodyPr>
            <a:lstStyle/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FLIP</a:t>
              </a:r>
            </a:p>
          </p:txBody>
        </p:sp>
        <p:sp>
          <p:nvSpPr>
            <p:cNvPr id="28724" name="AutoShape 52"/>
            <p:cNvSpPr>
              <a:spLocks noChangeArrowheads="1"/>
            </p:cNvSpPr>
            <p:nvPr/>
          </p:nvSpPr>
          <p:spPr bwMode="auto">
            <a:xfrm>
              <a:off x="1888" y="1452"/>
              <a:ext cx="652" cy="226"/>
            </a:xfrm>
            <a:prstGeom prst="roundRect">
              <a:avLst>
                <a:gd name="adj" fmla="val 16667"/>
              </a:avLst>
            </a:prstGeom>
            <a:solidFill>
              <a:srgbClr val="DFBDFD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DFBDFD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kx="-2453608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1">
              <a:flatTx/>
            </a:bodyPr>
            <a:lstStyle/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CENOR FLIP</a:t>
              </a:r>
            </a:p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Product SPEC</a:t>
              </a:r>
            </a:p>
          </p:txBody>
        </p:sp>
        <p:sp>
          <p:nvSpPr>
            <p:cNvPr id="28725" name="AutoShape 53"/>
            <p:cNvSpPr>
              <a:spLocks noChangeArrowheads="1"/>
            </p:cNvSpPr>
            <p:nvPr/>
          </p:nvSpPr>
          <p:spPr bwMode="auto">
            <a:xfrm>
              <a:off x="1888" y="1140"/>
              <a:ext cx="652" cy="227"/>
            </a:xfrm>
            <a:prstGeom prst="roundRect">
              <a:avLst>
                <a:gd name="adj" fmla="val 16667"/>
              </a:avLst>
            </a:prstGeom>
            <a:solidFill>
              <a:srgbClr val="E7B3F3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E7B3F3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kx="-2453608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1">
              <a:flatTx/>
            </a:bodyPr>
            <a:lstStyle/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NATO STANAG</a:t>
              </a:r>
            </a:p>
            <a:p>
              <a:pPr algn="ctr" eaLnBrk="0" hangingPunct="0"/>
              <a:r>
                <a:rPr lang="en-GB" sz="800" b="1">
                  <a:solidFill>
                    <a:srgbClr val="0E2064"/>
                  </a:solidFill>
                </a:rPr>
                <a:t>3970, 7005</a:t>
              </a:r>
            </a:p>
          </p:txBody>
        </p:sp>
        <p:sp>
          <p:nvSpPr>
            <p:cNvPr id="28726" name="Text Box 54"/>
            <p:cNvSpPr txBox="1">
              <a:spLocks noChangeArrowheads="1"/>
            </p:cNvSpPr>
            <p:nvPr/>
          </p:nvSpPr>
          <p:spPr bwMode="auto">
            <a:xfrm>
              <a:off x="3031" y="573"/>
              <a:ext cx="30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1400" b="1" i="1" u="sng">
                  <a:solidFill>
                    <a:srgbClr val="0E2064"/>
                  </a:solidFill>
                </a:rPr>
                <a:t>AIS</a:t>
              </a:r>
            </a:p>
          </p:txBody>
        </p:sp>
      </p:grpSp>
      <p:sp>
        <p:nvSpPr>
          <p:cNvPr id="28727" name="AutoShape 55"/>
          <p:cNvSpPr>
            <a:spLocks noChangeArrowheads="1"/>
          </p:cNvSpPr>
          <p:nvPr/>
        </p:nvSpPr>
        <p:spPr bwMode="auto">
          <a:xfrm>
            <a:off x="250825" y="3790950"/>
            <a:ext cx="6121400" cy="358775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66FF66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GB" sz="800" b="1">
                <a:solidFill>
                  <a:srgbClr val="0E2064"/>
                </a:solidFill>
              </a:rPr>
              <a:t>AIS Data Process</a:t>
            </a:r>
          </a:p>
        </p:txBody>
      </p:sp>
      <p:grpSp>
        <p:nvGrpSpPr>
          <p:cNvPr id="28728" name="Group 56"/>
          <p:cNvGrpSpPr>
            <a:grpSpLocks/>
          </p:cNvGrpSpPr>
          <p:nvPr/>
        </p:nvGrpSpPr>
        <p:grpSpPr bwMode="auto">
          <a:xfrm>
            <a:off x="161925" y="5003800"/>
            <a:ext cx="5310188" cy="1336675"/>
            <a:chOff x="102" y="3152"/>
            <a:chExt cx="3345" cy="842"/>
          </a:xfrm>
        </p:grpSpPr>
        <p:sp>
          <p:nvSpPr>
            <p:cNvPr id="28729" name="Text Box 57"/>
            <p:cNvSpPr txBox="1">
              <a:spLocks noChangeArrowheads="1"/>
            </p:cNvSpPr>
            <p:nvPr/>
          </p:nvSpPr>
          <p:spPr bwMode="auto">
            <a:xfrm>
              <a:off x="792" y="3802"/>
              <a:ext cx="67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 i="1" u="sng">
                  <a:solidFill>
                    <a:srgbClr val="0E2064"/>
                  </a:solidFill>
                </a:rPr>
                <a:t>Databases</a:t>
              </a:r>
            </a:p>
          </p:txBody>
        </p:sp>
        <p:grpSp>
          <p:nvGrpSpPr>
            <p:cNvPr id="28730" name="Group 58"/>
            <p:cNvGrpSpPr>
              <a:grpSpLocks/>
            </p:cNvGrpSpPr>
            <p:nvPr/>
          </p:nvGrpSpPr>
          <p:grpSpPr bwMode="auto">
            <a:xfrm>
              <a:off x="102" y="3152"/>
              <a:ext cx="3345" cy="660"/>
              <a:chOff x="102" y="3152"/>
              <a:chExt cx="3345" cy="660"/>
            </a:xfrm>
          </p:grpSpPr>
          <p:sp>
            <p:nvSpPr>
              <p:cNvPr id="28731" name="AutoShape 59"/>
              <p:cNvSpPr>
                <a:spLocks noChangeArrowheads="1"/>
              </p:cNvSpPr>
              <p:nvPr/>
            </p:nvSpPr>
            <p:spPr bwMode="auto">
              <a:xfrm>
                <a:off x="102" y="3152"/>
                <a:ext cx="3345" cy="66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8732" name="AutoShape 60"/>
              <p:cNvSpPr>
                <a:spLocks noChangeArrowheads="1"/>
              </p:cNvSpPr>
              <p:nvPr/>
            </p:nvSpPr>
            <p:spPr bwMode="auto">
              <a:xfrm>
                <a:off x="158" y="3238"/>
                <a:ext cx="652" cy="226"/>
              </a:xfrm>
              <a:prstGeom prst="roundRect">
                <a:avLst>
                  <a:gd name="adj" fmla="val 16667"/>
                </a:avLst>
              </a:prstGeom>
              <a:solidFill>
                <a:srgbClr val="B2B2B2"/>
              </a:solidFill>
              <a:ln>
                <a:noFill/>
              </a:ln>
              <a:effectLst/>
              <a:scene3d>
                <a:camera prst="legacyObliqueTopRight"/>
                <a:lightRig rig="legacyFlat3" dir="b"/>
              </a:scene3d>
              <a:sp3d extrusionH="201600" prstMaterial="legacyMatte">
                <a:bevelT w="13500" h="13500" prst="angle"/>
                <a:bevelB w="13500" h="13500" prst="angle"/>
                <a:extrusionClr>
                  <a:srgbClr val="B2B2B2"/>
                </a:extrusionClr>
              </a:sp3d>
              <a:extLst>
                <a:ext uri="{91240B29-F687-4F45-9708-019B960494DF}">
                  <a14:hiddenLine xmlns:a14="http://schemas.microsoft.com/office/drawing/2010/main" w="9525" algn="ctr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sy="50000" kx="-2453608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tIns="46800" rIns="90000" anchor="ctr" anchorCtr="1">
                <a:flatTx/>
              </a:bodyPr>
              <a:lstStyle/>
              <a:p>
                <a:pPr algn="ctr" eaLnBrk="0" hangingPunct="0"/>
                <a:r>
                  <a:rPr lang="en-GB" sz="800" b="1">
                    <a:solidFill>
                      <a:srgbClr val="0E2064"/>
                    </a:solidFill>
                  </a:rPr>
                  <a:t>Topographic Data</a:t>
                </a:r>
              </a:p>
            </p:txBody>
          </p:sp>
          <p:sp>
            <p:nvSpPr>
              <p:cNvPr id="28733" name="AutoShape 61"/>
              <p:cNvSpPr>
                <a:spLocks noChangeArrowheads="1"/>
              </p:cNvSpPr>
              <p:nvPr/>
            </p:nvSpPr>
            <p:spPr bwMode="auto">
              <a:xfrm>
                <a:off x="924" y="3238"/>
                <a:ext cx="737" cy="226"/>
              </a:xfrm>
              <a:prstGeom prst="roundRect">
                <a:avLst>
                  <a:gd name="adj" fmla="val 16667"/>
                </a:avLst>
              </a:prstGeom>
              <a:solidFill>
                <a:srgbClr val="C0C0C0"/>
              </a:solidFill>
              <a:ln>
                <a:noFill/>
              </a:ln>
              <a:effectLst/>
              <a:scene3d>
                <a:camera prst="legacyObliqueTopRight"/>
                <a:lightRig rig="legacyFlat3" dir="b"/>
              </a:scene3d>
              <a:sp3d extrusionH="2016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  <a:extLst>
                <a:ext uri="{91240B29-F687-4F45-9708-019B960494DF}">
                  <a14:hiddenLine xmlns:a14="http://schemas.microsoft.com/office/drawing/2010/main" w="9525" algn="ctr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sy="50000" kx="-2453608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tIns="46800" rIns="90000" anchor="ctr" anchorCtr="1">
                <a:flatTx/>
              </a:bodyPr>
              <a:lstStyle/>
              <a:p>
                <a:pPr algn="ctr" eaLnBrk="0" hangingPunct="0"/>
                <a:r>
                  <a:rPr lang="en-GB" sz="800" b="1">
                    <a:solidFill>
                      <a:srgbClr val="0E2064"/>
                    </a:solidFill>
                  </a:rPr>
                  <a:t>Terrain Data</a:t>
                </a:r>
              </a:p>
            </p:txBody>
          </p:sp>
          <p:sp>
            <p:nvSpPr>
              <p:cNvPr id="28734" name="AutoShape 62"/>
              <p:cNvSpPr>
                <a:spLocks noChangeArrowheads="1"/>
              </p:cNvSpPr>
              <p:nvPr/>
            </p:nvSpPr>
            <p:spPr bwMode="auto">
              <a:xfrm>
                <a:off x="1774" y="3550"/>
                <a:ext cx="737" cy="226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>
                <a:noFill/>
              </a:ln>
              <a:effectLst/>
              <a:scene3d>
                <a:camera prst="legacyObliqueTopRight"/>
                <a:lightRig rig="legacyFlat3" dir="b"/>
              </a:scene3d>
              <a:sp3d extrusionH="201600" prstMaterial="legacyMatte">
                <a:bevelT w="13500" h="13500" prst="angle"/>
                <a:bevelB w="13500" h="13500" prst="angle"/>
                <a:extrusionClr>
                  <a:srgbClr val="D9D9D9"/>
                </a:extrusionClr>
              </a:sp3d>
              <a:extLst>
                <a:ext uri="{91240B29-F687-4F45-9708-019B960494DF}">
                  <a14:hiddenLine xmlns:a14="http://schemas.microsoft.com/office/drawing/2010/main" w="9525" algn="ctr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sy="50000" kx="-2453608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tIns="46800" rIns="90000" anchor="ctr" anchorCtr="1">
                <a:flatTx/>
              </a:bodyPr>
              <a:lstStyle/>
              <a:p>
                <a:pPr algn="ctr" eaLnBrk="0" hangingPunct="0"/>
                <a:r>
                  <a:rPr lang="en-GB" sz="800" b="1">
                    <a:solidFill>
                      <a:srgbClr val="0E2064"/>
                    </a:solidFill>
                  </a:rPr>
                  <a:t>Data </a:t>
                </a:r>
                <a:r>
                  <a:rPr lang="en-GB" sz="800" b="1" i="1">
                    <a:solidFill>
                      <a:srgbClr val="0E2064"/>
                    </a:solidFill>
                  </a:rPr>
                  <a:t>Extensions</a:t>
                </a:r>
                <a:endParaRPr lang="en-GB" sz="800" b="1">
                  <a:solidFill>
                    <a:srgbClr val="0E2064"/>
                  </a:solidFill>
                </a:endParaRPr>
              </a:p>
              <a:p>
                <a:pPr algn="ctr" eaLnBrk="0" hangingPunct="0"/>
                <a:r>
                  <a:rPr lang="en-GB" sz="800" b="1">
                    <a:solidFill>
                      <a:srgbClr val="0E2064"/>
                    </a:solidFill>
                  </a:rPr>
                  <a:t>(Aeronautical)</a:t>
                </a:r>
              </a:p>
            </p:txBody>
          </p:sp>
          <p:sp>
            <p:nvSpPr>
              <p:cNvPr id="28735" name="AutoShape 63"/>
              <p:cNvSpPr>
                <a:spLocks noChangeArrowheads="1"/>
              </p:cNvSpPr>
              <p:nvPr/>
            </p:nvSpPr>
            <p:spPr bwMode="auto">
              <a:xfrm>
                <a:off x="1774" y="3238"/>
                <a:ext cx="737" cy="226"/>
              </a:xfrm>
              <a:prstGeom prst="roundRect">
                <a:avLst>
                  <a:gd name="adj" fmla="val 16667"/>
                </a:avLst>
              </a:prstGeom>
              <a:solidFill>
                <a:srgbClr val="F2F2F2"/>
              </a:solidFill>
              <a:ln>
                <a:noFill/>
              </a:ln>
              <a:effectLst/>
              <a:scene3d>
                <a:camera prst="legacyObliqueTopRight"/>
                <a:lightRig rig="legacyFlat3" dir="b"/>
              </a:scene3d>
              <a:sp3d extrusionH="201600" prstMaterial="legacyMatte">
                <a:bevelT w="13500" h="13500" prst="angle"/>
                <a:bevelB w="13500" h="13500" prst="angle"/>
                <a:extrusionClr>
                  <a:srgbClr val="F2F2F2"/>
                </a:extrusionClr>
              </a:sp3d>
              <a:extLst>
                <a:ext uri="{91240B29-F687-4F45-9708-019B960494DF}">
                  <a14:hiddenLine xmlns:a14="http://schemas.microsoft.com/office/drawing/2010/main" w="9525" algn="ctr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sy="50000" kx="-2453608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tIns="46800" rIns="90000" anchor="ctr" anchorCtr="1">
                <a:flatTx/>
              </a:bodyPr>
              <a:lstStyle/>
              <a:p>
                <a:pPr algn="ctr" eaLnBrk="0" hangingPunct="0"/>
                <a:r>
                  <a:rPr lang="en-GB" sz="800" b="1">
                    <a:solidFill>
                      <a:srgbClr val="0E2064"/>
                    </a:solidFill>
                  </a:rPr>
                  <a:t>AICM 4.5/5.1 Data</a:t>
                </a:r>
              </a:p>
              <a:p>
                <a:pPr algn="ctr" eaLnBrk="0" hangingPunct="0"/>
                <a:r>
                  <a:rPr lang="en-GB" sz="800" b="1">
                    <a:solidFill>
                      <a:srgbClr val="0E2064"/>
                    </a:solidFill>
                  </a:rPr>
                  <a:t>(SDO/AIP/MAP)</a:t>
                </a:r>
              </a:p>
            </p:txBody>
          </p:sp>
          <p:sp>
            <p:nvSpPr>
              <p:cNvPr id="28736" name="AutoShape 64"/>
              <p:cNvSpPr>
                <a:spLocks noChangeArrowheads="1"/>
              </p:cNvSpPr>
              <p:nvPr/>
            </p:nvSpPr>
            <p:spPr bwMode="auto">
              <a:xfrm>
                <a:off x="924" y="3550"/>
                <a:ext cx="737" cy="226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>
                <a:noFill/>
              </a:ln>
              <a:effectLst/>
              <a:scene3d>
                <a:camera prst="legacyObliqueTopRight"/>
                <a:lightRig rig="legacyFlat3" dir="b"/>
              </a:scene3d>
              <a:sp3d extrusionH="201600" prstMaterial="legacyMatte">
                <a:bevelT w="13500" h="13500" prst="angle"/>
                <a:bevelB w="13500" h="13500" prst="angle"/>
                <a:extrusionClr>
                  <a:srgbClr val="D9D9D9"/>
                </a:extrusionClr>
              </a:sp3d>
              <a:extLst>
                <a:ext uri="{91240B29-F687-4F45-9708-019B960494DF}">
                  <a14:hiddenLine xmlns:a14="http://schemas.microsoft.com/office/drawing/2010/main" w="9525" algn="ctr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sy="50000" kx="-2453608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tIns="46800" rIns="90000" anchor="ctr" anchorCtr="1">
                <a:flatTx/>
              </a:bodyPr>
              <a:lstStyle/>
              <a:p>
                <a:pPr algn="ctr" eaLnBrk="0" hangingPunct="0"/>
                <a:r>
                  <a:rPr lang="en-GB" sz="800" b="1">
                    <a:solidFill>
                      <a:srgbClr val="0E2064"/>
                    </a:solidFill>
                  </a:rPr>
                  <a:t>Data </a:t>
                </a:r>
                <a:r>
                  <a:rPr lang="en-GB" sz="800" b="1" i="1">
                    <a:solidFill>
                      <a:srgbClr val="0E2064"/>
                    </a:solidFill>
                  </a:rPr>
                  <a:t>Extensions</a:t>
                </a:r>
                <a:endParaRPr lang="en-GB" sz="800" b="1">
                  <a:solidFill>
                    <a:srgbClr val="0E2064"/>
                  </a:solidFill>
                </a:endParaRPr>
              </a:p>
              <a:p>
                <a:pPr algn="ctr" eaLnBrk="0" hangingPunct="0"/>
                <a:r>
                  <a:rPr lang="en-GB" sz="800" b="1">
                    <a:solidFill>
                      <a:srgbClr val="0E2064"/>
                    </a:solidFill>
                  </a:rPr>
                  <a:t>(Obstacle)</a:t>
                </a:r>
              </a:p>
            </p:txBody>
          </p:sp>
          <p:sp>
            <p:nvSpPr>
              <p:cNvPr id="28737" name="AutoShape 65"/>
              <p:cNvSpPr>
                <a:spLocks noChangeArrowheads="1"/>
              </p:cNvSpPr>
              <p:nvPr/>
            </p:nvSpPr>
            <p:spPr bwMode="auto">
              <a:xfrm>
                <a:off x="158" y="3550"/>
                <a:ext cx="653" cy="226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>
                <a:noFill/>
              </a:ln>
              <a:effectLst/>
              <a:scene3d>
                <a:camera prst="legacyObliqueTopRight"/>
                <a:lightRig rig="legacyFlat3" dir="b"/>
              </a:scene3d>
              <a:sp3d extrusionH="201600" prstMaterial="legacyMatte">
                <a:bevelT w="13500" h="13500" prst="angle"/>
                <a:bevelB w="13500" h="13500" prst="angle"/>
                <a:extrusionClr>
                  <a:srgbClr val="D9D9D9"/>
                </a:extrusionClr>
              </a:sp3d>
              <a:extLst>
                <a:ext uri="{91240B29-F687-4F45-9708-019B960494DF}">
                  <a14:hiddenLine xmlns:a14="http://schemas.microsoft.com/office/drawing/2010/main" w="9525" algn="ctr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sy="50000" kx="-2453608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tIns="46800" rIns="90000" anchor="ctr" anchorCtr="1">
                <a:flatTx/>
              </a:bodyPr>
              <a:lstStyle/>
              <a:p>
                <a:pPr algn="ctr" eaLnBrk="0" hangingPunct="0"/>
                <a:r>
                  <a:rPr lang="en-GB" sz="800" b="1">
                    <a:solidFill>
                      <a:srgbClr val="0E2064"/>
                    </a:solidFill>
                  </a:rPr>
                  <a:t>AD Mapping DB</a:t>
                </a:r>
              </a:p>
            </p:txBody>
          </p:sp>
          <p:sp>
            <p:nvSpPr>
              <p:cNvPr id="28738" name="AutoShape 66"/>
              <p:cNvSpPr>
                <a:spLocks noChangeArrowheads="1"/>
              </p:cNvSpPr>
              <p:nvPr/>
            </p:nvSpPr>
            <p:spPr bwMode="auto">
              <a:xfrm>
                <a:off x="2625" y="3238"/>
                <a:ext cx="737" cy="226"/>
              </a:xfrm>
              <a:prstGeom prst="roundRect">
                <a:avLst>
                  <a:gd name="adj" fmla="val 16667"/>
                </a:avLst>
              </a:prstGeom>
              <a:solidFill>
                <a:srgbClr val="F2F2F2"/>
              </a:solidFill>
              <a:ln>
                <a:noFill/>
              </a:ln>
              <a:effectLst/>
              <a:scene3d>
                <a:camera prst="legacyObliqueTopRight"/>
                <a:lightRig rig="legacyFlat3" dir="b"/>
              </a:scene3d>
              <a:sp3d extrusionH="201600" prstMaterial="legacyMatte">
                <a:bevelT w="13500" h="13500" prst="angle"/>
                <a:bevelB w="13500" h="13500" prst="angle"/>
                <a:extrusionClr>
                  <a:srgbClr val="F2F2F2"/>
                </a:extrusionClr>
              </a:sp3d>
              <a:extLst>
                <a:ext uri="{91240B29-F687-4F45-9708-019B960494DF}">
                  <a14:hiddenLine xmlns:a14="http://schemas.microsoft.com/office/drawing/2010/main" w="9525" algn="ctr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sy="50000" kx="-2453608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tIns="46800" rIns="90000" anchor="ctr" anchorCtr="1">
                <a:flatTx/>
              </a:bodyPr>
              <a:lstStyle/>
              <a:p>
                <a:pPr algn="ctr" eaLnBrk="0" hangingPunct="0"/>
                <a:r>
                  <a:rPr lang="en-GB" sz="800" b="1">
                    <a:solidFill>
                      <a:srgbClr val="0E2064"/>
                    </a:solidFill>
                  </a:rPr>
                  <a:t>Dynamic Data</a:t>
                </a:r>
              </a:p>
              <a:p>
                <a:pPr algn="ctr" eaLnBrk="0" hangingPunct="0"/>
                <a:r>
                  <a:rPr lang="en-GB" sz="800" b="1">
                    <a:solidFill>
                      <a:srgbClr val="0E2064"/>
                    </a:solidFill>
                  </a:rPr>
                  <a:t>(NTM/MET/FPL)</a:t>
                </a:r>
              </a:p>
            </p:txBody>
          </p:sp>
          <p:sp>
            <p:nvSpPr>
              <p:cNvPr id="28739" name="AutoShape 67"/>
              <p:cNvSpPr>
                <a:spLocks noChangeArrowheads="1"/>
              </p:cNvSpPr>
              <p:nvPr/>
            </p:nvSpPr>
            <p:spPr bwMode="auto">
              <a:xfrm>
                <a:off x="2625" y="3550"/>
                <a:ext cx="737" cy="226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>
                <a:noFill/>
              </a:ln>
              <a:effectLst/>
              <a:scene3d>
                <a:camera prst="legacyObliqueTopRight"/>
                <a:lightRig rig="legacyFlat3" dir="b"/>
              </a:scene3d>
              <a:sp3d extrusionH="201600" prstMaterial="legacyMatte">
                <a:bevelT w="13500" h="13500" prst="angle"/>
                <a:bevelB w="13500" h="13500" prst="angle"/>
                <a:extrusionClr>
                  <a:srgbClr val="D9D9D9"/>
                </a:extrusionClr>
              </a:sp3d>
              <a:extLst>
                <a:ext uri="{91240B29-F687-4F45-9708-019B960494DF}">
                  <a14:hiddenLine xmlns:a14="http://schemas.microsoft.com/office/drawing/2010/main" w="9525" algn="ctr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sy="50000" kx="-2453608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tIns="46800" rIns="90000" anchor="ctr" anchorCtr="1">
                <a:flatTx/>
              </a:bodyPr>
              <a:lstStyle/>
              <a:p>
                <a:pPr algn="ctr" eaLnBrk="0" hangingPunct="0"/>
                <a:r>
                  <a:rPr lang="en-GB" sz="800" b="1">
                    <a:solidFill>
                      <a:srgbClr val="0E2064"/>
                    </a:solidFill>
                  </a:rPr>
                  <a:t>PAMS Data</a:t>
                </a:r>
              </a:p>
            </p:txBody>
          </p:sp>
        </p:grpSp>
      </p:grpSp>
      <p:sp>
        <p:nvSpPr>
          <p:cNvPr id="28740" name="Rectangle 68"/>
          <p:cNvSpPr>
            <a:spLocks noChangeArrowheads="1"/>
          </p:cNvSpPr>
          <p:nvPr/>
        </p:nvSpPr>
        <p:spPr bwMode="auto">
          <a:xfrm>
            <a:off x="107950" y="4365625"/>
            <a:ext cx="7993063" cy="647700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741" name="Rectangle 69"/>
          <p:cNvSpPr>
            <a:spLocks noChangeArrowheads="1"/>
          </p:cNvSpPr>
          <p:nvPr/>
        </p:nvSpPr>
        <p:spPr bwMode="auto">
          <a:xfrm>
            <a:off x="179388" y="5013325"/>
            <a:ext cx="5400675" cy="1079500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 eaLnBrk="0" hangingPunct="0"/>
            <a:r>
              <a:rPr lang="de-DE" smtClean="0"/>
              <a:t>8/27/2013</a:t>
            </a:r>
            <a:endParaRPr lang="de-DE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2" grpId="0" animBg="1"/>
      <p:bldP spid="28693" grpId="0" animBg="1"/>
      <p:bldP spid="28727" grpId="0" animBg="1"/>
      <p:bldP spid="28740" grpId="0" animBg="1"/>
      <p:bldP spid="287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E2064"/>
                </a:solidFill>
              </a:rPr>
              <a:t>Speaking the same language</a:t>
            </a:r>
            <a:endParaRPr lang="de-DE" smtClean="0">
              <a:solidFill>
                <a:srgbClr val="0E2064"/>
              </a:solidFill>
            </a:endParaRPr>
          </a:p>
        </p:txBody>
      </p:sp>
      <p:sp>
        <p:nvSpPr>
          <p:cNvPr id="921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352800">
              <a:buFont typeface="Wingdings" pitchFamily="2" charset="2"/>
              <a:buChar char="Q"/>
            </a:pPr>
            <a:r>
              <a:rPr lang="en-US" dirty="0" smtClean="0">
                <a:solidFill>
                  <a:srgbClr val="0E2064"/>
                </a:solidFill>
              </a:rPr>
              <a:t>Language and semantics as basis for communication</a:t>
            </a:r>
            <a:endParaRPr lang="de-DE" dirty="0" smtClean="0">
              <a:solidFill>
                <a:srgbClr val="0E2064"/>
              </a:solidFill>
            </a:endParaRPr>
          </a:p>
          <a:p>
            <a:pPr lvl="2">
              <a:buSzTx/>
              <a:buFont typeface="Wingdings" pitchFamily="2" charset="2"/>
              <a:buChar char="Q"/>
            </a:pPr>
            <a:r>
              <a:rPr lang="en-US" dirty="0" smtClean="0">
                <a:solidFill>
                  <a:srgbClr val="0E2064"/>
                </a:solidFill>
              </a:rPr>
              <a:t>Sharing the syntax</a:t>
            </a:r>
          </a:p>
          <a:p>
            <a:pPr lvl="3">
              <a:buSzTx/>
              <a:buFont typeface="Wingdings" pitchFamily="2" charset="2"/>
              <a:buChar char="Q"/>
            </a:pPr>
            <a:r>
              <a:rPr lang="en-US" dirty="0" smtClean="0">
                <a:solidFill>
                  <a:srgbClr val="0E2064"/>
                </a:solidFill>
              </a:rPr>
              <a:t>AIXM 4.5/5.1, </a:t>
            </a:r>
          </a:p>
          <a:p>
            <a:pPr lvl="3">
              <a:buSzTx/>
              <a:buFont typeface="Wingdings" pitchFamily="2" charset="2"/>
              <a:buChar char="Q"/>
            </a:pPr>
            <a:r>
              <a:rPr lang="en-US" dirty="0" smtClean="0">
                <a:solidFill>
                  <a:srgbClr val="0E2064"/>
                </a:solidFill>
              </a:rPr>
              <a:t>WXXM, </a:t>
            </a:r>
          </a:p>
          <a:p>
            <a:pPr lvl="3">
              <a:buSzTx/>
              <a:buFont typeface="Wingdings" pitchFamily="2" charset="2"/>
              <a:buChar char="Q"/>
            </a:pPr>
            <a:r>
              <a:rPr lang="en-US" dirty="0" smtClean="0">
                <a:solidFill>
                  <a:srgbClr val="0E2064"/>
                </a:solidFill>
              </a:rPr>
              <a:t>FIXM, </a:t>
            </a:r>
          </a:p>
          <a:p>
            <a:pPr lvl="3">
              <a:buSzTx/>
              <a:buFont typeface="Wingdings" pitchFamily="2" charset="2"/>
              <a:buChar char="Q"/>
            </a:pPr>
            <a:r>
              <a:rPr lang="en-US" dirty="0" smtClean="0">
                <a:solidFill>
                  <a:srgbClr val="0E2064"/>
                </a:solidFill>
              </a:rPr>
              <a:t>AMXS, </a:t>
            </a:r>
          </a:p>
          <a:p>
            <a:pPr lvl="3">
              <a:buSzTx/>
              <a:buFont typeface="Wingdings" pitchFamily="2" charset="2"/>
              <a:buChar char="Q"/>
            </a:pPr>
            <a:r>
              <a:rPr lang="en-US" dirty="0" smtClean="0">
                <a:solidFill>
                  <a:srgbClr val="0E2064"/>
                </a:solidFill>
              </a:rPr>
              <a:t>ANXM, </a:t>
            </a:r>
          </a:p>
          <a:p>
            <a:pPr lvl="3">
              <a:buSzTx/>
              <a:buFont typeface="Wingdings" pitchFamily="2" charset="2"/>
              <a:buChar char="Q"/>
            </a:pPr>
            <a:r>
              <a:rPr lang="en-US" dirty="0" smtClean="0">
                <a:solidFill>
                  <a:srgbClr val="0E2064"/>
                </a:solidFill>
              </a:rPr>
              <a:t>NDBX, </a:t>
            </a:r>
          </a:p>
          <a:p>
            <a:pPr lvl="3">
              <a:buSzTx/>
              <a:buFont typeface="Wingdings" pitchFamily="2" charset="2"/>
              <a:buChar char="Q"/>
            </a:pPr>
            <a:r>
              <a:rPr lang="en-US" dirty="0" smtClean="0">
                <a:solidFill>
                  <a:srgbClr val="0E2064"/>
                </a:solidFill>
              </a:rPr>
              <a:t>…</a:t>
            </a:r>
          </a:p>
          <a:p>
            <a:pPr lvl="2" indent="-352800">
              <a:buSzTx/>
              <a:buFont typeface="Wingdings" pitchFamily="2" charset="2"/>
              <a:buChar char="Q"/>
            </a:pPr>
            <a:r>
              <a:rPr lang="en-US" dirty="0" smtClean="0">
                <a:solidFill>
                  <a:srgbClr val="0E2064"/>
                </a:solidFill>
              </a:rPr>
              <a:t>Sharing the meaning</a:t>
            </a:r>
          </a:p>
          <a:p>
            <a:pPr lvl="3">
              <a:buSzTx/>
              <a:buFont typeface="Wingdings" pitchFamily="2" charset="2"/>
              <a:buChar char="Q"/>
            </a:pPr>
            <a:r>
              <a:rPr lang="en-US" dirty="0" smtClean="0">
                <a:solidFill>
                  <a:srgbClr val="0E2064"/>
                </a:solidFill>
              </a:rPr>
              <a:t>AIRM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v0.2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r>
              <a:rPr lang="en-US"/>
              <a:t>© 2013 Avitech GmbH - </a:t>
            </a:r>
            <a:fld id="{81F856E6-DA64-4ED3-85F9-EF14F6FED508}" type="slidenum">
              <a:rPr lang="en-US"/>
              <a:pPr/>
              <a:t>4</a:t>
            </a:fld>
            <a:r>
              <a:rPr lang="en-US"/>
              <a:t> -</a:t>
            </a:r>
          </a:p>
          <a:p>
            <a:r>
              <a:rPr lang="de-DE">
                <a:solidFill>
                  <a:schemeClr val="folHlink"/>
                </a:solidFill>
              </a:rPr>
              <a:t>Friedrichshafen ● Bratislava ● Frankfurt/Main ● Konstanz  ● Madrid</a:t>
            </a:r>
            <a:r>
              <a:rPr lang="en-US"/>
              <a:t> 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 eaLnBrk="0" hangingPunct="0"/>
            <a:r>
              <a:rPr lang="de-DE" smtClean="0"/>
              <a:t>8/27/2013</a:t>
            </a:r>
            <a:endParaRPr lang="de-DE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Aeronautical Static Database (SDO)</a:t>
            </a:r>
            <a:endParaRPr lang="de-DE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v0.2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r>
              <a:rPr lang="en-US"/>
              <a:t>© 2013 Avitech GmbH - </a:t>
            </a:r>
            <a:fld id="{5CE23802-EF82-4864-9F89-49F9FC55427F}" type="slidenum">
              <a:rPr lang="en-US"/>
              <a:pPr/>
              <a:t>5</a:t>
            </a:fld>
            <a:r>
              <a:rPr lang="en-US"/>
              <a:t> -</a:t>
            </a:r>
          </a:p>
          <a:p>
            <a:r>
              <a:rPr lang="de-DE">
                <a:solidFill>
                  <a:schemeClr val="folHlink"/>
                </a:solidFill>
              </a:rPr>
              <a:t>Friedrichshafen ● Bratislava ● Frankfurt/Main ● Konstanz  ● Madrid</a:t>
            </a:r>
            <a:r>
              <a:rPr lang="en-US"/>
              <a:t> </a:t>
            </a:r>
            <a:endParaRPr lang="de-DE"/>
          </a:p>
        </p:txBody>
      </p:sp>
      <p:sp>
        <p:nvSpPr>
          <p:cNvPr id="11271" name="Content Placeholder 3"/>
          <p:cNvSpPr>
            <a:spLocks/>
          </p:cNvSpPr>
          <p:nvPr/>
        </p:nvSpPr>
        <p:spPr bwMode="auto">
          <a:xfrm>
            <a:off x="0" y="765175"/>
            <a:ext cx="91440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6000" tIns="288000" rIns="396000" bIns="288000"/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>
                <a:solidFill>
                  <a:srgbClr val="0E2064"/>
                </a:solidFill>
                <a:latin typeface="+mn-lt"/>
                <a:cs typeface="+mn-cs"/>
              </a:rPr>
              <a:t>Part of the </a:t>
            </a:r>
            <a:r>
              <a:rPr lang="en-US" dirty="0" err="1">
                <a:solidFill>
                  <a:srgbClr val="0E2064"/>
                </a:solidFill>
                <a:latin typeface="+mn-lt"/>
                <a:cs typeface="+mn-cs"/>
              </a:rPr>
              <a:t>Wiz@rd</a:t>
            </a:r>
            <a:r>
              <a:rPr lang="en-US" dirty="0">
                <a:solidFill>
                  <a:srgbClr val="0E2064"/>
                </a:solidFill>
                <a:latin typeface="+mn-lt"/>
                <a:cs typeface="+mn-cs"/>
              </a:rPr>
              <a:t> Suite</a:t>
            </a:r>
            <a:endParaRPr lang="de-DE" dirty="0">
              <a:solidFill>
                <a:srgbClr val="0E2064"/>
              </a:solidFill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>
                <a:solidFill>
                  <a:srgbClr val="0E2064"/>
                </a:solidFill>
                <a:latin typeface="+mn-lt"/>
                <a:cs typeface="+mn-cs"/>
              </a:rPr>
              <a:t>AIXM 5.1 compliant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>
                <a:solidFill>
                  <a:srgbClr val="0E2064"/>
                </a:solidFill>
                <a:latin typeface="+mn-lt"/>
                <a:cs typeface="+mn-cs"/>
              </a:rPr>
              <a:t>Upload, Download, Update Messages,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>
                <a:solidFill>
                  <a:srgbClr val="0E2064"/>
                </a:solidFill>
                <a:latin typeface="+mn-lt"/>
                <a:cs typeface="+mn-cs"/>
              </a:rPr>
              <a:t>AMDB Features AIXM 5.1++ (RTCA/EUROCAE),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>
                <a:solidFill>
                  <a:srgbClr val="0E2064"/>
                </a:solidFill>
                <a:latin typeface="+mn-lt"/>
                <a:cs typeface="+mn-cs"/>
              </a:rPr>
              <a:t>Useable in Upstream environment (DO),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>
                <a:solidFill>
                  <a:srgbClr val="0E2064"/>
                </a:solidFill>
                <a:latin typeface="+mn-lt"/>
                <a:cs typeface="+mn-cs"/>
              </a:rPr>
              <a:t>Useable in AIS/AIM environment (AIP, Charts, …),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>
                <a:solidFill>
                  <a:srgbClr val="0E2064"/>
                </a:solidFill>
                <a:latin typeface="+mn-lt"/>
                <a:cs typeface="+mn-cs"/>
              </a:rPr>
              <a:t>Useable in Downstream environment (FLIP, radar charts)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>
                <a:solidFill>
                  <a:srgbClr val="0E2064"/>
                </a:solidFill>
                <a:latin typeface="+mn-lt"/>
                <a:cs typeface="+mn-cs"/>
              </a:rPr>
              <a:t>Accessible through AxL,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>
                <a:solidFill>
                  <a:srgbClr val="0E2064"/>
                </a:solidFill>
                <a:latin typeface="+mn-lt"/>
                <a:cs typeface="+mn-cs"/>
              </a:rPr>
              <a:t>Open architecture, relational DB.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 eaLnBrk="0" hangingPunct="0"/>
            <a:r>
              <a:rPr lang="de-DE" smtClean="0"/>
              <a:t>8/27/2013</a:t>
            </a:r>
            <a:endParaRPr lang="de-DE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0E2064"/>
                </a:solidFill>
              </a:rPr>
              <a:t>AxL - Aeronautical Exchange Layer (SWIM)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v0.2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r>
              <a:rPr lang="en-US"/>
              <a:t>© 2013 Avitech GmbH - </a:t>
            </a:r>
            <a:fld id="{3B0C727A-33D2-4559-AC19-F703AD30C683}" type="slidenum">
              <a:rPr lang="en-US"/>
              <a:pPr/>
              <a:t>6</a:t>
            </a:fld>
            <a:r>
              <a:rPr lang="en-US"/>
              <a:t> -</a:t>
            </a:r>
          </a:p>
          <a:p>
            <a:r>
              <a:rPr lang="de-DE">
                <a:solidFill>
                  <a:schemeClr val="folHlink"/>
                </a:solidFill>
              </a:rPr>
              <a:t>Friedrichshafen ● Bratislava ● Frankfurt/Main ● Konstanz  ● Madrid</a:t>
            </a:r>
            <a:r>
              <a:rPr lang="en-US"/>
              <a:t> </a:t>
            </a:r>
            <a:endParaRPr lang="de-DE"/>
          </a:p>
        </p:txBody>
      </p:sp>
      <p:sp>
        <p:nvSpPr>
          <p:cNvPr id="17" name="Rectangle 7"/>
          <p:cNvSpPr txBox="1">
            <a:spLocks noChangeArrowheads="1"/>
          </p:cNvSpPr>
          <p:nvPr/>
        </p:nvSpPr>
        <p:spPr>
          <a:xfrm>
            <a:off x="179388" y="1052091"/>
            <a:ext cx="8856662" cy="5329237"/>
          </a:xfrm>
          <a:prstGeom prst="rect">
            <a:avLst/>
          </a:prstGeom>
        </p:spPr>
        <p:txBody>
          <a:bodyPr lIns="396000"/>
          <a:lstStyle>
            <a:lvl1pPr marL="98425" indent="-287338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20725" indent="-3429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indent="-342000" eaLnBrk="1" hangingPunct="1">
              <a:lnSpc>
                <a:spcPct val="8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dirty="0" smtClean="0">
                <a:solidFill>
                  <a:srgbClr val="0E2064"/>
                </a:solidFill>
              </a:rPr>
              <a:t>System </a:t>
            </a:r>
            <a:r>
              <a:rPr lang="en-GB" dirty="0">
                <a:solidFill>
                  <a:srgbClr val="0E2064"/>
                </a:solidFill>
              </a:rPr>
              <a:t>Wide Information Management Component</a:t>
            </a:r>
          </a:p>
          <a:p>
            <a:pPr indent="-342000" eaLnBrk="1" hangingPunct="1">
              <a:lnSpc>
                <a:spcPct val="8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dirty="0" smtClean="0">
                <a:solidFill>
                  <a:srgbClr val="0E2064"/>
                </a:solidFill>
              </a:rPr>
              <a:t>Multiplatform Support</a:t>
            </a:r>
          </a:p>
          <a:p>
            <a:pPr indent="-342000" eaLnBrk="1" hangingPunct="1">
              <a:lnSpc>
                <a:spcPct val="8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dirty="0" smtClean="0">
                <a:solidFill>
                  <a:srgbClr val="0E2064"/>
                </a:solidFill>
              </a:rPr>
              <a:t>Enterprise </a:t>
            </a:r>
            <a:r>
              <a:rPr lang="en-GB" dirty="0">
                <a:solidFill>
                  <a:srgbClr val="0E2064"/>
                </a:solidFill>
              </a:rPr>
              <a:t>Service Bus (ESB)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dirty="0" smtClean="0">
                <a:solidFill>
                  <a:srgbClr val="0E2064"/>
                </a:solidFill>
              </a:rPr>
              <a:t>Replication</a:t>
            </a:r>
            <a:endParaRPr lang="en-GB" dirty="0">
              <a:solidFill>
                <a:srgbClr val="0E2064"/>
              </a:solidFill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dirty="0" smtClean="0">
                <a:solidFill>
                  <a:srgbClr val="0E2064"/>
                </a:solidFill>
              </a:rPr>
              <a:t>Publish/Subscribe</a:t>
            </a:r>
            <a:endParaRPr lang="en-GB" dirty="0">
              <a:solidFill>
                <a:srgbClr val="0E2064"/>
              </a:solidFill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dirty="0" smtClean="0">
                <a:solidFill>
                  <a:srgbClr val="0E2064"/>
                </a:solidFill>
              </a:rPr>
              <a:t>Request/Reply</a:t>
            </a:r>
            <a:endParaRPr lang="en-GB" dirty="0">
              <a:solidFill>
                <a:srgbClr val="0E2064"/>
              </a:solidFill>
            </a:endParaRPr>
          </a:p>
          <a:p>
            <a:pPr indent="-342000" eaLnBrk="1" hangingPunct="1">
              <a:lnSpc>
                <a:spcPct val="8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dirty="0" smtClean="0">
                <a:solidFill>
                  <a:srgbClr val="0E2064"/>
                </a:solidFill>
              </a:rPr>
              <a:t>Service </a:t>
            </a:r>
            <a:r>
              <a:rPr lang="en-GB" dirty="0">
                <a:solidFill>
                  <a:srgbClr val="0E2064"/>
                </a:solidFill>
              </a:rPr>
              <a:t>Oriented Architecture (SOA)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dirty="0">
                <a:solidFill>
                  <a:srgbClr val="0E2064"/>
                </a:solidFill>
              </a:rPr>
              <a:t>Seamless Service Location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dirty="0">
                <a:solidFill>
                  <a:srgbClr val="0E2064"/>
                </a:solidFill>
              </a:rPr>
              <a:t>Sharing of Services across the enterprise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dirty="0">
                <a:solidFill>
                  <a:srgbClr val="0E2064"/>
                </a:solidFill>
              </a:rPr>
              <a:t>Ability to separate Services from Service Implementation</a:t>
            </a:r>
          </a:p>
          <a:p>
            <a:pPr indent="-342000" eaLnBrk="1" hangingPunct="1">
              <a:lnSpc>
                <a:spcPct val="8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dirty="0">
                <a:solidFill>
                  <a:srgbClr val="0E2064"/>
                </a:solidFill>
              </a:rPr>
              <a:t>Available Services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dirty="0">
                <a:solidFill>
                  <a:srgbClr val="0E2064"/>
                </a:solidFill>
              </a:rPr>
              <a:t>NOTAM, PIB, AFTN, ICAO/Eurocontrol FPL, AIP/FLIP, MAP, Static Data (AIXM4.5/5.1), </a:t>
            </a:r>
            <a:r>
              <a:rPr lang="en-GB" dirty="0" err="1">
                <a:solidFill>
                  <a:srgbClr val="0E2064"/>
                </a:solidFill>
              </a:rPr>
              <a:t>AvXML</a:t>
            </a:r>
            <a:r>
              <a:rPr lang="en-GB" dirty="0">
                <a:solidFill>
                  <a:srgbClr val="0E2064"/>
                </a:solidFill>
              </a:rPr>
              <a:t> (IWXXM), …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 eaLnBrk="0" hangingPunct="0"/>
            <a:r>
              <a:rPr lang="de-DE" smtClean="0"/>
              <a:t>8/27/2013</a:t>
            </a:r>
            <a:endParaRPr lang="de-DE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v0.2</a:t>
            </a:r>
          </a:p>
        </p:txBody>
      </p:sp>
      <p:sp>
        <p:nvSpPr>
          <p:cNvPr id="3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r>
              <a:rPr lang="en-US"/>
              <a:t>© 2013 Avitech GmbH - </a:t>
            </a:r>
            <a:fld id="{007AEB9A-CADA-47AD-8C95-CA9C3DCCFB6C}" type="slidenum">
              <a:rPr lang="en-US"/>
              <a:pPr/>
              <a:t>7</a:t>
            </a:fld>
            <a:r>
              <a:rPr lang="en-US"/>
              <a:t> -</a:t>
            </a:r>
          </a:p>
          <a:p>
            <a:r>
              <a:rPr lang="de-DE">
                <a:solidFill>
                  <a:schemeClr val="folHlink"/>
                </a:solidFill>
              </a:rPr>
              <a:t>Friedrichshafen ● Bratislava ● Frankfurt/Main ● Konstanz  ● Madrid</a:t>
            </a:r>
            <a:r>
              <a:rPr lang="en-US"/>
              <a:t> </a:t>
            </a:r>
            <a:endParaRPr lang="de-DE"/>
          </a:p>
        </p:txBody>
      </p:sp>
      <p:sp>
        <p:nvSpPr>
          <p:cNvPr id="14337" name="Rectangle 36"/>
          <p:cNvSpPr>
            <a:spLocks noChangeArrowheads="1"/>
          </p:cNvSpPr>
          <p:nvPr/>
        </p:nvSpPr>
        <p:spPr bwMode="auto">
          <a:xfrm>
            <a:off x="304800" y="138113"/>
            <a:ext cx="71469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GB" b="1">
                <a:solidFill>
                  <a:srgbClr val="0E2064"/>
                </a:solidFill>
              </a:rPr>
              <a:t>SWIM and AxL Scope (Fit to ATM Masterplan)</a:t>
            </a:r>
          </a:p>
        </p:txBody>
      </p:sp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6516688" y="842963"/>
            <a:ext cx="2159000" cy="5184775"/>
            <a:chOff x="3742" y="1071"/>
            <a:chExt cx="1632" cy="2586"/>
          </a:xfrm>
        </p:grpSpPr>
        <p:sp>
          <p:nvSpPr>
            <p:cNvPr id="14369" name="Rectangle 3"/>
            <p:cNvSpPr>
              <a:spLocks noChangeArrowheads="1"/>
            </p:cNvSpPr>
            <p:nvPr/>
          </p:nvSpPr>
          <p:spPr bwMode="auto">
            <a:xfrm>
              <a:off x="3742" y="1071"/>
              <a:ext cx="1587" cy="258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1E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800">
                  <a:solidFill>
                    <a:srgbClr val="0E2064"/>
                  </a:solidFill>
                </a:rPr>
                <a:t>Non-ATM-Specific</a:t>
              </a:r>
            </a:p>
          </p:txBody>
        </p:sp>
        <p:sp>
          <p:nvSpPr>
            <p:cNvPr id="14370" name="Line 4"/>
            <p:cNvSpPr>
              <a:spLocks noChangeShapeType="1"/>
            </p:cNvSpPr>
            <p:nvPr/>
          </p:nvSpPr>
          <p:spPr bwMode="auto">
            <a:xfrm>
              <a:off x="3742" y="3657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71" name="Line 5"/>
            <p:cNvSpPr>
              <a:spLocks noChangeShapeType="1"/>
            </p:cNvSpPr>
            <p:nvPr/>
          </p:nvSpPr>
          <p:spPr bwMode="auto">
            <a:xfrm>
              <a:off x="3742" y="1071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72" name="Line 6"/>
            <p:cNvSpPr>
              <a:spLocks noChangeShapeType="1"/>
            </p:cNvSpPr>
            <p:nvPr/>
          </p:nvSpPr>
          <p:spPr bwMode="auto">
            <a:xfrm>
              <a:off x="4558" y="1071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73" name="Line 7"/>
            <p:cNvSpPr>
              <a:spLocks noChangeShapeType="1"/>
            </p:cNvSpPr>
            <p:nvPr/>
          </p:nvSpPr>
          <p:spPr bwMode="auto">
            <a:xfrm>
              <a:off x="4558" y="3657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1763713" y="842963"/>
            <a:ext cx="4752975" cy="5183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1800">
                <a:solidFill>
                  <a:srgbClr val="0E2064"/>
                </a:solidFill>
              </a:rPr>
              <a:t>ATM-Specific</a:t>
            </a:r>
          </a:p>
        </p:txBody>
      </p:sp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468313" y="1779588"/>
            <a:ext cx="8207375" cy="503237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GB" sz="1600">
                <a:solidFill>
                  <a:srgbClr val="0E2064"/>
                </a:solidFill>
              </a:rPr>
              <a:t>Executive/ </a:t>
            </a:r>
            <a:br>
              <a:rPr lang="en-GB" sz="1600">
                <a:solidFill>
                  <a:srgbClr val="0E2064"/>
                </a:solidFill>
              </a:rPr>
            </a:br>
            <a:r>
              <a:rPr lang="en-GB" sz="1600">
                <a:solidFill>
                  <a:srgbClr val="0E2064"/>
                </a:solidFill>
              </a:rPr>
              <a:t>Strategic</a:t>
            </a:r>
          </a:p>
        </p:txBody>
      </p:sp>
      <p:sp>
        <p:nvSpPr>
          <p:cNvPr id="14341" name="Text Box 10"/>
          <p:cNvSpPr txBox="1">
            <a:spLocks noChangeArrowheads="1"/>
          </p:cNvSpPr>
          <p:nvPr/>
        </p:nvSpPr>
        <p:spPr bwMode="auto">
          <a:xfrm>
            <a:off x="468313" y="2282825"/>
            <a:ext cx="8207375" cy="936625"/>
          </a:xfrm>
          <a:prstGeom prst="rect">
            <a:avLst/>
          </a:pr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GB" sz="1600">
                <a:solidFill>
                  <a:srgbClr val="0E2064"/>
                </a:solidFill>
              </a:rPr>
              <a:t>Operational/ </a:t>
            </a:r>
            <a:br>
              <a:rPr lang="en-GB" sz="1600">
                <a:solidFill>
                  <a:srgbClr val="0E2064"/>
                </a:solidFill>
              </a:rPr>
            </a:br>
            <a:r>
              <a:rPr lang="en-GB" sz="1600">
                <a:solidFill>
                  <a:srgbClr val="0E2064"/>
                </a:solidFill>
              </a:rPr>
              <a:t>Business</a:t>
            </a:r>
            <a:endParaRPr lang="en-GB" sz="1400">
              <a:solidFill>
                <a:srgbClr val="0E2064"/>
              </a:solidFill>
            </a:endParaRPr>
          </a:p>
        </p:txBody>
      </p:sp>
      <p:sp>
        <p:nvSpPr>
          <p:cNvPr id="14342" name="Text Box 11"/>
          <p:cNvSpPr txBox="1">
            <a:spLocks noChangeArrowheads="1"/>
          </p:cNvSpPr>
          <p:nvPr/>
        </p:nvSpPr>
        <p:spPr bwMode="auto">
          <a:xfrm>
            <a:off x="468313" y="3219450"/>
            <a:ext cx="8207375" cy="1512888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GB" sz="1600">
                <a:solidFill>
                  <a:srgbClr val="0E2064"/>
                </a:solidFill>
              </a:rPr>
              <a:t>Logical</a:t>
            </a:r>
            <a:endParaRPr lang="en-GB" sz="1400">
              <a:solidFill>
                <a:srgbClr val="0E2064"/>
              </a:solidFill>
            </a:endParaRPr>
          </a:p>
        </p:txBody>
      </p:sp>
      <p:sp>
        <p:nvSpPr>
          <p:cNvPr id="14343" name="Text Box 12"/>
          <p:cNvSpPr txBox="1">
            <a:spLocks noChangeArrowheads="1"/>
          </p:cNvSpPr>
          <p:nvPr/>
        </p:nvSpPr>
        <p:spPr bwMode="auto">
          <a:xfrm>
            <a:off x="468313" y="4732338"/>
            <a:ext cx="8207375" cy="1150937"/>
          </a:xfrm>
          <a:prstGeom prst="rect">
            <a:avLst/>
          </a:prstGeom>
          <a:solidFill>
            <a:srgbClr val="FFCC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GB" sz="1600">
                <a:solidFill>
                  <a:srgbClr val="0E2064"/>
                </a:solidFill>
              </a:rPr>
              <a:t>Technical/ </a:t>
            </a:r>
            <a:br>
              <a:rPr lang="en-GB" sz="1600">
                <a:solidFill>
                  <a:srgbClr val="0E2064"/>
                </a:solidFill>
              </a:rPr>
            </a:br>
            <a:r>
              <a:rPr lang="en-GB" sz="1600">
                <a:solidFill>
                  <a:srgbClr val="0E2064"/>
                </a:solidFill>
              </a:rPr>
              <a:t>Physical</a:t>
            </a:r>
          </a:p>
        </p:txBody>
      </p:sp>
      <p:sp>
        <p:nvSpPr>
          <p:cNvPr id="14344" name="Rectangle 13"/>
          <p:cNvSpPr>
            <a:spLocks noChangeArrowheads="1"/>
          </p:cNvSpPr>
          <p:nvPr/>
        </p:nvSpPr>
        <p:spPr bwMode="auto">
          <a:xfrm>
            <a:off x="4284663" y="1274763"/>
            <a:ext cx="3384550" cy="4465637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1800">
                <a:solidFill>
                  <a:srgbClr val="0E2064"/>
                </a:solidFill>
              </a:rPr>
              <a:t>Management of Information</a:t>
            </a:r>
          </a:p>
        </p:txBody>
      </p:sp>
      <p:sp>
        <p:nvSpPr>
          <p:cNvPr id="14345" name="Text Box 14"/>
          <p:cNvSpPr txBox="1">
            <a:spLocks noChangeArrowheads="1"/>
          </p:cNvSpPr>
          <p:nvPr/>
        </p:nvSpPr>
        <p:spPr bwMode="auto">
          <a:xfrm>
            <a:off x="1763713" y="1851025"/>
            <a:ext cx="220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GB" sz="1800">
                <a:solidFill>
                  <a:srgbClr val="0E2064"/>
                </a:solidFill>
              </a:rPr>
              <a:t>Business Strategies</a:t>
            </a:r>
          </a:p>
        </p:txBody>
      </p:sp>
      <p:sp>
        <p:nvSpPr>
          <p:cNvPr id="14346" name="Text Box 15"/>
          <p:cNvSpPr txBox="1">
            <a:spLocks noChangeArrowheads="1"/>
          </p:cNvSpPr>
          <p:nvPr/>
        </p:nvSpPr>
        <p:spPr bwMode="auto">
          <a:xfrm>
            <a:off x="1763713" y="2571750"/>
            <a:ext cx="169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GB" sz="1800">
                <a:solidFill>
                  <a:srgbClr val="0E2064"/>
                </a:solidFill>
              </a:rPr>
              <a:t>Process Model</a:t>
            </a:r>
          </a:p>
        </p:txBody>
      </p:sp>
      <p:sp>
        <p:nvSpPr>
          <p:cNvPr id="14347" name="Text Box 16"/>
          <p:cNvSpPr txBox="1">
            <a:spLocks noChangeArrowheads="1"/>
          </p:cNvSpPr>
          <p:nvPr/>
        </p:nvSpPr>
        <p:spPr bwMode="auto">
          <a:xfrm>
            <a:off x="1763713" y="3795713"/>
            <a:ext cx="1403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GB" sz="1800">
                <a:solidFill>
                  <a:srgbClr val="0E2064"/>
                </a:solidFill>
              </a:rPr>
              <a:t>Architecture</a:t>
            </a:r>
          </a:p>
        </p:txBody>
      </p:sp>
      <p:sp>
        <p:nvSpPr>
          <p:cNvPr id="14348" name="Text Box 17"/>
          <p:cNvSpPr txBox="1">
            <a:spLocks noChangeArrowheads="1"/>
          </p:cNvSpPr>
          <p:nvPr/>
        </p:nvSpPr>
        <p:spPr bwMode="auto">
          <a:xfrm>
            <a:off x="1763713" y="4875213"/>
            <a:ext cx="153035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GB" sz="1800">
                <a:solidFill>
                  <a:srgbClr val="0E2064"/>
                </a:solidFill>
              </a:rPr>
              <a:t>Systems and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1800">
                <a:solidFill>
                  <a:srgbClr val="0E2064"/>
                </a:solidFill>
              </a:rPr>
              <a:t>Infrastructure</a:t>
            </a:r>
          </a:p>
        </p:txBody>
      </p:sp>
      <p:sp>
        <p:nvSpPr>
          <p:cNvPr id="14349" name="Rectangle 18"/>
          <p:cNvSpPr>
            <a:spLocks noChangeArrowheads="1"/>
          </p:cNvSpPr>
          <p:nvPr/>
        </p:nvSpPr>
        <p:spPr bwMode="auto">
          <a:xfrm>
            <a:off x="4859338" y="2282825"/>
            <a:ext cx="1943100" cy="936625"/>
          </a:xfrm>
          <a:prstGeom prst="rect">
            <a:avLst/>
          </a:prstGeom>
          <a:solidFill>
            <a:srgbClr val="CCFFCC">
              <a:alpha val="79999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1800">
                <a:solidFill>
                  <a:srgbClr val="0E2064"/>
                </a:solidFill>
              </a:rPr>
              <a:t>Conceptual Info Model</a:t>
            </a:r>
            <a:br>
              <a:rPr lang="en-GB" sz="1800">
                <a:solidFill>
                  <a:srgbClr val="0E2064"/>
                </a:solidFill>
              </a:rPr>
            </a:br>
            <a:r>
              <a:rPr lang="en-GB" sz="1200">
                <a:solidFill>
                  <a:srgbClr val="0E2064"/>
                </a:solidFill>
              </a:rPr>
              <a:t>(for business process modelling)</a:t>
            </a:r>
          </a:p>
        </p:txBody>
      </p:sp>
      <p:sp>
        <p:nvSpPr>
          <p:cNvPr id="14350" name="Rectangle 19"/>
          <p:cNvSpPr>
            <a:spLocks noChangeArrowheads="1"/>
          </p:cNvSpPr>
          <p:nvPr/>
        </p:nvSpPr>
        <p:spPr bwMode="auto">
          <a:xfrm>
            <a:off x="4859338" y="3219450"/>
            <a:ext cx="2447925" cy="1512888"/>
          </a:xfrm>
          <a:prstGeom prst="rect">
            <a:avLst/>
          </a:prstGeom>
          <a:solidFill>
            <a:srgbClr val="FFFF99">
              <a:alpha val="79999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1800">
                <a:solidFill>
                  <a:srgbClr val="0E2064"/>
                </a:solidFill>
              </a:rPr>
              <a:t>ATM Information Reference Model</a:t>
            </a:r>
            <a:br>
              <a:rPr lang="en-GB" sz="1800">
                <a:solidFill>
                  <a:srgbClr val="0E2064"/>
                </a:solidFill>
              </a:rPr>
            </a:br>
            <a:endParaRPr lang="en-GB" sz="1200">
              <a:solidFill>
                <a:srgbClr val="0E2064"/>
              </a:solidFill>
            </a:endParaRPr>
          </a:p>
        </p:txBody>
      </p:sp>
      <p:sp>
        <p:nvSpPr>
          <p:cNvPr id="14351" name="Rectangle 20"/>
          <p:cNvSpPr>
            <a:spLocks noChangeArrowheads="1"/>
          </p:cNvSpPr>
          <p:nvPr/>
        </p:nvSpPr>
        <p:spPr bwMode="auto">
          <a:xfrm>
            <a:off x="4859338" y="4732338"/>
            <a:ext cx="2447925" cy="792162"/>
          </a:xfrm>
          <a:prstGeom prst="rect">
            <a:avLst/>
          </a:prstGeom>
          <a:solidFill>
            <a:srgbClr val="FFCC99">
              <a:alpha val="79999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GB" sz="1800">
                <a:solidFill>
                  <a:srgbClr val="0E2064"/>
                </a:solidFill>
              </a:rPr>
              <a:t>Info Exchange Models</a:t>
            </a:r>
            <a:br>
              <a:rPr lang="en-GB" sz="1800">
                <a:solidFill>
                  <a:srgbClr val="0E2064"/>
                </a:solidFill>
              </a:rPr>
            </a:br>
            <a:r>
              <a:rPr lang="en-GB" sz="1200">
                <a:solidFill>
                  <a:srgbClr val="0E2064"/>
                </a:solidFill>
              </a:rPr>
              <a:t>(for implementations)</a:t>
            </a:r>
          </a:p>
        </p:txBody>
      </p:sp>
      <p:sp>
        <p:nvSpPr>
          <p:cNvPr id="14352" name="Text Box 21"/>
          <p:cNvSpPr txBox="1">
            <a:spLocks noChangeArrowheads="1"/>
          </p:cNvSpPr>
          <p:nvPr/>
        </p:nvSpPr>
        <p:spPr bwMode="auto">
          <a:xfrm rot="-5400000">
            <a:off x="7198519" y="5056982"/>
            <a:ext cx="93503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GB" sz="1400">
                <a:solidFill>
                  <a:srgbClr val="0E2064"/>
                </a:solidFill>
              </a:rPr>
              <a:t>Middleware Services</a:t>
            </a:r>
          </a:p>
        </p:txBody>
      </p:sp>
      <p:sp>
        <p:nvSpPr>
          <p:cNvPr id="14353" name="Text Box 22"/>
          <p:cNvSpPr txBox="1">
            <a:spLocks noChangeArrowheads="1"/>
          </p:cNvSpPr>
          <p:nvPr/>
        </p:nvSpPr>
        <p:spPr bwMode="auto">
          <a:xfrm rot="-5400000">
            <a:off x="2563813" y="3711575"/>
            <a:ext cx="302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GB" sz="1400">
                <a:solidFill>
                  <a:srgbClr val="0E2064"/>
                </a:solidFill>
              </a:rPr>
              <a:t>Application / Business Services</a:t>
            </a:r>
          </a:p>
        </p:txBody>
      </p:sp>
      <p:sp>
        <p:nvSpPr>
          <p:cNvPr id="14354" name="Text Box 23"/>
          <p:cNvSpPr txBox="1">
            <a:spLocks noChangeArrowheads="1"/>
          </p:cNvSpPr>
          <p:nvPr/>
        </p:nvSpPr>
        <p:spPr bwMode="auto">
          <a:xfrm rot="-5400000">
            <a:off x="3648869" y="4358482"/>
            <a:ext cx="1868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GB" sz="1400">
                <a:solidFill>
                  <a:srgbClr val="0E2064"/>
                </a:solidFill>
              </a:rPr>
              <a:t>Information Services</a:t>
            </a:r>
          </a:p>
        </p:txBody>
      </p:sp>
      <p:sp>
        <p:nvSpPr>
          <p:cNvPr id="14355" name="Text Box 24"/>
          <p:cNvSpPr txBox="1">
            <a:spLocks noChangeArrowheads="1"/>
          </p:cNvSpPr>
          <p:nvPr/>
        </p:nvSpPr>
        <p:spPr bwMode="auto">
          <a:xfrm>
            <a:off x="5938838" y="5627688"/>
            <a:ext cx="18002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GB" sz="1400">
                <a:solidFill>
                  <a:srgbClr val="0E2064"/>
                </a:solidFill>
              </a:rPr>
              <a:t>Communications</a:t>
            </a:r>
          </a:p>
        </p:txBody>
      </p:sp>
      <p:sp>
        <p:nvSpPr>
          <p:cNvPr id="909337" name="Text Box 25"/>
          <p:cNvSpPr txBox="1">
            <a:spLocks noChangeArrowheads="1"/>
          </p:cNvSpPr>
          <p:nvPr/>
        </p:nvSpPr>
        <p:spPr bwMode="auto">
          <a:xfrm rot="16200000">
            <a:off x="3384550" y="3760788"/>
            <a:ext cx="3241675" cy="28575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none" lIns="0" tIns="0" rIns="0" bIns="0" anchor="ctr"/>
          <a:lstStyle>
            <a:lvl1pPr marL="904875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GB" sz="1200">
                <a:solidFill>
                  <a:srgbClr val="0E2064"/>
                </a:solidFill>
              </a:rPr>
              <a:t>Aeronautical</a:t>
            </a:r>
          </a:p>
        </p:txBody>
      </p:sp>
      <p:sp>
        <p:nvSpPr>
          <p:cNvPr id="909338" name="Text Box 26"/>
          <p:cNvSpPr txBox="1">
            <a:spLocks noChangeArrowheads="1"/>
          </p:cNvSpPr>
          <p:nvPr/>
        </p:nvSpPr>
        <p:spPr bwMode="auto">
          <a:xfrm rot="16200000">
            <a:off x="3670300" y="3760788"/>
            <a:ext cx="3241675" cy="28575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none" lIns="0" tIns="0" rIns="0" bIns="0" anchor="ctr"/>
          <a:lstStyle>
            <a:lvl1pPr marL="904875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GB" sz="1200">
                <a:solidFill>
                  <a:srgbClr val="0E2064"/>
                </a:solidFill>
              </a:rPr>
              <a:t>Flight</a:t>
            </a:r>
          </a:p>
        </p:txBody>
      </p:sp>
      <p:sp>
        <p:nvSpPr>
          <p:cNvPr id="909339" name="Text Box 27"/>
          <p:cNvSpPr txBox="1">
            <a:spLocks noChangeArrowheads="1"/>
          </p:cNvSpPr>
          <p:nvPr/>
        </p:nvSpPr>
        <p:spPr bwMode="auto">
          <a:xfrm rot="16200000">
            <a:off x="3956050" y="3760788"/>
            <a:ext cx="3241675" cy="28575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none" lIns="0" tIns="0" rIns="0" bIns="0" anchor="ctr"/>
          <a:lstStyle>
            <a:lvl1pPr marL="904875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GB" sz="1200">
                <a:solidFill>
                  <a:srgbClr val="0E2064"/>
                </a:solidFill>
              </a:rPr>
              <a:t>Surv</a:t>
            </a:r>
          </a:p>
        </p:txBody>
      </p:sp>
      <p:sp>
        <p:nvSpPr>
          <p:cNvPr id="909340" name="Text Box 28"/>
          <p:cNvSpPr txBox="1">
            <a:spLocks noChangeArrowheads="1"/>
          </p:cNvSpPr>
          <p:nvPr/>
        </p:nvSpPr>
        <p:spPr bwMode="auto">
          <a:xfrm rot="16200000">
            <a:off x="4241800" y="3760788"/>
            <a:ext cx="3241675" cy="28575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none" lIns="0" tIns="0" rIns="0" bIns="0" anchor="ctr"/>
          <a:lstStyle>
            <a:lvl1pPr marL="904875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GB" sz="1200">
                <a:solidFill>
                  <a:srgbClr val="0E2064"/>
                </a:solidFill>
              </a:rPr>
              <a:t>Dmd&amp;Cap</a:t>
            </a:r>
          </a:p>
        </p:txBody>
      </p:sp>
      <p:sp>
        <p:nvSpPr>
          <p:cNvPr id="909341" name="Text Box 29"/>
          <p:cNvSpPr txBox="1">
            <a:spLocks noChangeArrowheads="1"/>
          </p:cNvSpPr>
          <p:nvPr/>
        </p:nvSpPr>
        <p:spPr bwMode="auto">
          <a:xfrm rot="16200000">
            <a:off x="4640263" y="3648075"/>
            <a:ext cx="3241675" cy="51117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none" lIns="0" tIns="0" rIns="0" bIns="0" anchor="ctr"/>
          <a:lstStyle>
            <a:lvl1pPr marL="904875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GB" sz="1200">
                <a:solidFill>
                  <a:srgbClr val="0E2064"/>
                </a:solidFill>
                <a:sym typeface="Wingdings" pitchFamily="2" charset="2"/>
              </a:rPr>
              <a:t>  </a:t>
            </a:r>
          </a:p>
        </p:txBody>
      </p:sp>
      <p:sp>
        <p:nvSpPr>
          <p:cNvPr id="909342" name="Text Box 30"/>
          <p:cNvSpPr txBox="1">
            <a:spLocks noChangeArrowheads="1"/>
          </p:cNvSpPr>
          <p:nvPr/>
        </p:nvSpPr>
        <p:spPr bwMode="auto">
          <a:xfrm rot="16200000">
            <a:off x="6192838" y="4335463"/>
            <a:ext cx="1800225" cy="288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anchor="ctr"/>
          <a:lstStyle>
            <a:lvl1pPr marL="71755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GB" sz="1200">
                <a:solidFill>
                  <a:srgbClr val="0E2064"/>
                </a:solidFill>
              </a:rPr>
              <a:t>meta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1200">
                <a:solidFill>
                  <a:srgbClr val="0E2064"/>
                </a:solidFill>
              </a:rPr>
              <a:t>data</a:t>
            </a:r>
          </a:p>
        </p:txBody>
      </p:sp>
      <p:sp>
        <p:nvSpPr>
          <p:cNvPr id="909347" name="Text Box 35"/>
          <p:cNvSpPr txBox="1">
            <a:spLocks noChangeArrowheads="1"/>
          </p:cNvSpPr>
          <p:nvPr/>
        </p:nvSpPr>
        <p:spPr bwMode="auto">
          <a:xfrm rot="16200000">
            <a:off x="5038725" y="3760788"/>
            <a:ext cx="3241675" cy="28575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none" lIns="0" tIns="0" rIns="0" bIns="0" anchor="ctr"/>
          <a:lstStyle>
            <a:lvl1pPr marL="904875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GB" sz="1200">
                <a:solidFill>
                  <a:srgbClr val="0E2064"/>
                </a:solidFill>
              </a:rPr>
              <a:t>e.g. bus times …</a:t>
            </a:r>
          </a:p>
        </p:txBody>
      </p:sp>
      <p:sp>
        <p:nvSpPr>
          <p:cNvPr id="14363" name="Rectangle 37"/>
          <p:cNvSpPr>
            <a:spLocks noChangeArrowheads="1"/>
          </p:cNvSpPr>
          <p:nvPr/>
        </p:nvSpPr>
        <p:spPr bwMode="auto">
          <a:xfrm>
            <a:off x="4170363" y="2741613"/>
            <a:ext cx="3730625" cy="3143250"/>
          </a:xfrm>
          <a:prstGeom prst="rect">
            <a:avLst/>
          </a:prstGeom>
          <a:noFill/>
          <a:ln w="3175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endParaRPr lang="de-DE">
              <a:solidFill>
                <a:srgbClr val="0E2064"/>
              </a:solidFill>
            </a:endParaRPr>
          </a:p>
        </p:txBody>
      </p:sp>
      <p:sp>
        <p:nvSpPr>
          <p:cNvPr id="14364" name="Text Box 38"/>
          <p:cNvSpPr txBox="1">
            <a:spLocks noChangeArrowheads="1"/>
          </p:cNvSpPr>
          <p:nvPr/>
        </p:nvSpPr>
        <p:spPr bwMode="auto">
          <a:xfrm>
            <a:off x="7180263" y="2625725"/>
            <a:ext cx="857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GB" sz="2800" b="1">
                <a:solidFill>
                  <a:srgbClr val="0E2064"/>
                </a:solidFill>
              </a:rPr>
              <a:t>AxL</a:t>
            </a:r>
          </a:p>
        </p:txBody>
      </p:sp>
      <p:sp>
        <p:nvSpPr>
          <p:cNvPr id="14365" name="Text Box 41"/>
          <p:cNvSpPr txBox="1">
            <a:spLocks noChangeArrowheads="1"/>
          </p:cNvSpPr>
          <p:nvPr/>
        </p:nvSpPr>
        <p:spPr bwMode="auto">
          <a:xfrm>
            <a:off x="134938" y="6027738"/>
            <a:ext cx="1271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GB" sz="1400">
                <a:solidFill>
                  <a:srgbClr val="0E2064"/>
                </a:solidFill>
              </a:rPr>
              <a:t>© Eurocontrol</a:t>
            </a:r>
          </a:p>
        </p:txBody>
      </p:sp>
      <p:sp>
        <p:nvSpPr>
          <p:cNvPr id="909354" name="Text Box 42"/>
          <p:cNvSpPr txBox="1">
            <a:spLocks noChangeArrowheads="1"/>
          </p:cNvSpPr>
          <p:nvPr/>
        </p:nvSpPr>
        <p:spPr bwMode="auto">
          <a:xfrm>
            <a:off x="134938" y="6243638"/>
            <a:ext cx="1509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GB" sz="1400">
                <a:solidFill>
                  <a:srgbClr val="33CC33"/>
                </a:solidFill>
              </a:rPr>
              <a:t>© Avitech GmbH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 eaLnBrk="0" hangingPunct="0"/>
            <a:r>
              <a:rPr lang="de-DE" smtClean="0"/>
              <a:t>8/27/2013</a:t>
            </a:r>
            <a:endParaRPr lang="de-DE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AxL Heritage – 5 Years of Success</a:t>
            </a:r>
          </a:p>
        </p:txBody>
      </p:sp>
      <p:sp>
        <p:nvSpPr>
          <p:cNvPr id="2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v0.2</a:t>
            </a:r>
          </a:p>
        </p:txBody>
      </p:sp>
      <p:sp>
        <p:nvSpPr>
          <p:cNvPr id="2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r>
              <a:rPr lang="en-US"/>
              <a:t>© 2013 Avitech GmbH - </a:t>
            </a:r>
            <a:fld id="{FF8A1834-94D5-4221-AB50-9BB58D3E3C22}" type="slidenum">
              <a:rPr lang="en-US"/>
              <a:pPr/>
              <a:t>8</a:t>
            </a:fld>
            <a:r>
              <a:rPr lang="en-US"/>
              <a:t> -</a:t>
            </a:r>
          </a:p>
          <a:p>
            <a:r>
              <a:rPr lang="de-DE">
                <a:solidFill>
                  <a:schemeClr val="folHlink"/>
                </a:solidFill>
              </a:rPr>
              <a:t>Friedrichshafen ● Bratislava ● Frankfurt/Main ● Konstanz  ● Madrid</a:t>
            </a:r>
            <a:r>
              <a:rPr lang="en-US"/>
              <a:t> </a:t>
            </a:r>
            <a:endParaRPr lang="de-DE"/>
          </a:p>
        </p:txBody>
      </p:sp>
      <p:sp>
        <p:nvSpPr>
          <p:cNvPr id="16386" name="Line 5"/>
          <p:cNvSpPr>
            <a:spLocks noChangeShapeType="1"/>
          </p:cNvSpPr>
          <p:nvPr/>
        </p:nvSpPr>
        <p:spPr bwMode="auto">
          <a:xfrm>
            <a:off x="971550" y="5589588"/>
            <a:ext cx="720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7" name="Line 6"/>
          <p:cNvSpPr>
            <a:spLocks noChangeShapeType="1"/>
          </p:cNvSpPr>
          <p:nvPr/>
        </p:nvSpPr>
        <p:spPr bwMode="auto">
          <a:xfrm flipV="1">
            <a:off x="971550" y="2349500"/>
            <a:ext cx="0" cy="3240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8216900" y="5421313"/>
            <a:ext cx="252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GB" sz="1600" b="1" i="1">
                <a:solidFill>
                  <a:schemeClr val="tx1"/>
                </a:solidFill>
              </a:rPr>
              <a:t>t</a:t>
            </a:r>
          </a:p>
        </p:txBody>
      </p:sp>
      <p:grpSp>
        <p:nvGrpSpPr>
          <p:cNvPr id="16389" name="Group 2"/>
          <p:cNvGrpSpPr>
            <a:grpSpLocks/>
          </p:cNvGrpSpPr>
          <p:nvPr/>
        </p:nvGrpSpPr>
        <p:grpSpPr bwMode="auto">
          <a:xfrm>
            <a:off x="6046788" y="2754313"/>
            <a:ext cx="593725" cy="3140075"/>
            <a:chOff x="6216651" y="2754313"/>
            <a:chExt cx="593725" cy="3140075"/>
          </a:xfrm>
        </p:grpSpPr>
        <p:sp>
          <p:nvSpPr>
            <p:cNvPr id="16410" name="Rectangle 4"/>
            <p:cNvSpPr>
              <a:spLocks noChangeArrowheads="1"/>
            </p:cNvSpPr>
            <p:nvPr/>
          </p:nvSpPr>
          <p:spPr bwMode="auto">
            <a:xfrm>
              <a:off x="6216651" y="2754313"/>
              <a:ext cx="593725" cy="108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400"/>
                <a:t>2.4.2</a:t>
              </a:r>
            </a:p>
            <a:p>
              <a:pPr eaLnBrk="0" hangingPunct="0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400"/>
                <a:t>3.0.0</a:t>
              </a:r>
            </a:p>
            <a:p>
              <a:pPr eaLnBrk="0" hangingPunct="0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400"/>
                <a:t>3.1.0</a:t>
              </a:r>
            </a:p>
            <a:p>
              <a:pPr eaLnBrk="0" hangingPunct="0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400"/>
                <a:t>3.2.0</a:t>
              </a:r>
            </a:p>
          </p:txBody>
        </p:sp>
        <p:sp>
          <p:nvSpPr>
            <p:cNvPr id="16411" name="Text Box 12"/>
            <p:cNvSpPr txBox="1">
              <a:spLocks noChangeArrowheads="1"/>
            </p:cNvSpPr>
            <p:nvPr/>
          </p:nvSpPr>
          <p:spPr bwMode="auto">
            <a:xfrm>
              <a:off x="6224589" y="5589588"/>
              <a:ext cx="577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GB" sz="1400">
                  <a:solidFill>
                    <a:schemeClr val="tx1"/>
                  </a:solidFill>
                </a:rPr>
                <a:t>2012</a:t>
              </a:r>
            </a:p>
          </p:txBody>
        </p:sp>
      </p:grpSp>
      <p:grpSp>
        <p:nvGrpSpPr>
          <p:cNvPr id="16390" name="Group 10"/>
          <p:cNvGrpSpPr>
            <a:grpSpLocks/>
          </p:cNvGrpSpPr>
          <p:nvPr/>
        </p:nvGrpSpPr>
        <p:grpSpPr bwMode="auto">
          <a:xfrm>
            <a:off x="1350963" y="4498975"/>
            <a:ext cx="681037" cy="1395413"/>
            <a:chOff x="1350684" y="4498976"/>
            <a:chExt cx="681597" cy="1395412"/>
          </a:xfrm>
        </p:grpSpPr>
        <p:sp>
          <p:nvSpPr>
            <p:cNvPr id="16408" name="Text Box 8"/>
            <p:cNvSpPr txBox="1">
              <a:spLocks noChangeArrowheads="1"/>
            </p:cNvSpPr>
            <p:nvPr/>
          </p:nvSpPr>
          <p:spPr bwMode="auto">
            <a:xfrm>
              <a:off x="1402557" y="5589588"/>
              <a:ext cx="577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GB" sz="1400">
                  <a:solidFill>
                    <a:schemeClr val="tx1"/>
                  </a:solidFill>
                </a:rPr>
                <a:t>2008</a:t>
              </a:r>
            </a:p>
          </p:txBody>
        </p:sp>
        <p:sp>
          <p:nvSpPr>
            <p:cNvPr id="16409" name="Rectangle 14"/>
            <p:cNvSpPr>
              <a:spLocks noChangeArrowheads="1"/>
            </p:cNvSpPr>
            <p:nvPr/>
          </p:nvSpPr>
          <p:spPr bwMode="auto">
            <a:xfrm>
              <a:off x="1350684" y="4498976"/>
              <a:ext cx="681597" cy="824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400"/>
                <a:t>1.0.9</a:t>
              </a:r>
            </a:p>
            <a:p>
              <a:pPr algn="ctr" eaLnBrk="0" hangingPunct="0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400"/>
                <a:t>1.0.10</a:t>
              </a:r>
            </a:p>
            <a:p>
              <a:pPr algn="ctr" eaLnBrk="0" hangingPunct="0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400"/>
                <a:t>1.1.0</a:t>
              </a:r>
            </a:p>
          </p:txBody>
        </p:sp>
      </p:grpSp>
      <p:grpSp>
        <p:nvGrpSpPr>
          <p:cNvPr id="16391" name="Group 9"/>
          <p:cNvGrpSpPr>
            <a:grpSpLocks/>
          </p:cNvGrpSpPr>
          <p:nvPr/>
        </p:nvGrpSpPr>
        <p:grpSpPr bwMode="auto">
          <a:xfrm>
            <a:off x="2593975" y="4014788"/>
            <a:ext cx="582613" cy="1879600"/>
            <a:chOff x="2613628" y="4014788"/>
            <a:chExt cx="582211" cy="1879600"/>
          </a:xfrm>
        </p:grpSpPr>
        <p:sp>
          <p:nvSpPr>
            <p:cNvPr id="16406" name="Text Box 10"/>
            <p:cNvSpPr txBox="1">
              <a:spLocks noChangeArrowheads="1"/>
            </p:cNvSpPr>
            <p:nvPr/>
          </p:nvSpPr>
          <p:spPr bwMode="auto">
            <a:xfrm>
              <a:off x="2615808" y="5589588"/>
              <a:ext cx="577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GB" sz="1400">
                  <a:solidFill>
                    <a:schemeClr val="tx1"/>
                  </a:solidFill>
                </a:rPr>
                <a:t>2009</a:t>
              </a:r>
            </a:p>
          </p:txBody>
        </p:sp>
        <p:sp>
          <p:nvSpPr>
            <p:cNvPr id="16407" name="Rectangle 15"/>
            <p:cNvSpPr>
              <a:spLocks noChangeArrowheads="1"/>
            </p:cNvSpPr>
            <p:nvPr/>
          </p:nvSpPr>
          <p:spPr bwMode="auto">
            <a:xfrm>
              <a:off x="2613628" y="4014788"/>
              <a:ext cx="582211" cy="824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400"/>
                <a:t>2.0.6</a:t>
              </a:r>
            </a:p>
            <a:p>
              <a:pPr eaLnBrk="0" hangingPunct="0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400"/>
                <a:t>2.1.0</a:t>
              </a:r>
            </a:p>
            <a:p>
              <a:pPr eaLnBrk="0" hangingPunct="0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400"/>
                <a:t>2.2.0</a:t>
              </a:r>
            </a:p>
          </p:txBody>
        </p:sp>
      </p:grpSp>
      <p:sp>
        <p:nvSpPr>
          <p:cNvPr id="16392" name="Text Box 16"/>
          <p:cNvSpPr txBox="1">
            <a:spLocks noChangeArrowheads="1"/>
          </p:cNvSpPr>
          <p:nvPr/>
        </p:nvSpPr>
        <p:spPr bwMode="auto">
          <a:xfrm>
            <a:off x="490538" y="1493838"/>
            <a:ext cx="96043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GB" sz="1400">
                <a:solidFill>
                  <a:schemeClr val="tx1"/>
                </a:solidFill>
              </a:rPr>
              <a:t>Services/</a:t>
            </a:r>
          </a:p>
          <a:p>
            <a:pPr algn="ctr">
              <a:buFont typeface="Wingdings" pitchFamily="2" charset="2"/>
              <a:buNone/>
            </a:pPr>
            <a:r>
              <a:rPr lang="en-GB" sz="1400">
                <a:solidFill>
                  <a:schemeClr val="tx1"/>
                </a:solidFill>
              </a:rPr>
              <a:t>Functions</a:t>
            </a:r>
          </a:p>
        </p:txBody>
      </p:sp>
      <p:grpSp>
        <p:nvGrpSpPr>
          <p:cNvPr id="16393" name="Group 8"/>
          <p:cNvGrpSpPr>
            <a:grpSpLocks/>
          </p:cNvGrpSpPr>
          <p:nvPr/>
        </p:nvGrpSpPr>
        <p:grpSpPr bwMode="auto">
          <a:xfrm>
            <a:off x="3736975" y="3563938"/>
            <a:ext cx="582613" cy="2330450"/>
            <a:chOff x="3716547" y="3563938"/>
            <a:chExt cx="582211" cy="2330450"/>
          </a:xfrm>
        </p:grpSpPr>
        <p:sp>
          <p:nvSpPr>
            <p:cNvPr id="16404" name="Text Box 9"/>
            <p:cNvSpPr txBox="1">
              <a:spLocks noChangeArrowheads="1"/>
            </p:cNvSpPr>
            <p:nvPr/>
          </p:nvSpPr>
          <p:spPr bwMode="auto">
            <a:xfrm>
              <a:off x="3718727" y="5589588"/>
              <a:ext cx="577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GB" sz="1400">
                  <a:solidFill>
                    <a:schemeClr val="tx1"/>
                  </a:solidFill>
                </a:rPr>
                <a:t>2010</a:t>
              </a:r>
            </a:p>
          </p:txBody>
        </p:sp>
        <p:sp>
          <p:nvSpPr>
            <p:cNvPr id="16405" name="Rectangle 17"/>
            <p:cNvSpPr>
              <a:spLocks noChangeArrowheads="1"/>
            </p:cNvSpPr>
            <p:nvPr/>
          </p:nvSpPr>
          <p:spPr bwMode="auto">
            <a:xfrm>
              <a:off x="3716547" y="3563938"/>
              <a:ext cx="582211" cy="824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400"/>
                <a:t>2.2.2</a:t>
              </a:r>
            </a:p>
            <a:p>
              <a:pPr eaLnBrk="0" hangingPunct="0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400"/>
                <a:t>2.2.3</a:t>
              </a:r>
            </a:p>
            <a:p>
              <a:pPr eaLnBrk="0" hangingPunct="0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400"/>
                <a:t>2.2.4</a:t>
              </a:r>
            </a:p>
          </p:txBody>
        </p:sp>
      </p:grpSp>
      <p:grpSp>
        <p:nvGrpSpPr>
          <p:cNvPr id="16394" name="Group 7"/>
          <p:cNvGrpSpPr>
            <a:grpSpLocks/>
          </p:cNvGrpSpPr>
          <p:nvPr/>
        </p:nvGrpSpPr>
        <p:grpSpPr bwMode="auto">
          <a:xfrm>
            <a:off x="4879975" y="3203575"/>
            <a:ext cx="606425" cy="2690813"/>
            <a:chOff x="4886691" y="3203576"/>
            <a:chExt cx="604924" cy="2690812"/>
          </a:xfrm>
        </p:grpSpPr>
        <p:sp>
          <p:nvSpPr>
            <p:cNvPr id="16402" name="Text Box 11"/>
            <p:cNvSpPr txBox="1">
              <a:spLocks noChangeArrowheads="1"/>
            </p:cNvSpPr>
            <p:nvPr/>
          </p:nvSpPr>
          <p:spPr bwMode="auto">
            <a:xfrm>
              <a:off x="4900228" y="5589588"/>
              <a:ext cx="577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GB" sz="1400">
                  <a:solidFill>
                    <a:schemeClr val="tx1"/>
                  </a:solidFill>
                </a:rPr>
                <a:t>2011</a:t>
              </a:r>
            </a:p>
          </p:txBody>
        </p:sp>
        <p:sp>
          <p:nvSpPr>
            <p:cNvPr id="16403" name="Rectangle 18"/>
            <p:cNvSpPr>
              <a:spLocks noChangeArrowheads="1"/>
            </p:cNvSpPr>
            <p:nvPr/>
          </p:nvSpPr>
          <p:spPr bwMode="auto">
            <a:xfrm>
              <a:off x="4886691" y="3203576"/>
              <a:ext cx="604924" cy="108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400"/>
                <a:t>2.2.5</a:t>
              </a:r>
            </a:p>
            <a:p>
              <a:pPr eaLnBrk="0" hangingPunct="0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400"/>
                <a:t>2.3.0</a:t>
              </a:r>
            </a:p>
            <a:p>
              <a:pPr eaLnBrk="0" hangingPunct="0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400"/>
                <a:t>2.4.0</a:t>
              </a:r>
            </a:p>
            <a:p>
              <a:pPr eaLnBrk="0" hangingPunct="0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400"/>
                <a:t>2.4.1</a:t>
              </a:r>
            </a:p>
          </p:txBody>
        </p:sp>
      </p:grpSp>
      <p:sp>
        <p:nvSpPr>
          <p:cNvPr id="16395" name="Line 20"/>
          <p:cNvSpPr>
            <a:spLocks noChangeShapeType="1"/>
          </p:cNvSpPr>
          <p:nvPr/>
        </p:nvSpPr>
        <p:spPr bwMode="auto">
          <a:xfrm flipV="1">
            <a:off x="1331913" y="2349500"/>
            <a:ext cx="7065962" cy="2700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73847" name="Text Box 23"/>
          <p:cNvSpPr txBox="1">
            <a:spLocks noChangeArrowheads="1"/>
          </p:cNvSpPr>
          <p:nvPr/>
        </p:nvSpPr>
        <p:spPr bwMode="auto">
          <a:xfrm>
            <a:off x="3267075" y="2214563"/>
            <a:ext cx="2303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GB" sz="1400">
                <a:solidFill>
                  <a:srgbClr val="FF0000"/>
                </a:solidFill>
              </a:rPr>
              <a:t>Flexible Release Approach</a:t>
            </a:r>
          </a:p>
        </p:txBody>
      </p:sp>
      <p:grpSp>
        <p:nvGrpSpPr>
          <p:cNvPr id="16397" name="Group 1"/>
          <p:cNvGrpSpPr>
            <a:grpSpLocks/>
          </p:cNvGrpSpPr>
          <p:nvPr/>
        </p:nvGrpSpPr>
        <p:grpSpPr bwMode="auto">
          <a:xfrm>
            <a:off x="7202488" y="2519363"/>
            <a:ext cx="593725" cy="3378200"/>
            <a:chOff x="7202108" y="2519363"/>
            <a:chExt cx="593725" cy="3377654"/>
          </a:xfrm>
        </p:grpSpPr>
        <p:sp>
          <p:nvSpPr>
            <p:cNvPr id="16400" name="Rectangle 4"/>
            <p:cNvSpPr>
              <a:spLocks noChangeArrowheads="1"/>
            </p:cNvSpPr>
            <p:nvPr/>
          </p:nvSpPr>
          <p:spPr bwMode="auto">
            <a:xfrm>
              <a:off x="7202108" y="2519363"/>
              <a:ext cx="593725" cy="566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400" dirty="0" smtClean="0"/>
                <a:t>3.3.0</a:t>
              </a:r>
              <a:endParaRPr lang="en-GB" sz="1400" dirty="0"/>
            </a:p>
            <a:p>
              <a:pPr eaLnBrk="0" hangingPunct="0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400" dirty="0"/>
                <a:t>3.4.0</a:t>
              </a:r>
            </a:p>
          </p:txBody>
        </p:sp>
        <p:sp>
          <p:nvSpPr>
            <p:cNvPr id="16401" name="Text Box 12"/>
            <p:cNvSpPr txBox="1">
              <a:spLocks noChangeArrowheads="1"/>
            </p:cNvSpPr>
            <p:nvPr/>
          </p:nvSpPr>
          <p:spPr bwMode="auto">
            <a:xfrm>
              <a:off x="7207865" y="5589240"/>
              <a:ext cx="5822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400">
                  <a:solidFill>
                    <a:srgbClr val="000066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GB" sz="1400">
                  <a:solidFill>
                    <a:schemeClr val="tx1"/>
                  </a:solidFill>
                </a:rPr>
                <a:t>2013</a:t>
              </a: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 eaLnBrk="0" hangingPunct="0"/>
            <a:r>
              <a:rPr lang="de-DE" smtClean="0"/>
              <a:t>8/27/2013</a:t>
            </a:r>
            <a:endParaRPr lang="de-DE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Standardization Benefits</a:t>
            </a:r>
            <a:endParaRPr lang="de-DE" smtClean="0"/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352800">
              <a:buFont typeface="Wingdings" pitchFamily="2" charset="2"/>
              <a:buChar char="Q"/>
            </a:pPr>
            <a:r>
              <a:rPr lang="en-US" dirty="0" smtClean="0">
                <a:solidFill>
                  <a:srgbClr val="0E2064"/>
                </a:solidFill>
              </a:rPr>
              <a:t>AIXM5.1 + AxL + FAA AIXM5 Viewer</a:t>
            </a:r>
            <a:endParaRPr lang="de-DE" dirty="0" smtClean="0">
              <a:solidFill>
                <a:srgbClr val="0E2064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v0.2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r>
              <a:rPr lang="en-US"/>
              <a:t>© 2013 Avitech GmbH - </a:t>
            </a:r>
            <a:fld id="{69B143E1-1C38-4DC1-A7A3-ABFA2CEDDF9A}" type="slidenum">
              <a:rPr lang="en-US"/>
              <a:pPr/>
              <a:t>9</a:t>
            </a:fld>
            <a:r>
              <a:rPr lang="en-US"/>
              <a:t> -</a:t>
            </a:r>
          </a:p>
          <a:p>
            <a:r>
              <a:rPr lang="de-DE">
                <a:solidFill>
                  <a:schemeClr val="folHlink"/>
                </a:solidFill>
              </a:rPr>
              <a:t>Friedrichshafen ● Bratislava ● Frankfurt/Main ● Konstanz  ● Madrid</a:t>
            </a:r>
            <a:r>
              <a:rPr lang="en-US"/>
              <a:t> </a:t>
            </a:r>
            <a:endParaRPr lang="de-DE"/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12938"/>
            <a:ext cx="8043862" cy="41608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 eaLnBrk="0" hangingPunct="0"/>
            <a:r>
              <a:rPr lang="de-DE" smtClean="0"/>
              <a:t>8/27/2013</a:t>
            </a:r>
            <a:endParaRPr lang="de-DE" dirty="0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white">
  <a:themeElements>
    <a:clrScheme name="avipres_blue 2">
      <a:dk1>
        <a:srgbClr val="777777"/>
      </a:dk1>
      <a:lt1>
        <a:srgbClr val="FFFFFF"/>
      </a:lt1>
      <a:dk2>
        <a:srgbClr val="000066"/>
      </a:dk2>
      <a:lt2>
        <a:srgbClr val="FFFFFF"/>
      </a:lt2>
      <a:accent1>
        <a:srgbClr val="6699FF"/>
      </a:accent1>
      <a:accent2>
        <a:srgbClr val="FFFF00"/>
      </a:accent2>
      <a:accent3>
        <a:srgbClr val="AAAAB8"/>
      </a:accent3>
      <a:accent4>
        <a:srgbClr val="DADADA"/>
      </a:accent4>
      <a:accent5>
        <a:srgbClr val="B8CAFF"/>
      </a:accent5>
      <a:accent6>
        <a:srgbClr val="E7E700"/>
      </a:accent6>
      <a:hlink>
        <a:srgbClr val="33CCCC"/>
      </a:hlink>
      <a:folHlink>
        <a:srgbClr val="B2B2B2"/>
      </a:folHlink>
    </a:clrScheme>
    <a:fontScheme name="avipres_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81000" marR="0" indent="-3810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Char char="Q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81000" marR="0" indent="-3810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Char char="Q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vipres_blue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ipres_blue 2">
        <a:dk1>
          <a:srgbClr val="777777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FFFF00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E7E700"/>
        </a:accent6>
        <a:hlink>
          <a:srgbClr val="33CCC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Presentation_white</Template>
  <TotalTime>0</TotalTime>
  <Words>883</Words>
  <Application>Microsoft Office PowerPoint</Application>
  <PresentationFormat>On-screen Show (4:3)</PresentationFormat>
  <Paragraphs>303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Presentation_white</vt:lpstr>
      <vt:lpstr>Avitech GmbH</vt:lpstr>
      <vt:lpstr>Avitech - Who are we?</vt:lpstr>
      <vt:lpstr>Current Functional Overview</vt:lpstr>
      <vt:lpstr>Speaking the same language</vt:lpstr>
      <vt:lpstr>Our Aeronautical Static Database (SDO)</vt:lpstr>
      <vt:lpstr>AxL - Aeronautical Exchange Layer (SWIM)</vt:lpstr>
      <vt:lpstr>PowerPoint Presentation</vt:lpstr>
      <vt:lpstr>AxL Heritage – 5 Years of Success</vt:lpstr>
      <vt:lpstr>Standardization Benefits</vt:lpstr>
      <vt:lpstr>The Company Locations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Tsvetan Penev</dc:creator>
  <cp:lastModifiedBy>Plater, Debra CTR (FAA)</cp:lastModifiedBy>
  <cp:revision>73</cp:revision>
  <dcterms:created xsi:type="dcterms:W3CDTF">2013-04-22T07:20:57Z</dcterms:created>
  <dcterms:modified xsi:type="dcterms:W3CDTF">2013-08-27T14:56:11Z</dcterms:modified>
</cp:coreProperties>
</file>