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5" r:id="rId3"/>
    <p:sldId id="268" r:id="rId4"/>
    <p:sldId id="266" r:id="rId5"/>
    <p:sldId id="289" r:id="rId6"/>
    <p:sldId id="290" r:id="rId7"/>
    <p:sldId id="291" r:id="rId8"/>
    <p:sldId id="267" r:id="rId9"/>
    <p:sldId id="270" r:id="rId10"/>
    <p:sldId id="275" r:id="rId11"/>
    <p:sldId id="276" r:id="rId12"/>
    <p:sldId id="292" r:id="rId13"/>
    <p:sldId id="271" r:id="rId14"/>
    <p:sldId id="277" r:id="rId15"/>
    <p:sldId id="279" r:id="rId16"/>
    <p:sldId id="278" r:id="rId17"/>
    <p:sldId id="269" r:id="rId18"/>
    <p:sldId id="280" r:id="rId19"/>
    <p:sldId id="282" r:id="rId20"/>
    <p:sldId id="283" r:id="rId21"/>
    <p:sldId id="284" r:id="rId22"/>
    <p:sldId id="287" r:id="rId23"/>
    <p:sldId id="273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  <a:srgbClr val="00FF00"/>
    <a:srgbClr val="FF0000"/>
    <a:srgbClr val="003366"/>
    <a:srgbClr val="B4BAC0"/>
    <a:srgbClr val="3399CC"/>
    <a:srgbClr val="C56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7" autoAdjust="0"/>
    <p:restoredTop sz="99847" autoAdjust="0"/>
  </p:normalViewPr>
  <p:slideViewPr>
    <p:cSldViewPr snapToGrid="0">
      <p:cViewPr>
        <p:scale>
          <a:sx n="100" d="100"/>
          <a:sy n="100" d="100"/>
        </p:scale>
        <p:origin x="-802" y="-154"/>
      </p:cViewPr>
      <p:guideLst>
        <p:guide orient="horz" pos="638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99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EBFB362-154F-49D9-B678-0F1C2FF0A67B}" type="datetime1">
              <a:rPr lang="en-GB" altLang="en-US"/>
              <a:pPr/>
              <a:t>28-03-2017</a:t>
            </a:fld>
            <a:endParaRPr lang="en-GB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GB" altLang="en-US"/>
              <a:t>Enter here your Presentation Title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AA8B582-58C2-470D-BC6E-775A77DC2A2F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5367" name="Picture 6" descr="LOGO_ECTL2009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8316913"/>
            <a:ext cx="63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7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C481BBC-1592-4DC1-99F6-69F1D0C9324C}" type="datetime1">
              <a:rPr lang="en-GB" altLang="en-US"/>
              <a:pPr/>
              <a:t>28-03-2017</a:t>
            </a:fld>
            <a:endParaRPr lang="en-US" altLang="en-US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6152" name="Picture 6" descr="LOGO_ECTL2009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8316913"/>
            <a:ext cx="63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GB" altLang="en-US"/>
              <a:t>Enter here your Presentation Title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766EE7-59EA-49FF-ADDF-82A36A534C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16705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7BB241-3F37-492B-BBF5-29161B3F45E3}" type="datetime1">
              <a:rPr lang="en-GB" altLang="en-US"/>
              <a:pPr/>
              <a:t>28-03-2017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/>
              <a:t>Enter here your Presentation Title</a:t>
            </a:r>
          </a:p>
        </p:txBody>
      </p:sp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6104BAA-BE73-484A-8F00-F7F364A01998}" type="datetime1">
              <a:rPr lang="en-GB" altLang="en-US"/>
              <a:pPr/>
              <a:t>28-03-2017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/>
              <a:t>Enter here your Presentation Title</a:t>
            </a:r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ppt_background_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014538"/>
            <a:ext cx="7772400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Powerpoint presentation title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951163"/>
            <a:ext cx="7777163" cy="6223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99CC"/>
                </a:solidFill>
              </a:defRPr>
            </a:lvl1pPr>
          </a:lstStyle>
          <a:p>
            <a:pPr lvl="0"/>
            <a:r>
              <a:rPr lang="en-GB" altLang="en-US" noProof="0" smtClean="0"/>
              <a:t>Susbtitle powerpoint presentation</a:t>
            </a:r>
          </a:p>
        </p:txBody>
      </p:sp>
      <p:pic>
        <p:nvPicPr>
          <p:cNvPr id="11274" name="Picture 4" descr="LOGO_ECTL2009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059488"/>
            <a:ext cx="63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 userDrawn="1"/>
        </p:nvSpPr>
        <p:spPr bwMode="auto">
          <a:xfrm>
            <a:off x="5443538" y="6524625"/>
            <a:ext cx="347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en-US" altLang="en-US" sz="1000" b="0">
                <a:solidFill>
                  <a:srgbClr val="B4BAC0"/>
                </a:solidFill>
              </a:rPr>
              <a:t>The European Organisation for the Safety of Air Navigation</a:t>
            </a:r>
            <a:endParaRPr lang="en-GB" altLang="en-US" sz="1000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2317A6-5EB3-4A49-8B1B-720C18C71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8A0D6-B948-4F96-8515-516382EE4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43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820875-B50C-43C9-A77A-75CDFA634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1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E44F8B-F75D-4690-9EB3-559599297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07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DEEA71-873E-420B-8885-04525BB92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4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553D06-7073-47C0-9C0E-082D6D942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69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C290CB-0518-4A60-8C9A-D53B869F7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50DCBC-49BA-4DC2-B6CB-2BD09C561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2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9E6E07-FD2D-413F-B7F8-FB77547E5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10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ECCDAA-A016-40FB-A0D3-25DD15549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94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609600"/>
            <a:ext cx="6910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32538"/>
            <a:ext cx="4103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4BAC0"/>
                </a:solidFill>
              </a:defRPr>
            </a:lvl1pPr>
          </a:lstStyle>
          <a:p>
            <a:r>
              <a:rPr lang="en-US" altLang="en-US"/>
              <a:t>Overview of the AIXM 5.1 Procedure Model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436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4BAC0"/>
                </a:solidFill>
              </a:defRPr>
            </a:lvl1pPr>
          </a:lstStyle>
          <a:p>
            <a:fld id="{779FDE68-9CB6-4E67-9AFC-880E72A152F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background_body_ligh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t="7083" r="5550" b="5417"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6" descr="LOGO_ECTL2009-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68300"/>
            <a:ext cx="63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  <a:ea typeface="ＭＳ Ｐゴシック" pitchFamily="-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12963"/>
            <a:ext cx="7772400" cy="728662"/>
          </a:xfrm>
        </p:spPr>
        <p:txBody>
          <a:bodyPr/>
          <a:lstStyle/>
          <a:p>
            <a:r>
              <a:rPr lang="en-US" altLang="en-US"/>
              <a:t>Overview of the AIXM 5.1 Procedure Model</a:t>
            </a:r>
            <a:endParaRPr lang="en-GB" alt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951163"/>
            <a:ext cx="7777163" cy="1787525"/>
          </a:xfrm>
          <a:noFill/>
          <a:ln/>
        </p:spPr>
        <p:txBody>
          <a:bodyPr/>
          <a:lstStyle/>
          <a:p>
            <a:r>
              <a:rPr lang="en-GB" altLang="en-US"/>
              <a:t>AIXM Procedure Modelling/Encoding seminar</a:t>
            </a:r>
            <a:br>
              <a:rPr lang="en-GB" altLang="en-US"/>
            </a:br>
            <a:r>
              <a:rPr lang="en-GB" altLang="en-US"/>
              <a:t>Brussels – 01/02 Sept 2010</a:t>
            </a:r>
          </a:p>
          <a:p>
            <a:r>
              <a:rPr lang="en-GB" altLang="en-US"/>
              <a:t/>
            </a:r>
            <a:br>
              <a:rPr lang="en-GB" altLang="en-US"/>
            </a:br>
            <a:r>
              <a:rPr lang="en-US" altLang="en-US"/>
              <a:t>Hubert LEPORI</a:t>
            </a:r>
            <a:br>
              <a:rPr lang="en-US" altLang="en-US"/>
            </a:br>
            <a:r>
              <a:rPr lang="en-US" altLang="en-US"/>
              <a:t>Eurocontrol AIM Unit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8D02E-5297-4305-856F-D4F1CD5CDA3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AIXM 5.1 Procedure Model - Overview</a:t>
            </a:r>
            <a:endParaRPr lang="en-GB" altLang="en-US"/>
          </a:p>
        </p:txBody>
      </p:sp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3748" r="3905" b="39153"/>
          <a:stretch>
            <a:fillRect/>
          </a:stretch>
        </p:blipFill>
        <p:spPr bwMode="auto">
          <a:xfrm>
            <a:off x="6350" y="1260475"/>
            <a:ext cx="9144000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2" name="AutoShape 6"/>
          <p:cNvSpPr>
            <a:spLocks noChangeArrowheads="1"/>
          </p:cNvSpPr>
          <p:nvPr/>
        </p:nvSpPr>
        <p:spPr bwMode="auto">
          <a:xfrm>
            <a:off x="2408238" y="2236788"/>
            <a:ext cx="3016250" cy="1698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549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2220913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4" name="Line 8"/>
          <p:cNvSpPr>
            <a:spLocks noChangeShapeType="1"/>
          </p:cNvSpPr>
          <p:nvPr/>
        </p:nvSpPr>
        <p:spPr bwMode="auto">
          <a:xfrm>
            <a:off x="2120900" y="1885950"/>
            <a:ext cx="292100" cy="43338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990" name="AutoShape 14"/>
          <p:cNvSpPr>
            <a:spLocks noChangeArrowheads="1"/>
          </p:cNvSpPr>
          <p:nvPr/>
        </p:nvSpPr>
        <p:spPr bwMode="auto">
          <a:xfrm>
            <a:off x="2417763" y="2679700"/>
            <a:ext cx="1546225" cy="169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3459163" y="2855913"/>
            <a:ext cx="0" cy="5095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993" name="AutoShape 17"/>
          <p:cNvSpPr>
            <a:spLocks noChangeArrowheads="1"/>
          </p:cNvSpPr>
          <p:nvPr/>
        </p:nvSpPr>
        <p:spPr bwMode="auto">
          <a:xfrm>
            <a:off x="5630863" y="4017963"/>
            <a:ext cx="2120900" cy="1698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>
            <a:off x="5410200" y="4100513"/>
            <a:ext cx="2174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499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2"/>
          <a:stretch>
            <a:fillRect/>
          </a:stretch>
        </p:blipFill>
        <p:spPr bwMode="auto">
          <a:xfrm>
            <a:off x="5302250" y="1073150"/>
            <a:ext cx="3841750" cy="66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99" name="AutoShape 23"/>
          <p:cNvSpPr>
            <a:spLocks noChangeArrowheads="1"/>
          </p:cNvSpPr>
          <p:nvPr/>
        </p:nvSpPr>
        <p:spPr bwMode="auto">
          <a:xfrm>
            <a:off x="8140700" y="1368425"/>
            <a:ext cx="1003300" cy="1603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5000" name="AutoShape 24"/>
          <p:cNvSpPr>
            <a:spLocks noChangeArrowheads="1"/>
          </p:cNvSpPr>
          <p:nvPr/>
        </p:nvSpPr>
        <p:spPr bwMode="auto">
          <a:xfrm>
            <a:off x="8583613" y="1065213"/>
            <a:ext cx="287337" cy="1603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>
            <a:off x="5514975" y="1828800"/>
            <a:ext cx="3176588" cy="593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7927975" y="1527175"/>
            <a:ext cx="244475" cy="3683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55012" name="Group 36"/>
          <p:cNvGrpSpPr>
            <a:grpSpLocks/>
          </p:cNvGrpSpPr>
          <p:nvPr/>
        </p:nvGrpSpPr>
        <p:grpSpPr bwMode="auto">
          <a:xfrm>
            <a:off x="-377825" y="4203700"/>
            <a:ext cx="9428163" cy="2597150"/>
            <a:chOff x="-238" y="2648"/>
            <a:chExt cx="5939" cy="1636"/>
          </a:xfrm>
        </p:grpSpPr>
        <p:pic>
          <p:nvPicPr>
            <p:cNvPr id="25499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11" r="39372"/>
            <a:stretch>
              <a:fillRect/>
            </a:stretch>
          </p:blipFill>
          <p:spPr bwMode="auto">
            <a:xfrm>
              <a:off x="-238" y="2648"/>
              <a:ext cx="3788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004" name="Text Box 28"/>
            <p:cNvSpPr txBox="1">
              <a:spLocks noChangeArrowheads="1"/>
            </p:cNvSpPr>
            <p:nvPr/>
          </p:nvSpPr>
          <p:spPr bwMode="auto">
            <a:xfrm>
              <a:off x="2987" y="3527"/>
              <a:ext cx="2535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200" b="0"/>
                <a:t>Connection </a:t>
              </a:r>
              <a:r>
                <a:rPr lang="en-GB" altLang="en-US" sz="1200">
                  <a:solidFill>
                    <a:schemeClr val="accent2"/>
                  </a:solidFill>
                </a:rPr>
                <a:t>SID/STAR/Appr</a:t>
              </a:r>
              <a:r>
                <a:rPr lang="en-GB" altLang="en-US" sz="1200" b="0"/>
                <a:t> -&gt; </a:t>
              </a:r>
              <a:r>
                <a:rPr lang="en-GB" altLang="en-US" sz="1200">
                  <a:solidFill>
                    <a:schemeClr val="accent2"/>
                  </a:solidFill>
                </a:rPr>
                <a:t>RunwayDirection</a:t>
              </a:r>
              <a:r>
                <a:rPr lang="en-GB" altLang="en-US" sz="1200" b="0"/>
                <a:t> is realised through class </a:t>
              </a:r>
              <a:r>
                <a:rPr lang="en-GB" altLang="en-US" sz="1200">
                  <a:solidFill>
                    <a:schemeClr val="accent2"/>
                  </a:solidFill>
                </a:rPr>
                <a:t>LandingTakeOffAreaCollection</a:t>
              </a:r>
            </a:p>
          </p:txBody>
        </p:sp>
        <p:grpSp>
          <p:nvGrpSpPr>
            <p:cNvPr id="255011" name="Group 35"/>
            <p:cNvGrpSpPr>
              <a:grpSpLocks/>
            </p:cNvGrpSpPr>
            <p:nvPr/>
          </p:nvGrpSpPr>
          <p:grpSpPr bwMode="auto">
            <a:xfrm>
              <a:off x="3281" y="3862"/>
              <a:ext cx="2420" cy="422"/>
              <a:chOff x="3281" y="3862"/>
              <a:chExt cx="2420" cy="422"/>
            </a:xfrm>
          </p:grpSpPr>
          <p:pic>
            <p:nvPicPr>
              <p:cNvPr id="255008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02"/>
              <a:stretch>
                <a:fillRect/>
              </a:stretch>
            </p:blipFill>
            <p:spPr bwMode="auto">
              <a:xfrm>
                <a:off x="3281" y="3862"/>
                <a:ext cx="2420" cy="4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5010" name="AutoShape 34"/>
              <p:cNvSpPr>
                <a:spLocks noChangeArrowheads="1"/>
              </p:cNvSpPr>
              <p:nvPr/>
            </p:nvSpPr>
            <p:spPr bwMode="auto">
              <a:xfrm>
                <a:off x="5367" y="4195"/>
                <a:ext cx="304" cy="89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54991" name="Text Box 15"/>
          <p:cNvSpPr txBox="1">
            <a:spLocks noChangeArrowheads="1"/>
          </p:cNvSpPr>
          <p:nvPr/>
        </p:nvSpPr>
        <p:spPr bwMode="auto">
          <a:xfrm>
            <a:off x="2752725" y="3354388"/>
            <a:ext cx="2649538" cy="11064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200" b="0"/>
              <a:t> Attribute </a:t>
            </a:r>
            <a:r>
              <a:rPr lang="en-US" altLang="en-US" sz="1200">
                <a:solidFill>
                  <a:schemeClr val="accent2"/>
                </a:solidFill>
              </a:rPr>
              <a:t>RNAV</a:t>
            </a:r>
            <a:r>
              <a:rPr lang="en-US" altLang="en-US" sz="1200" b="0"/>
              <a:t> is used to identify an RNAV procedure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1200" b="0"/>
              <a:t> For an approach, attribute </a:t>
            </a:r>
            <a:r>
              <a:rPr lang="en-US" altLang="en-US" sz="1200">
                <a:solidFill>
                  <a:schemeClr val="accent2"/>
                </a:solidFill>
              </a:rPr>
              <a:t>approachType</a:t>
            </a:r>
            <a:r>
              <a:rPr lang="en-US" altLang="en-US" sz="1200" b="0"/>
              <a:t> can also carry the value “</a:t>
            </a:r>
            <a:r>
              <a:rPr lang="en-US" altLang="en-US" sz="1200">
                <a:solidFill>
                  <a:schemeClr val="accent2"/>
                </a:solidFill>
              </a:rPr>
              <a:t>RNAV</a:t>
            </a:r>
            <a:r>
              <a:rPr lang="en-US" altLang="en-US" sz="1200" b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4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 animBg="1"/>
      <p:bldP spid="254984" grpId="0" animBg="1"/>
      <p:bldP spid="254990" grpId="0" animBg="1"/>
      <p:bldP spid="254992" grpId="0" animBg="1"/>
      <p:bldP spid="254993" grpId="0" animBg="1"/>
      <p:bldP spid="254994" grpId="0" animBg="1"/>
      <p:bldP spid="254999" grpId="0" animBg="1"/>
      <p:bldP spid="255000" grpId="0" animBg="1"/>
      <p:bldP spid="255001" grpId="0" animBg="1"/>
      <p:bldP spid="255002" grpId="0" animBg="1"/>
      <p:bldP spid="2549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1A2DE-73DF-40E8-B4B3-6EB44EB2AC7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560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338263"/>
            <a:ext cx="72263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AIXM 5.1 Procedure Model - Overview</a:t>
            </a:r>
            <a:endParaRPr lang="en-GB" altLang="en-US"/>
          </a:p>
        </p:txBody>
      </p:sp>
      <p:pic>
        <p:nvPicPr>
          <p:cNvPr id="2560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9513"/>
            <a:ext cx="4054475" cy="42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26" name="Group 26"/>
          <p:cNvGrpSpPr>
            <a:grpSpLocks/>
          </p:cNvGrpSpPr>
          <p:nvPr/>
        </p:nvGrpSpPr>
        <p:grpSpPr bwMode="auto">
          <a:xfrm>
            <a:off x="184150" y="2014538"/>
            <a:ext cx="2625725" cy="1952625"/>
            <a:chOff x="116" y="1269"/>
            <a:chExt cx="1654" cy="1230"/>
          </a:xfrm>
        </p:grpSpPr>
        <p:sp>
          <p:nvSpPr>
            <p:cNvPr id="256009" name="AutoShape 9"/>
            <p:cNvSpPr>
              <a:spLocks noChangeArrowheads="1"/>
            </p:cNvSpPr>
            <p:nvPr/>
          </p:nvSpPr>
          <p:spPr bwMode="auto">
            <a:xfrm>
              <a:off x="1249" y="1269"/>
              <a:ext cx="521" cy="14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11" name="AutoShape 11"/>
            <p:cNvSpPr>
              <a:spLocks noChangeArrowheads="1"/>
            </p:cNvSpPr>
            <p:nvPr/>
          </p:nvSpPr>
          <p:spPr bwMode="auto">
            <a:xfrm>
              <a:off x="116" y="1496"/>
              <a:ext cx="1004" cy="100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12" name="Line 12"/>
            <p:cNvSpPr>
              <a:spLocks noChangeShapeType="1"/>
            </p:cNvSpPr>
            <p:nvPr/>
          </p:nvSpPr>
          <p:spPr bwMode="auto">
            <a:xfrm flipV="1">
              <a:off x="984" y="1332"/>
              <a:ext cx="265" cy="1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29" name="Group 29"/>
          <p:cNvGrpSpPr>
            <a:grpSpLocks/>
          </p:cNvGrpSpPr>
          <p:nvPr/>
        </p:nvGrpSpPr>
        <p:grpSpPr bwMode="auto">
          <a:xfrm>
            <a:off x="1746250" y="2301875"/>
            <a:ext cx="6977063" cy="4222750"/>
            <a:chOff x="1100" y="1450"/>
            <a:chExt cx="4395" cy="2660"/>
          </a:xfrm>
        </p:grpSpPr>
        <p:sp>
          <p:nvSpPr>
            <p:cNvPr id="256013" name="AutoShape 13"/>
            <p:cNvSpPr>
              <a:spLocks noChangeArrowheads="1"/>
            </p:cNvSpPr>
            <p:nvPr/>
          </p:nvSpPr>
          <p:spPr bwMode="auto">
            <a:xfrm>
              <a:off x="4932" y="1450"/>
              <a:ext cx="563" cy="382"/>
            </a:xfrm>
            <a:prstGeom prst="flowChartAlternateProcess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14" name="AutoShape 14"/>
            <p:cNvSpPr>
              <a:spLocks noChangeArrowheads="1"/>
            </p:cNvSpPr>
            <p:nvPr/>
          </p:nvSpPr>
          <p:spPr bwMode="auto">
            <a:xfrm>
              <a:off x="1100" y="3276"/>
              <a:ext cx="1353" cy="83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15" name="Line 15"/>
            <p:cNvSpPr>
              <a:spLocks noChangeShapeType="1"/>
            </p:cNvSpPr>
            <p:nvPr/>
          </p:nvSpPr>
          <p:spPr bwMode="auto">
            <a:xfrm flipV="1">
              <a:off x="2240" y="1702"/>
              <a:ext cx="2699" cy="15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27" name="Group 27"/>
          <p:cNvGrpSpPr>
            <a:grpSpLocks/>
          </p:cNvGrpSpPr>
          <p:nvPr/>
        </p:nvGrpSpPr>
        <p:grpSpPr bwMode="auto">
          <a:xfrm>
            <a:off x="1854200" y="2335213"/>
            <a:ext cx="1395413" cy="1560512"/>
            <a:chOff x="1168" y="1471"/>
            <a:chExt cx="819" cy="983"/>
          </a:xfrm>
        </p:grpSpPr>
        <p:sp>
          <p:nvSpPr>
            <p:cNvPr id="256019" name="AutoShape 19"/>
            <p:cNvSpPr>
              <a:spLocks noChangeArrowheads="1"/>
            </p:cNvSpPr>
            <p:nvPr/>
          </p:nvSpPr>
          <p:spPr bwMode="auto">
            <a:xfrm>
              <a:off x="1262" y="1471"/>
              <a:ext cx="725" cy="10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1" name="AutoShape 21"/>
            <p:cNvSpPr>
              <a:spLocks noChangeArrowheads="1"/>
            </p:cNvSpPr>
            <p:nvPr/>
          </p:nvSpPr>
          <p:spPr bwMode="auto">
            <a:xfrm>
              <a:off x="1168" y="1943"/>
              <a:ext cx="796" cy="51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2" name="Line 22"/>
            <p:cNvSpPr>
              <a:spLocks noChangeShapeType="1"/>
            </p:cNvSpPr>
            <p:nvPr/>
          </p:nvSpPr>
          <p:spPr bwMode="auto">
            <a:xfrm flipV="1">
              <a:off x="1197" y="1521"/>
              <a:ext cx="0" cy="4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23" name="Line 23"/>
            <p:cNvSpPr>
              <a:spLocks noChangeShapeType="1"/>
            </p:cNvSpPr>
            <p:nvPr/>
          </p:nvSpPr>
          <p:spPr bwMode="auto">
            <a:xfrm>
              <a:off x="1191" y="1527"/>
              <a:ext cx="7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28" name="Group 28"/>
          <p:cNvGrpSpPr>
            <a:grpSpLocks/>
          </p:cNvGrpSpPr>
          <p:nvPr/>
        </p:nvGrpSpPr>
        <p:grpSpPr bwMode="auto">
          <a:xfrm>
            <a:off x="2003425" y="2489200"/>
            <a:ext cx="3133725" cy="2373313"/>
            <a:chOff x="1262" y="1568"/>
            <a:chExt cx="1974" cy="1495"/>
          </a:xfrm>
        </p:grpSpPr>
        <p:sp>
          <p:nvSpPr>
            <p:cNvPr id="256020" name="AutoShape 20"/>
            <p:cNvSpPr>
              <a:spLocks noChangeArrowheads="1"/>
            </p:cNvSpPr>
            <p:nvPr/>
          </p:nvSpPr>
          <p:spPr bwMode="auto">
            <a:xfrm>
              <a:off x="1262" y="1568"/>
              <a:ext cx="1974" cy="21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4" name="AutoShape 24"/>
            <p:cNvSpPr>
              <a:spLocks noChangeArrowheads="1"/>
            </p:cNvSpPr>
            <p:nvPr/>
          </p:nvSpPr>
          <p:spPr bwMode="auto">
            <a:xfrm>
              <a:off x="1453" y="2494"/>
              <a:ext cx="1061" cy="56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025" name="Line 25"/>
            <p:cNvSpPr>
              <a:spLocks noChangeShapeType="1"/>
            </p:cNvSpPr>
            <p:nvPr/>
          </p:nvSpPr>
          <p:spPr bwMode="auto">
            <a:xfrm flipV="1">
              <a:off x="2246" y="1773"/>
              <a:ext cx="0" cy="71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41" name="Group 41"/>
          <p:cNvGrpSpPr>
            <a:grpSpLocks/>
          </p:cNvGrpSpPr>
          <p:nvPr/>
        </p:nvGrpSpPr>
        <p:grpSpPr bwMode="auto">
          <a:xfrm>
            <a:off x="4325938" y="3533775"/>
            <a:ext cx="5033962" cy="3324225"/>
            <a:chOff x="2725" y="2226"/>
            <a:chExt cx="3171" cy="2094"/>
          </a:xfrm>
        </p:grpSpPr>
        <p:pic>
          <p:nvPicPr>
            <p:cNvPr id="256038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3281"/>
              <a:ext cx="1797" cy="1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39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226"/>
              <a:ext cx="3050" cy="18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40" name="AutoShape 40"/>
            <p:cNvSpPr>
              <a:spLocks noChangeArrowheads="1"/>
            </p:cNvSpPr>
            <p:nvPr/>
          </p:nvSpPr>
          <p:spPr bwMode="auto">
            <a:xfrm>
              <a:off x="2766" y="3945"/>
              <a:ext cx="1485" cy="1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6045" name="Group 45"/>
          <p:cNvGrpSpPr>
            <a:grpSpLocks/>
          </p:cNvGrpSpPr>
          <p:nvPr/>
        </p:nvGrpSpPr>
        <p:grpSpPr bwMode="auto">
          <a:xfrm>
            <a:off x="4219575" y="3225800"/>
            <a:ext cx="4924425" cy="3632200"/>
            <a:chOff x="2658" y="2032"/>
            <a:chExt cx="3102" cy="2288"/>
          </a:xfrm>
        </p:grpSpPr>
        <p:sp>
          <p:nvSpPr>
            <p:cNvPr id="256042" name="Line 42"/>
            <p:cNvSpPr>
              <a:spLocks noChangeShapeType="1"/>
            </p:cNvSpPr>
            <p:nvPr/>
          </p:nvSpPr>
          <p:spPr bwMode="auto">
            <a:xfrm flipH="1" flipV="1">
              <a:off x="2665" y="3089"/>
              <a:ext cx="0" cy="1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43" name="Line 43"/>
            <p:cNvSpPr>
              <a:spLocks noChangeShapeType="1"/>
            </p:cNvSpPr>
            <p:nvPr/>
          </p:nvSpPr>
          <p:spPr bwMode="auto">
            <a:xfrm flipV="1">
              <a:off x="2658" y="2032"/>
              <a:ext cx="1829" cy="10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44" name="Line 44"/>
            <p:cNvSpPr>
              <a:spLocks noChangeShapeType="1"/>
            </p:cNvSpPr>
            <p:nvPr/>
          </p:nvSpPr>
          <p:spPr bwMode="auto">
            <a:xfrm>
              <a:off x="4475" y="2032"/>
              <a:ext cx="12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B0EAFA-DEB7-4361-AE94-5019FD38A8A0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27547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159125"/>
            <a:ext cx="57721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41" r="4047"/>
          <a:stretch>
            <a:fillRect/>
          </a:stretch>
        </p:blipFill>
        <p:spPr bwMode="auto">
          <a:xfrm>
            <a:off x="0" y="4789488"/>
            <a:ext cx="74533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7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b="23915"/>
          <a:stretch>
            <a:fillRect/>
          </a:stretch>
        </p:blipFill>
        <p:spPr bwMode="auto">
          <a:xfrm>
            <a:off x="3600450" y="3081338"/>
            <a:ext cx="4071938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09600"/>
            <a:ext cx="7596187" cy="1143000"/>
          </a:xfrm>
        </p:spPr>
        <p:txBody>
          <a:bodyPr/>
          <a:lstStyle/>
          <a:p>
            <a:r>
              <a:rPr lang="en-US" altLang="en-US"/>
              <a:t>Procedure design vs Procedure encoding</a:t>
            </a:r>
            <a:endParaRPr lang="en-GB" altLang="en-US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88913" y="1600200"/>
            <a:ext cx="4117975" cy="1143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/>
              <a:t>The AIXM model defines the class </a:t>
            </a:r>
            <a:r>
              <a:rPr lang="en-US" altLang="en-US" sz="1200" b="1">
                <a:solidFill>
                  <a:schemeClr val="accent2"/>
                </a:solidFill>
              </a:rPr>
              <a:t>SegmentLeg</a:t>
            </a:r>
            <a:r>
              <a:rPr lang="en-US" altLang="en-US" sz="1200"/>
              <a:t> which represents an elementary portion of a </a:t>
            </a:r>
            <a:r>
              <a:rPr lang="en-US" altLang="en-US" sz="1200" b="1">
                <a:solidFill>
                  <a:schemeClr val="accent2"/>
                </a:solidFill>
              </a:rPr>
              <a:t>Procedure</a:t>
            </a:r>
          </a:p>
          <a:p>
            <a:pPr>
              <a:lnSpc>
                <a:spcPct val="90000"/>
              </a:lnSpc>
            </a:pPr>
            <a:r>
              <a:rPr lang="en-US" altLang="en-US" sz="1200"/>
              <a:t>A </a:t>
            </a:r>
            <a:r>
              <a:rPr lang="en-US" altLang="en-US" sz="1200" b="1">
                <a:solidFill>
                  <a:schemeClr val="accent2"/>
                </a:solidFill>
              </a:rPr>
              <a:t>SegmentLeg</a:t>
            </a:r>
            <a:r>
              <a:rPr lang="en-US" altLang="en-US" sz="1200"/>
              <a:t> is associated to a </a:t>
            </a:r>
            <a:r>
              <a:rPr lang="en-US" altLang="en-US" sz="1200" b="1">
                <a:solidFill>
                  <a:schemeClr val="accent2"/>
                </a:solidFill>
              </a:rPr>
              <a:t>Procedure</a:t>
            </a:r>
            <a:r>
              <a:rPr lang="en-US" altLang="en-US" sz="1200"/>
              <a:t>. A procedure is designed by attaching several SegmentLeg to the procedure</a:t>
            </a:r>
          </a:p>
        </p:txBody>
      </p:sp>
      <p:sp>
        <p:nvSpPr>
          <p:cNvPr id="275468" name="AutoShape 12"/>
          <p:cNvSpPr>
            <a:spLocks noChangeArrowheads="1"/>
          </p:cNvSpPr>
          <p:nvPr/>
        </p:nvSpPr>
        <p:spPr bwMode="auto">
          <a:xfrm>
            <a:off x="312738" y="3141663"/>
            <a:ext cx="5337175" cy="33861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414338" y="3260725"/>
            <a:ext cx="3413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Procedure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Design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>
            <a:off x="5902325" y="3116263"/>
            <a:ext cx="2827338" cy="299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5474" name="Text Box 18"/>
          <p:cNvSpPr txBox="1">
            <a:spLocks noChangeArrowheads="1"/>
          </p:cNvSpPr>
          <p:nvPr/>
        </p:nvSpPr>
        <p:spPr bwMode="auto">
          <a:xfrm>
            <a:off x="7075488" y="4514850"/>
            <a:ext cx="22113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Procedure</a:t>
            </a:r>
            <a:br>
              <a:rPr lang="en-US" altLang="en-US">
                <a:solidFill>
                  <a:srgbClr val="0000FF"/>
                </a:solidFill>
              </a:rPr>
            </a:br>
            <a:r>
              <a:rPr lang="en-US" altLang="en-US">
                <a:solidFill>
                  <a:srgbClr val="0000FF"/>
                </a:solidFill>
              </a:rPr>
              <a:t>Encoding</a:t>
            </a:r>
            <a:endParaRPr lang="en-GB" altLang="en-US">
              <a:solidFill>
                <a:srgbClr val="0000FF"/>
              </a:solidFill>
            </a:endParaRPr>
          </a:p>
        </p:txBody>
      </p:sp>
      <p:sp>
        <p:nvSpPr>
          <p:cNvPr id="275475" name="Rectangle 19"/>
          <p:cNvSpPr>
            <a:spLocks noChangeArrowheads="1"/>
          </p:cNvSpPr>
          <p:nvPr/>
        </p:nvSpPr>
        <p:spPr bwMode="auto">
          <a:xfrm>
            <a:off x="5026025" y="1570038"/>
            <a:ext cx="41179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-7" charset="-128"/>
              </a:defRPr>
            </a:lvl9pPr>
          </a:lstStyle>
          <a:p>
            <a:pPr eaLnBrk="1" hangingPunct="1"/>
            <a:r>
              <a:rPr lang="en-GB" altLang="en-US" sz="1200" b="0"/>
              <a:t>A </a:t>
            </a:r>
            <a:r>
              <a:rPr lang="en-GB" altLang="en-US" sz="1200">
                <a:solidFill>
                  <a:schemeClr val="accent2"/>
                </a:solidFill>
              </a:rPr>
              <a:t>Procedure</a:t>
            </a:r>
            <a:r>
              <a:rPr lang="en-GB" altLang="en-US" sz="1200" b="0"/>
              <a:t> can be divided into a series of </a:t>
            </a:r>
            <a:r>
              <a:rPr lang="en-GB" altLang="en-US" sz="1200">
                <a:solidFill>
                  <a:schemeClr val="accent2"/>
                </a:solidFill>
              </a:rPr>
              <a:t>Procedure Transitions</a:t>
            </a:r>
          </a:p>
          <a:p>
            <a:pPr eaLnBrk="1" hangingPunct="1"/>
            <a:r>
              <a:rPr lang="en-GB" altLang="en-US" sz="1200" b="0"/>
              <a:t>More optimised for Procedure Encoding</a:t>
            </a:r>
            <a:r>
              <a:rPr lang="en-GB" altLang="en-US" b="0"/>
              <a:t> </a:t>
            </a:r>
            <a:endParaRPr lang="en-GB" altLang="en-US" sz="1200" b="0"/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 flipH="1" flipV="1">
            <a:off x="136525" y="3382963"/>
            <a:ext cx="0" cy="2982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478" name="Line 22"/>
          <p:cNvSpPr>
            <a:spLocks noChangeShapeType="1"/>
          </p:cNvSpPr>
          <p:nvPr/>
        </p:nvSpPr>
        <p:spPr bwMode="auto">
          <a:xfrm rot="10800000" flipH="1" flipV="1">
            <a:off x="8953500" y="3265488"/>
            <a:ext cx="0" cy="298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5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5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6" grpId="0" build="p"/>
      <p:bldP spid="275468" grpId="0" animBg="1"/>
      <p:bldP spid="275472" grpId="0"/>
      <p:bldP spid="275473" grpId="0" animBg="1"/>
      <p:bldP spid="275474" grpId="0"/>
      <p:bldP spid="275475" grpId="0"/>
      <p:bldP spid="275477" grpId="0" animBg="1"/>
      <p:bldP spid="2754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57EABB-7352-4378-B061-081672BE9A07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249953" name="Picture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6"/>
          <a:stretch>
            <a:fillRect/>
          </a:stretch>
        </p:blipFill>
        <p:spPr bwMode="auto">
          <a:xfrm>
            <a:off x="-171450" y="4605338"/>
            <a:ext cx="305911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Procedure Transition &amp; SegmentLeg</a:t>
            </a:r>
            <a:endParaRPr lang="en-GB" altLang="en-US"/>
          </a:p>
        </p:txBody>
      </p:sp>
      <p:grpSp>
        <p:nvGrpSpPr>
          <p:cNvPr id="249950" name="Group 94"/>
          <p:cNvGrpSpPr>
            <a:grpSpLocks/>
          </p:cNvGrpSpPr>
          <p:nvPr/>
        </p:nvGrpSpPr>
        <p:grpSpPr bwMode="auto">
          <a:xfrm>
            <a:off x="3978275" y="1065213"/>
            <a:ext cx="5029200" cy="2971800"/>
            <a:chOff x="2506" y="671"/>
            <a:chExt cx="3168" cy="1872"/>
          </a:xfrm>
        </p:grpSpPr>
        <p:grpSp>
          <p:nvGrpSpPr>
            <p:cNvPr id="249949" name="Group 93"/>
            <p:cNvGrpSpPr>
              <a:grpSpLocks/>
            </p:cNvGrpSpPr>
            <p:nvPr/>
          </p:nvGrpSpPr>
          <p:grpSpPr bwMode="auto">
            <a:xfrm>
              <a:off x="2506" y="671"/>
              <a:ext cx="2952" cy="1224"/>
              <a:chOff x="2506" y="671"/>
              <a:chExt cx="2952" cy="1224"/>
            </a:xfrm>
          </p:grpSpPr>
          <p:grpSp>
            <p:nvGrpSpPr>
              <p:cNvPr id="249948" name="Group 92"/>
              <p:cNvGrpSpPr>
                <a:grpSpLocks/>
              </p:cNvGrpSpPr>
              <p:nvPr/>
            </p:nvGrpSpPr>
            <p:grpSpPr bwMode="auto">
              <a:xfrm>
                <a:off x="2650" y="887"/>
                <a:ext cx="2808" cy="1008"/>
                <a:chOff x="2650" y="887"/>
                <a:chExt cx="2808" cy="1008"/>
              </a:xfrm>
            </p:grpSpPr>
            <p:sp>
              <p:nvSpPr>
                <p:cNvPr id="24993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498" y="1463"/>
                  <a:ext cx="36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 altLang="en-US" sz="900" b="0" i="1">
                      <a:solidFill>
                        <a:srgbClr val="0000FF"/>
                      </a:solidFill>
                    </a:rPr>
                    <a:t>runway</a:t>
                  </a:r>
                  <a:endParaRPr lang="en-GB" altLang="en-US"/>
                </a:p>
              </p:txBody>
            </p:sp>
            <p:grpSp>
              <p:nvGrpSpPr>
                <p:cNvPr id="249947" name="Group 91"/>
                <p:cNvGrpSpPr>
                  <a:grpSpLocks/>
                </p:cNvGrpSpPr>
                <p:nvPr/>
              </p:nvGrpSpPr>
              <p:grpSpPr bwMode="auto">
                <a:xfrm>
                  <a:off x="2650" y="887"/>
                  <a:ext cx="1152" cy="1008"/>
                  <a:chOff x="2650" y="887"/>
                  <a:chExt cx="1152" cy="1008"/>
                </a:xfrm>
              </p:grpSpPr>
              <p:sp>
                <p:nvSpPr>
                  <p:cNvPr id="24990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650" y="887"/>
                    <a:ext cx="432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990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722" y="1463"/>
                    <a:ext cx="108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990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082" y="887"/>
                    <a:ext cx="720" cy="576"/>
                  </a:xfrm>
                  <a:prstGeom prst="line">
                    <a:avLst/>
                  </a:prstGeom>
                  <a:noFill/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9906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722" y="1463"/>
                    <a:ext cx="504" cy="4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9907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6" y="1463"/>
                    <a:ext cx="576" cy="4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49908" name="Line 52"/>
                <p:cNvSpPr>
                  <a:spLocks noChangeShapeType="1"/>
                </p:cNvSpPr>
                <p:nvPr/>
              </p:nvSpPr>
              <p:spPr bwMode="auto">
                <a:xfrm>
                  <a:off x="3802" y="1463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909" name="Line 53"/>
                <p:cNvSpPr>
                  <a:spLocks noChangeShapeType="1"/>
                </p:cNvSpPr>
                <p:nvPr/>
              </p:nvSpPr>
              <p:spPr bwMode="auto">
                <a:xfrm>
                  <a:off x="4162" y="1463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910" name="Line 54"/>
                <p:cNvSpPr>
                  <a:spLocks noChangeShapeType="1"/>
                </p:cNvSpPr>
                <p:nvPr/>
              </p:nvSpPr>
              <p:spPr bwMode="auto">
                <a:xfrm>
                  <a:off x="4522" y="1463"/>
                  <a:ext cx="288" cy="0"/>
                </a:xfrm>
                <a:prstGeom prst="line">
                  <a:avLst/>
                </a:prstGeom>
                <a:noFill/>
                <a:ln w="50800" cmpd="dbl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911" name="Line 55"/>
                <p:cNvSpPr>
                  <a:spLocks noChangeShapeType="1"/>
                </p:cNvSpPr>
                <p:nvPr/>
              </p:nvSpPr>
              <p:spPr bwMode="auto">
                <a:xfrm>
                  <a:off x="4522" y="1463"/>
                  <a:ext cx="50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9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5026" y="959"/>
                  <a:ext cx="432" cy="5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49913" name="AutoShape 57"/>
              <p:cNvSpPr>
                <a:spLocks noChangeArrowheads="1"/>
              </p:cNvSpPr>
              <p:nvPr/>
            </p:nvSpPr>
            <p:spPr bwMode="auto">
              <a:xfrm>
                <a:off x="2578" y="815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15" name="AutoShape 59"/>
              <p:cNvSpPr>
                <a:spLocks noChangeArrowheads="1"/>
              </p:cNvSpPr>
              <p:nvPr/>
            </p:nvSpPr>
            <p:spPr bwMode="auto">
              <a:xfrm>
                <a:off x="2650" y="1391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17" name="AutoShape 61"/>
              <p:cNvSpPr>
                <a:spLocks noChangeArrowheads="1"/>
              </p:cNvSpPr>
              <p:nvPr/>
            </p:nvSpPr>
            <p:spPr bwMode="auto">
              <a:xfrm>
                <a:off x="3730" y="1391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19" name="AutoShape 63"/>
              <p:cNvSpPr>
                <a:spLocks noChangeArrowheads="1"/>
              </p:cNvSpPr>
              <p:nvPr/>
            </p:nvSpPr>
            <p:spPr bwMode="auto">
              <a:xfrm>
                <a:off x="4450" y="1391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22" name="Text Box 66"/>
              <p:cNvSpPr txBox="1">
                <a:spLocks noChangeArrowheads="1"/>
              </p:cNvSpPr>
              <p:nvPr/>
            </p:nvSpPr>
            <p:spPr bwMode="auto">
              <a:xfrm>
                <a:off x="2506" y="671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IAF 1</a:t>
                </a:r>
                <a:endParaRPr lang="en-GB" altLang="en-US"/>
              </a:p>
            </p:txBody>
          </p:sp>
          <p:sp>
            <p:nvSpPr>
              <p:cNvPr id="249923" name="Text Box 67"/>
              <p:cNvSpPr txBox="1">
                <a:spLocks noChangeArrowheads="1"/>
              </p:cNvSpPr>
              <p:nvPr/>
            </p:nvSpPr>
            <p:spPr bwMode="auto">
              <a:xfrm>
                <a:off x="2506" y="1247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IAF 2</a:t>
                </a:r>
                <a:endParaRPr lang="en-GB" altLang="en-US"/>
              </a:p>
            </p:txBody>
          </p:sp>
          <p:sp>
            <p:nvSpPr>
              <p:cNvPr id="249926" name="Text Box 70"/>
              <p:cNvSpPr txBox="1">
                <a:spLocks noChangeArrowheads="1"/>
              </p:cNvSpPr>
              <p:nvPr/>
            </p:nvSpPr>
            <p:spPr bwMode="auto">
              <a:xfrm>
                <a:off x="3658" y="1247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IF</a:t>
                </a:r>
                <a:endParaRPr lang="en-GB" altLang="en-US"/>
              </a:p>
            </p:txBody>
          </p:sp>
          <p:sp>
            <p:nvSpPr>
              <p:cNvPr id="249928" name="Text Box 72"/>
              <p:cNvSpPr txBox="1">
                <a:spLocks noChangeArrowheads="1"/>
              </p:cNvSpPr>
              <p:nvPr/>
            </p:nvSpPr>
            <p:spPr bwMode="auto">
              <a:xfrm>
                <a:off x="4378" y="1247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MAP</a:t>
                </a:r>
                <a:endParaRPr lang="en-GB" altLang="en-US" sz="1000"/>
              </a:p>
            </p:txBody>
          </p:sp>
        </p:grpSp>
        <p:sp>
          <p:nvSpPr>
            <p:cNvPr id="249931" name="Line 75"/>
            <p:cNvSpPr>
              <a:spLocks noChangeShapeType="1"/>
            </p:cNvSpPr>
            <p:nvPr/>
          </p:nvSpPr>
          <p:spPr bwMode="auto">
            <a:xfrm>
              <a:off x="3802" y="743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932" name="Line 76"/>
            <p:cNvSpPr>
              <a:spLocks noChangeShapeType="1"/>
            </p:cNvSpPr>
            <p:nvPr/>
          </p:nvSpPr>
          <p:spPr bwMode="auto">
            <a:xfrm>
              <a:off x="4522" y="743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933" name="Text Box 77"/>
            <p:cNvSpPr txBox="1">
              <a:spLocks noChangeArrowheads="1"/>
            </p:cNvSpPr>
            <p:nvPr/>
          </p:nvSpPr>
          <p:spPr bwMode="auto">
            <a:xfrm>
              <a:off x="2650" y="2255"/>
              <a:ext cx="1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altLang="en-US" sz="1000" b="0"/>
                <a:t>3 “approach transitions”</a:t>
              </a:r>
              <a:endParaRPr lang="en-GB" altLang="en-US"/>
            </a:p>
          </p:txBody>
        </p:sp>
        <p:sp>
          <p:nvSpPr>
            <p:cNvPr id="249934" name="Text Box 78"/>
            <p:cNvSpPr txBox="1">
              <a:spLocks noChangeArrowheads="1"/>
            </p:cNvSpPr>
            <p:nvPr/>
          </p:nvSpPr>
          <p:spPr bwMode="auto">
            <a:xfrm>
              <a:off x="3802" y="2255"/>
              <a:ext cx="72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altLang="en-US" sz="1000" b="0"/>
                <a:t>1 final approach</a:t>
              </a:r>
              <a:endParaRPr lang="en-GB" altLang="en-US"/>
            </a:p>
          </p:txBody>
        </p:sp>
        <p:sp>
          <p:nvSpPr>
            <p:cNvPr id="249935" name="Text Box 79"/>
            <p:cNvSpPr txBox="1">
              <a:spLocks noChangeArrowheads="1"/>
            </p:cNvSpPr>
            <p:nvPr/>
          </p:nvSpPr>
          <p:spPr bwMode="auto">
            <a:xfrm>
              <a:off x="4666" y="2255"/>
              <a:ext cx="10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GB" altLang="en-US" sz="1000" b="0"/>
                <a:t>1 missed approach</a:t>
              </a:r>
              <a:endParaRPr lang="en-GB" altLang="en-US"/>
            </a:p>
          </p:txBody>
        </p:sp>
      </p:grpSp>
      <p:grpSp>
        <p:nvGrpSpPr>
          <p:cNvPr id="249957" name="Group 101"/>
          <p:cNvGrpSpPr>
            <a:grpSpLocks/>
          </p:cNvGrpSpPr>
          <p:nvPr/>
        </p:nvGrpSpPr>
        <p:grpSpPr bwMode="auto">
          <a:xfrm>
            <a:off x="4321175" y="1065213"/>
            <a:ext cx="4686300" cy="2286000"/>
            <a:chOff x="2722" y="671"/>
            <a:chExt cx="2952" cy="1440"/>
          </a:xfrm>
        </p:grpSpPr>
        <p:grpSp>
          <p:nvGrpSpPr>
            <p:cNvPr id="249956" name="Group 100"/>
            <p:cNvGrpSpPr>
              <a:grpSpLocks/>
            </p:cNvGrpSpPr>
            <p:nvPr/>
          </p:nvGrpSpPr>
          <p:grpSpPr bwMode="auto">
            <a:xfrm>
              <a:off x="5314" y="743"/>
              <a:ext cx="360" cy="288"/>
              <a:chOff x="5314" y="743"/>
              <a:chExt cx="360" cy="288"/>
            </a:xfrm>
          </p:grpSpPr>
          <p:sp>
            <p:nvSpPr>
              <p:cNvPr id="249921" name="AutoShape 65"/>
              <p:cNvSpPr>
                <a:spLocks noChangeArrowheads="1"/>
              </p:cNvSpPr>
              <p:nvPr/>
            </p:nvSpPr>
            <p:spPr bwMode="auto">
              <a:xfrm>
                <a:off x="5386" y="887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30" name="Text Box 74"/>
              <p:cNvSpPr txBox="1">
                <a:spLocks noChangeArrowheads="1"/>
              </p:cNvSpPr>
              <p:nvPr/>
            </p:nvSpPr>
            <p:spPr bwMode="auto">
              <a:xfrm>
                <a:off x="5314" y="743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WP 4</a:t>
                </a:r>
                <a:endParaRPr lang="en-GB" altLang="en-US"/>
              </a:p>
            </p:txBody>
          </p:sp>
        </p:grpSp>
        <p:grpSp>
          <p:nvGrpSpPr>
            <p:cNvPr id="249951" name="Group 95"/>
            <p:cNvGrpSpPr>
              <a:grpSpLocks/>
            </p:cNvGrpSpPr>
            <p:nvPr/>
          </p:nvGrpSpPr>
          <p:grpSpPr bwMode="auto">
            <a:xfrm>
              <a:off x="2722" y="671"/>
              <a:ext cx="2520" cy="1440"/>
              <a:chOff x="2722" y="671"/>
              <a:chExt cx="2520" cy="1440"/>
            </a:xfrm>
          </p:grpSpPr>
          <p:sp>
            <p:nvSpPr>
              <p:cNvPr id="249927" name="Text Box 71"/>
              <p:cNvSpPr txBox="1">
                <a:spLocks noChangeArrowheads="1"/>
              </p:cNvSpPr>
              <p:nvPr/>
            </p:nvSpPr>
            <p:spPr bwMode="auto">
              <a:xfrm>
                <a:off x="3946" y="1247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FAF</a:t>
                </a:r>
                <a:endParaRPr lang="en-GB" altLang="en-US"/>
              </a:p>
            </p:txBody>
          </p:sp>
          <p:sp>
            <p:nvSpPr>
              <p:cNvPr id="249939" name="Text Box 83"/>
              <p:cNvSpPr txBox="1">
                <a:spLocks noChangeArrowheads="1"/>
              </p:cNvSpPr>
              <p:nvPr/>
            </p:nvSpPr>
            <p:spPr bwMode="auto">
              <a:xfrm>
                <a:off x="3802" y="1463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leg 1</a:t>
                </a:r>
                <a:endParaRPr lang="en-GB" altLang="en-US"/>
              </a:p>
            </p:txBody>
          </p:sp>
          <p:sp>
            <p:nvSpPr>
              <p:cNvPr id="249937" name="Text Box 81"/>
              <p:cNvSpPr txBox="1">
                <a:spLocks noChangeArrowheads="1"/>
              </p:cNvSpPr>
              <p:nvPr/>
            </p:nvSpPr>
            <p:spPr bwMode="auto">
              <a:xfrm>
                <a:off x="2722" y="887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>
                    <a:solidFill>
                      <a:srgbClr val="008080"/>
                    </a:solidFill>
                  </a:rPr>
                  <a:t>leg 1</a:t>
                </a:r>
                <a:endParaRPr lang="en-GB" altLang="en-US"/>
              </a:p>
            </p:txBody>
          </p:sp>
          <p:sp>
            <p:nvSpPr>
              <p:cNvPr id="249914" name="AutoShape 58"/>
              <p:cNvSpPr>
                <a:spLocks noChangeArrowheads="1"/>
              </p:cNvSpPr>
              <p:nvPr/>
            </p:nvSpPr>
            <p:spPr bwMode="auto">
              <a:xfrm>
                <a:off x="3010" y="815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16" name="AutoShape 60"/>
              <p:cNvSpPr>
                <a:spLocks noChangeArrowheads="1"/>
              </p:cNvSpPr>
              <p:nvPr/>
            </p:nvSpPr>
            <p:spPr bwMode="auto">
              <a:xfrm>
                <a:off x="3154" y="1823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18" name="AutoShape 62"/>
              <p:cNvSpPr>
                <a:spLocks noChangeArrowheads="1"/>
              </p:cNvSpPr>
              <p:nvPr/>
            </p:nvSpPr>
            <p:spPr bwMode="auto">
              <a:xfrm>
                <a:off x="4018" y="1391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20" name="AutoShape 64"/>
              <p:cNvSpPr>
                <a:spLocks noChangeArrowheads="1"/>
              </p:cNvSpPr>
              <p:nvPr/>
            </p:nvSpPr>
            <p:spPr bwMode="auto">
              <a:xfrm>
                <a:off x="4954" y="1391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924" name="Text Box 68"/>
              <p:cNvSpPr txBox="1">
                <a:spLocks noChangeArrowheads="1"/>
              </p:cNvSpPr>
              <p:nvPr/>
            </p:nvSpPr>
            <p:spPr bwMode="auto">
              <a:xfrm>
                <a:off x="3082" y="671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WPT 1</a:t>
                </a:r>
                <a:endParaRPr lang="en-GB" altLang="en-US"/>
              </a:p>
            </p:txBody>
          </p:sp>
          <p:sp>
            <p:nvSpPr>
              <p:cNvPr id="249925" name="Text Box 69"/>
              <p:cNvSpPr txBox="1">
                <a:spLocks noChangeArrowheads="1"/>
              </p:cNvSpPr>
              <p:nvPr/>
            </p:nvSpPr>
            <p:spPr bwMode="auto">
              <a:xfrm>
                <a:off x="3082" y="1967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WP 2</a:t>
                </a:r>
                <a:endParaRPr lang="en-GB" altLang="en-US"/>
              </a:p>
            </p:txBody>
          </p:sp>
          <p:sp>
            <p:nvSpPr>
              <p:cNvPr id="249929" name="Text Box 73"/>
              <p:cNvSpPr txBox="1">
                <a:spLocks noChangeArrowheads="1"/>
              </p:cNvSpPr>
              <p:nvPr/>
            </p:nvSpPr>
            <p:spPr bwMode="auto">
              <a:xfrm>
                <a:off x="4882" y="1535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/>
                  <a:t>WP 3</a:t>
                </a:r>
                <a:endParaRPr lang="en-GB" altLang="en-US"/>
              </a:p>
            </p:txBody>
          </p:sp>
          <p:sp>
            <p:nvSpPr>
              <p:cNvPr id="249938" name="Text Box 82"/>
              <p:cNvSpPr txBox="1">
                <a:spLocks noChangeArrowheads="1"/>
              </p:cNvSpPr>
              <p:nvPr/>
            </p:nvSpPr>
            <p:spPr bwMode="auto">
              <a:xfrm>
                <a:off x="3154" y="1103"/>
                <a:ext cx="3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altLang="en-US" sz="1000" b="0">
                    <a:solidFill>
                      <a:srgbClr val="008080"/>
                    </a:solidFill>
                  </a:rPr>
                  <a:t>leg 2</a:t>
                </a:r>
                <a:endParaRPr lang="en-GB" altLang="en-US"/>
              </a:p>
            </p:txBody>
          </p:sp>
        </p:grpSp>
      </p:grpSp>
      <p:sp>
        <p:nvSpPr>
          <p:cNvPr id="249941" name="Rectangle 85"/>
          <p:cNvSpPr>
            <a:spLocks noGrp="1" noChangeArrowheads="1"/>
          </p:cNvSpPr>
          <p:nvPr>
            <p:ph type="body" idx="1"/>
          </p:nvPr>
        </p:nvSpPr>
        <p:spPr>
          <a:xfrm>
            <a:off x="68263" y="1401763"/>
            <a:ext cx="3459162" cy="26971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/>
              <a:t>A </a:t>
            </a:r>
            <a:r>
              <a:rPr lang="en-US" altLang="en-US" sz="1600" b="1">
                <a:solidFill>
                  <a:schemeClr val="accent2"/>
                </a:solidFill>
              </a:rPr>
              <a:t>Procedure</a:t>
            </a:r>
            <a:r>
              <a:rPr lang="en-US" altLang="en-US" sz="1600"/>
              <a:t> can be divided in a series of </a:t>
            </a:r>
            <a:r>
              <a:rPr lang="en-US" altLang="en-US" sz="1600" b="1">
                <a:solidFill>
                  <a:schemeClr val="accent2"/>
                </a:solidFill>
              </a:rPr>
              <a:t>Procedure Transitions</a:t>
            </a:r>
          </a:p>
          <a:p>
            <a:pPr>
              <a:lnSpc>
                <a:spcPct val="90000"/>
              </a:lnSpc>
            </a:pPr>
            <a:r>
              <a:rPr lang="en-US" altLang="en-US" sz="1600"/>
              <a:t>A </a:t>
            </a:r>
            <a:r>
              <a:rPr lang="en-US" altLang="en-US" sz="1600" b="1">
                <a:solidFill>
                  <a:schemeClr val="accent2"/>
                </a:solidFill>
              </a:rPr>
              <a:t>Transition</a:t>
            </a:r>
            <a:r>
              <a:rPr lang="en-US" altLang="en-US" sz="1600"/>
              <a:t> can be represented as a sequence of </a:t>
            </a:r>
            <a:r>
              <a:rPr lang="en-US" altLang="en-US" sz="1600" b="1">
                <a:solidFill>
                  <a:schemeClr val="accent2"/>
                </a:solidFill>
              </a:rPr>
              <a:t>SegmentLeg</a:t>
            </a: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 sz="1600"/>
              <a:t>A </a:t>
            </a:r>
            <a:r>
              <a:rPr lang="en-US" altLang="en-US" sz="1600" b="1">
                <a:solidFill>
                  <a:schemeClr val="accent2"/>
                </a:solidFill>
              </a:rPr>
              <a:t>Transition</a:t>
            </a:r>
            <a:r>
              <a:rPr lang="en-US" altLang="en-US" sz="1600"/>
              <a:t> can be associated with a geographical </a:t>
            </a:r>
            <a:r>
              <a:rPr lang="en-US" altLang="en-US" sz="1600" b="1">
                <a:solidFill>
                  <a:schemeClr val="accent2"/>
                </a:solidFill>
              </a:rPr>
              <a:t>Curve </a:t>
            </a:r>
            <a:r>
              <a:rPr lang="en-US" altLang="en-US" sz="1600"/>
              <a:t>(for charting and procedure design - not intended for flight)</a:t>
            </a:r>
          </a:p>
        </p:txBody>
      </p:sp>
      <p:pic>
        <p:nvPicPr>
          <p:cNvPr id="249954" name="Picture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3"/>
          <a:stretch>
            <a:fillRect/>
          </a:stretch>
        </p:blipFill>
        <p:spPr bwMode="auto">
          <a:xfrm>
            <a:off x="5686425" y="5099050"/>
            <a:ext cx="36861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9962" name="Group 106"/>
          <p:cNvGrpSpPr>
            <a:grpSpLocks/>
          </p:cNvGrpSpPr>
          <p:nvPr/>
        </p:nvGrpSpPr>
        <p:grpSpPr bwMode="auto">
          <a:xfrm>
            <a:off x="2746375" y="3863975"/>
            <a:ext cx="4867275" cy="2540000"/>
            <a:chOff x="1730" y="2434"/>
            <a:chExt cx="3066" cy="1600"/>
          </a:xfrm>
        </p:grpSpPr>
        <p:grpSp>
          <p:nvGrpSpPr>
            <p:cNvPr id="249955" name="Group 99"/>
            <p:cNvGrpSpPr>
              <a:grpSpLocks/>
            </p:cNvGrpSpPr>
            <p:nvPr/>
          </p:nvGrpSpPr>
          <p:grpSpPr bwMode="auto">
            <a:xfrm>
              <a:off x="1730" y="2434"/>
              <a:ext cx="3066" cy="1600"/>
              <a:chOff x="1730" y="2434"/>
              <a:chExt cx="3066" cy="1600"/>
            </a:xfrm>
          </p:grpSpPr>
          <p:pic>
            <p:nvPicPr>
              <p:cNvPr id="249952" name="Picture 9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0" y="2434"/>
                <a:ext cx="1947" cy="1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9943" name="Picture 8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" y="2542"/>
                <a:ext cx="1056" cy="1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9944" name="AutoShape 88"/>
              <p:cNvSpPr>
                <a:spLocks noChangeArrowheads="1"/>
              </p:cNvSpPr>
              <p:nvPr/>
            </p:nvSpPr>
            <p:spPr bwMode="auto">
              <a:xfrm>
                <a:off x="1792" y="3642"/>
                <a:ext cx="1427" cy="115"/>
              </a:xfrm>
              <a:prstGeom prst="flowChartAlternateProcess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9946" name="Line 90"/>
              <p:cNvSpPr>
                <a:spLocks noChangeShapeType="1"/>
              </p:cNvSpPr>
              <p:nvPr/>
            </p:nvSpPr>
            <p:spPr bwMode="auto">
              <a:xfrm flipV="1">
                <a:off x="3226" y="2752"/>
                <a:ext cx="556" cy="93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9959" name="AutoShape 103"/>
            <p:cNvSpPr>
              <a:spLocks noChangeArrowheads="1"/>
            </p:cNvSpPr>
            <p:nvPr/>
          </p:nvSpPr>
          <p:spPr bwMode="auto">
            <a:xfrm>
              <a:off x="3822" y="3078"/>
              <a:ext cx="636" cy="228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219553-1084-487B-B63C-DB8B749D5CC1}" type="slidenum">
              <a:rPr lang="en-US" altLang="en-US"/>
              <a:pPr/>
              <a:t>14</a:t>
            </a:fld>
            <a:endParaRPr lang="en-US" alt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438150"/>
            <a:ext cx="6281737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044" name="Group 20"/>
          <p:cNvGrpSpPr>
            <a:grpSpLocks/>
          </p:cNvGrpSpPr>
          <p:nvPr/>
        </p:nvGrpSpPr>
        <p:grpSpPr bwMode="auto">
          <a:xfrm>
            <a:off x="7216775" y="3502025"/>
            <a:ext cx="1608138" cy="619125"/>
            <a:chOff x="4546" y="2206"/>
            <a:chExt cx="1013" cy="390"/>
          </a:xfrm>
        </p:grpSpPr>
        <p:sp>
          <p:nvSpPr>
            <p:cNvPr id="257033" name="Line 9"/>
            <p:cNvSpPr>
              <a:spLocks noChangeShapeType="1"/>
            </p:cNvSpPr>
            <p:nvPr/>
          </p:nvSpPr>
          <p:spPr bwMode="auto">
            <a:xfrm>
              <a:off x="4546" y="2206"/>
              <a:ext cx="468" cy="42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35" name="Line 11"/>
            <p:cNvSpPr>
              <a:spLocks noChangeShapeType="1"/>
            </p:cNvSpPr>
            <p:nvPr/>
          </p:nvSpPr>
          <p:spPr bwMode="auto">
            <a:xfrm>
              <a:off x="5018" y="2252"/>
              <a:ext cx="456" cy="8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36" name="Line 12"/>
            <p:cNvSpPr>
              <a:spLocks noChangeShapeType="1"/>
            </p:cNvSpPr>
            <p:nvPr/>
          </p:nvSpPr>
          <p:spPr bwMode="auto">
            <a:xfrm>
              <a:off x="4938" y="2496"/>
              <a:ext cx="456" cy="8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57038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94"/>
            <a:stretch>
              <a:fillRect/>
            </a:stretch>
          </p:blipFill>
          <p:spPr bwMode="auto">
            <a:xfrm rot="651585">
              <a:off x="4859" y="2246"/>
              <a:ext cx="13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3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94"/>
            <a:stretch>
              <a:fillRect/>
            </a:stretch>
          </p:blipFill>
          <p:spPr bwMode="auto">
            <a:xfrm rot="11460000">
              <a:off x="5427" y="2328"/>
              <a:ext cx="13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7042" name="Line 18"/>
          <p:cNvSpPr>
            <a:spLocks noChangeShapeType="1"/>
          </p:cNvSpPr>
          <p:nvPr/>
        </p:nvSpPr>
        <p:spPr bwMode="auto">
          <a:xfrm flipH="1" flipV="1">
            <a:off x="6153150" y="3352800"/>
            <a:ext cx="962025" cy="123825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7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90"/>
          <a:stretch>
            <a:fillRect/>
          </a:stretch>
        </p:blipFill>
        <p:spPr bwMode="auto">
          <a:xfrm>
            <a:off x="200025" y="5511800"/>
            <a:ext cx="545941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7070" name="Group 46"/>
          <p:cNvGrpSpPr>
            <a:grpSpLocks/>
          </p:cNvGrpSpPr>
          <p:nvPr/>
        </p:nvGrpSpPr>
        <p:grpSpPr bwMode="auto">
          <a:xfrm>
            <a:off x="5338763" y="3276600"/>
            <a:ext cx="1947862" cy="496888"/>
            <a:chOff x="3363" y="2064"/>
            <a:chExt cx="1227" cy="313"/>
          </a:xfrm>
        </p:grpSpPr>
        <p:grpSp>
          <p:nvGrpSpPr>
            <p:cNvPr id="257045" name="Group 21"/>
            <p:cNvGrpSpPr>
              <a:grpSpLocks/>
            </p:cNvGrpSpPr>
            <p:nvPr/>
          </p:nvGrpSpPr>
          <p:grpSpPr bwMode="auto">
            <a:xfrm>
              <a:off x="3780" y="2106"/>
              <a:ext cx="810" cy="266"/>
              <a:chOff x="3780" y="2106"/>
              <a:chExt cx="810" cy="266"/>
            </a:xfrm>
          </p:grpSpPr>
          <p:sp>
            <p:nvSpPr>
              <p:cNvPr id="257031" name="Line 7"/>
              <p:cNvSpPr>
                <a:spLocks noChangeShapeType="1"/>
              </p:cNvSpPr>
              <p:nvPr/>
            </p:nvSpPr>
            <p:spPr bwMode="auto">
              <a:xfrm>
                <a:off x="3780" y="2106"/>
                <a:ext cx="696" cy="246"/>
              </a:xfrm>
              <a:prstGeom prst="line">
                <a:avLst/>
              </a:prstGeom>
              <a:noFill/>
              <a:ln w="222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pic>
            <p:nvPicPr>
              <p:cNvPr id="257041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94"/>
              <a:stretch>
                <a:fillRect/>
              </a:stretch>
            </p:blipFill>
            <p:spPr bwMode="auto">
              <a:xfrm rot="11460000">
                <a:off x="4488" y="2181"/>
                <a:ext cx="102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7056" name="Line 32"/>
            <p:cNvSpPr>
              <a:spLocks noChangeShapeType="1"/>
            </p:cNvSpPr>
            <p:nvPr/>
          </p:nvSpPr>
          <p:spPr bwMode="auto">
            <a:xfrm>
              <a:off x="3480" y="2328"/>
              <a:ext cx="336" cy="30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58" name="Line 34"/>
            <p:cNvSpPr>
              <a:spLocks noChangeShapeType="1"/>
            </p:cNvSpPr>
            <p:nvPr/>
          </p:nvSpPr>
          <p:spPr bwMode="auto">
            <a:xfrm>
              <a:off x="3478" y="2074"/>
              <a:ext cx="324" cy="36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57063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92"/>
            <a:stretch>
              <a:fillRect/>
            </a:stretch>
          </p:blipFill>
          <p:spPr bwMode="auto">
            <a:xfrm rot="467268">
              <a:off x="3363" y="2064"/>
              <a:ext cx="15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7064" name="Picture 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93"/>
            <a:stretch>
              <a:fillRect/>
            </a:stretch>
          </p:blipFill>
          <p:spPr bwMode="auto">
            <a:xfrm rot="480000">
              <a:off x="3793" y="2104"/>
              <a:ext cx="15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7071" name="Group 47"/>
          <p:cNvGrpSpPr>
            <a:grpSpLocks/>
          </p:cNvGrpSpPr>
          <p:nvPr/>
        </p:nvGrpSpPr>
        <p:grpSpPr bwMode="auto">
          <a:xfrm>
            <a:off x="4891088" y="3214688"/>
            <a:ext cx="1252537" cy="204787"/>
            <a:chOff x="3081" y="2025"/>
            <a:chExt cx="789" cy="129"/>
          </a:xfrm>
        </p:grpSpPr>
        <p:pic>
          <p:nvPicPr>
            <p:cNvPr id="257049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70" b="33846"/>
            <a:stretch>
              <a:fillRect/>
            </a:stretch>
          </p:blipFill>
          <p:spPr bwMode="auto">
            <a:xfrm rot="366931">
              <a:off x="3081" y="2025"/>
              <a:ext cx="109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7046" name="Line 22"/>
            <p:cNvSpPr>
              <a:spLocks noChangeShapeType="1"/>
            </p:cNvSpPr>
            <p:nvPr/>
          </p:nvSpPr>
          <p:spPr bwMode="auto">
            <a:xfrm flipH="1" flipV="1">
              <a:off x="3192" y="2034"/>
              <a:ext cx="678" cy="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Procedure Transition &amp; SegmentLeg</a:t>
            </a:r>
            <a:endParaRPr lang="en-GB" alt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8725"/>
            <a:ext cx="3133725" cy="1257300"/>
          </a:xfrm>
        </p:spPr>
        <p:txBody>
          <a:bodyPr/>
          <a:lstStyle/>
          <a:p>
            <a:r>
              <a:rPr lang="en-US" altLang="en-US" sz="1600">
                <a:solidFill>
                  <a:srgbClr val="00FF00"/>
                </a:solidFill>
              </a:rPr>
              <a:t>Approach Transition GEBTI</a:t>
            </a:r>
          </a:p>
          <a:p>
            <a:r>
              <a:rPr lang="en-US" altLang="en-US" sz="1600">
                <a:solidFill>
                  <a:srgbClr val="FF9933"/>
                </a:solidFill>
              </a:rPr>
              <a:t>Approach Transition VFA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Final Approach</a:t>
            </a:r>
          </a:p>
          <a:p>
            <a:r>
              <a:rPr lang="en-US" altLang="en-US" sz="1600">
                <a:solidFill>
                  <a:srgbClr val="FF0000"/>
                </a:solidFill>
              </a:rPr>
              <a:t>Missed Approach</a:t>
            </a:r>
            <a:endParaRPr lang="en-GB" altLang="en-US" sz="1600">
              <a:solidFill>
                <a:srgbClr val="FF0000"/>
              </a:solidFill>
            </a:endParaRPr>
          </a:p>
        </p:txBody>
      </p:sp>
      <p:grpSp>
        <p:nvGrpSpPr>
          <p:cNvPr id="257072" name="Group 48"/>
          <p:cNvGrpSpPr>
            <a:grpSpLocks/>
          </p:cNvGrpSpPr>
          <p:nvPr/>
        </p:nvGrpSpPr>
        <p:grpSpPr bwMode="auto">
          <a:xfrm>
            <a:off x="25400" y="2805113"/>
            <a:ext cx="2647950" cy="2566987"/>
            <a:chOff x="16" y="1767"/>
            <a:chExt cx="1668" cy="1617"/>
          </a:xfrm>
        </p:grpSpPr>
        <p:pic>
          <p:nvPicPr>
            <p:cNvPr id="257065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" y="1767"/>
              <a:ext cx="1515" cy="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7066" name="Text Box 42"/>
            <p:cNvSpPr txBox="1">
              <a:spLocks noChangeArrowheads="1"/>
            </p:cNvSpPr>
            <p:nvPr/>
          </p:nvSpPr>
          <p:spPr bwMode="auto">
            <a:xfrm>
              <a:off x="306" y="1794"/>
              <a:ext cx="954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SegmentLeg</a:t>
              </a:r>
              <a:endParaRPr lang="en-GB" altLang="en-US" sz="1600"/>
            </a:p>
          </p:txBody>
        </p:sp>
        <p:sp>
          <p:nvSpPr>
            <p:cNvPr id="257067" name="Line 43"/>
            <p:cNvSpPr>
              <a:spLocks noChangeShapeType="1"/>
            </p:cNvSpPr>
            <p:nvPr/>
          </p:nvSpPr>
          <p:spPr bwMode="auto">
            <a:xfrm flipH="1">
              <a:off x="372" y="2016"/>
              <a:ext cx="150" cy="51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068" name="Text Box 44"/>
            <p:cNvSpPr txBox="1">
              <a:spLocks noChangeArrowheads="1"/>
            </p:cNvSpPr>
            <p:nvPr/>
          </p:nvSpPr>
          <p:spPr bwMode="auto">
            <a:xfrm>
              <a:off x="16" y="3166"/>
              <a:ext cx="1044" cy="2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HoldingPattern</a:t>
              </a:r>
              <a:endParaRPr lang="en-GB" altLang="en-US" sz="1600"/>
            </a:p>
          </p:txBody>
        </p:sp>
        <p:sp>
          <p:nvSpPr>
            <p:cNvPr id="257069" name="Line 45"/>
            <p:cNvSpPr>
              <a:spLocks noChangeShapeType="1"/>
            </p:cNvSpPr>
            <p:nvPr/>
          </p:nvSpPr>
          <p:spPr bwMode="auto">
            <a:xfrm flipV="1">
              <a:off x="702" y="2994"/>
              <a:ext cx="54" cy="16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ADDAD8-E5A4-4F5D-ADCE-470E1950D164}" type="slidenum">
              <a:rPr lang="en-US" altLang="en-US"/>
              <a:pPr/>
              <a:t>15</a:t>
            </a:fld>
            <a:endParaRPr lang="en-US" altLang="en-US"/>
          </a:p>
        </p:txBody>
      </p:sp>
      <p:grpSp>
        <p:nvGrpSpPr>
          <p:cNvPr id="259100" name="Group 28"/>
          <p:cNvGrpSpPr>
            <a:grpSpLocks/>
          </p:cNvGrpSpPr>
          <p:nvPr/>
        </p:nvGrpSpPr>
        <p:grpSpPr bwMode="auto">
          <a:xfrm>
            <a:off x="76200" y="4137025"/>
            <a:ext cx="5083175" cy="1582738"/>
            <a:chOff x="48" y="2606"/>
            <a:chExt cx="3202" cy="997"/>
          </a:xfrm>
        </p:grpSpPr>
        <p:sp>
          <p:nvSpPr>
            <p:cNvPr id="259098" name="Rectangle 26"/>
            <p:cNvSpPr>
              <a:spLocks noChangeArrowheads="1"/>
            </p:cNvSpPr>
            <p:nvPr/>
          </p:nvSpPr>
          <p:spPr bwMode="auto">
            <a:xfrm>
              <a:off x="82" y="2606"/>
              <a:ext cx="3168" cy="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9099" name="Text Box 27"/>
            <p:cNvSpPr txBox="1">
              <a:spLocks noChangeArrowheads="1"/>
            </p:cNvSpPr>
            <p:nvPr/>
          </p:nvSpPr>
          <p:spPr bwMode="auto">
            <a:xfrm>
              <a:off x="48" y="3315"/>
              <a:ext cx="1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b="0" i="1"/>
                <a:t>For an </a:t>
              </a:r>
              <a:br>
                <a:rPr lang="en-US" altLang="en-US" sz="1200" b="0" i="1"/>
              </a:br>
              <a:r>
                <a:rPr lang="en-US" altLang="en-US" sz="1200" i="1">
                  <a:solidFill>
                    <a:schemeClr val="accent2"/>
                  </a:solidFill>
                </a:rPr>
                <a:t>approach transition</a:t>
              </a:r>
              <a:endParaRPr lang="en-GB" altLang="en-US" sz="1200" i="1">
                <a:solidFill>
                  <a:schemeClr val="accent2"/>
                </a:solidFill>
              </a:endParaRPr>
            </a:p>
          </p:txBody>
        </p:sp>
      </p:grpSp>
      <p:pic>
        <p:nvPicPr>
          <p:cNvPr id="259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6512" r="6715" b="4539"/>
          <a:stretch>
            <a:fillRect/>
          </a:stretch>
        </p:blipFill>
        <p:spPr bwMode="auto">
          <a:xfrm>
            <a:off x="0" y="4041775"/>
            <a:ext cx="83566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013" y="609600"/>
            <a:ext cx="3405187" cy="1143000"/>
          </a:xfrm>
        </p:spPr>
        <p:txBody>
          <a:bodyPr/>
          <a:lstStyle/>
          <a:p>
            <a:r>
              <a:rPr lang="en-US" altLang="en-US"/>
              <a:t>SegmentLeg</a:t>
            </a:r>
            <a:endParaRPr lang="en-GB" altLang="en-US"/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4462463" y="1276350"/>
            <a:ext cx="447675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solidFill>
                  <a:schemeClr val="accent2"/>
                </a:solidFill>
              </a:rPr>
              <a:t>SegmentLeg</a:t>
            </a:r>
            <a:r>
              <a:rPr lang="en-GB" altLang="en-US" sz="1400" b="0"/>
              <a:t> contains a set of attributes inspired from the </a:t>
            </a:r>
            <a:r>
              <a:rPr lang="en-GB" altLang="en-US" sz="1400">
                <a:solidFill>
                  <a:schemeClr val="accent2"/>
                </a:solidFill>
              </a:rPr>
              <a:t>Arinc424</a:t>
            </a:r>
            <a:r>
              <a:rPr lang="en-GB" altLang="en-US" sz="1400" b="0"/>
              <a:t> specification</a:t>
            </a:r>
          </a:p>
          <a:p>
            <a:pPr>
              <a:spcBef>
                <a:spcPct val="50000"/>
              </a:spcBef>
            </a:pPr>
            <a:r>
              <a:rPr lang="en-US" altLang="en-US" sz="1400" b="0" i="1"/>
              <a:t>Note: It is not mandatory to use Arinc424 concepts =&gt; legPath</a:t>
            </a:r>
            <a:endParaRPr lang="en-GB" altLang="en-US" sz="1400" b="0" i="1"/>
          </a:p>
          <a:p>
            <a:endParaRPr lang="en-GB" altLang="en-US" sz="1400" i="1">
              <a:solidFill>
                <a:schemeClr val="accent2"/>
              </a:solidFill>
            </a:endParaRPr>
          </a:p>
          <a:p>
            <a:r>
              <a:rPr lang="en-GB" altLang="en-US" sz="1400">
                <a:solidFill>
                  <a:schemeClr val="accent2"/>
                </a:solidFill>
              </a:rPr>
              <a:t>SegmentLeg</a:t>
            </a:r>
            <a:r>
              <a:rPr lang="en-GB" altLang="en-US" sz="1400" b="0"/>
              <a:t> is an abstract class which is specialised:</a:t>
            </a:r>
          </a:p>
          <a:p>
            <a:r>
              <a:rPr lang="en-GB" altLang="en-US" sz="1400" b="0"/>
              <a:t>- 1st specialisation per type of procedure</a:t>
            </a:r>
          </a:p>
          <a:p>
            <a:r>
              <a:rPr lang="en-GB" altLang="en-US" sz="1400" b="0"/>
              <a:t>- 2nd specialisation per type of transition for approach procedures</a:t>
            </a:r>
          </a:p>
        </p:txBody>
      </p:sp>
      <p:pic>
        <p:nvPicPr>
          <p:cNvPr id="259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-165100"/>
            <a:ext cx="3490913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78680" r="2689" b="4836"/>
          <a:stretch>
            <a:fillRect/>
          </a:stretch>
        </p:blipFill>
        <p:spPr bwMode="auto">
          <a:xfrm>
            <a:off x="817563" y="3325813"/>
            <a:ext cx="37973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93" name="Text Box 21"/>
          <p:cNvSpPr txBox="1">
            <a:spLocks noChangeArrowheads="1"/>
          </p:cNvSpPr>
          <p:nvPr/>
        </p:nvSpPr>
        <p:spPr bwMode="auto">
          <a:xfrm>
            <a:off x="331788" y="35385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 i="1"/>
              <a:t>For a</a:t>
            </a:r>
            <a:r>
              <a:rPr lang="en-US" altLang="en-US" sz="1200" i="1"/>
              <a:t> </a:t>
            </a:r>
            <a:br>
              <a:rPr lang="en-US" altLang="en-US" sz="1200" i="1"/>
            </a:br>
            <a:r>
              <a:rPr lang="en-US" altLang="en-US" sz="1200" i="1">
                <a:solidFill>
                  <a:schemeClr val="accent2"/>
                </a:solidFill>
              </a:rPr>
              <a:t>SID</a:t>
            </a:r>
            <a:endParaRPr lang="en-GB" altLang="en-US" sz="1200" i="1">
              <a:solidFill>
                <a:schemeClr val="accent2"/>
              </a:solidFill>
            </a:endParaRPr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>
            <a:off x="2855913" y="3527425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 i="1"/>
              <a:t>For a</a:t>
            </a:r>
            <a:r>
              <a:rPr lang="en-US" altLang="en-US" sz="1200" i="1"/>
              <a:t/>
            </a:r>
            <a:br>
              <a:rPr lang="en-US" altLang="en-US" sz="1200" i="1"/>
            </a:br>
            <a:r>
              <a:rPr lang="en-US" altLang="en-US" sz="1200" i="1">
                <a:solidFill>
                  <a:schemeClr val="accent2"/>
                </a:solidFill>
              </a:rPr>
              <a:t>STAR</a:t>
            </a:r>
            <a:endParaRPr lang="en-GB" altLang="en-US" sz="1200" i="1">
              <a:solidFill>
                <a:schemeClr val="accent2"/>
              </a:solidFill>
            </a:endParaRPr>
          </a:p>
        </p:txBody>
      </p:sp>
      <p:sp>
        <p:nvSpPr>
          <p:cNvPr id="259095" name="Text Box 23"/>
          <p:cNvSpPr txBox="1">
            <a:spLocks noChangeArrowheads="1"/>
          </p:cNvSpPr>
          <p:nvPr/>
        </p:nvSpPr>
        <p:spPr bwMode="auto">
          <a:xfrm>
            <a:off x="4525963" y="3516313"/>
            <a:ext cx="1120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 i="1"/>
              <a:t>For an</a:t>
            </a:r>
            <a:r>
              <a:rPr lang="en-US" altLang="en-US" sz="1200" i="1"/>
              <a:t> </a:t>
            </a:r>
            <a:br>
              <a:rPr lang="en-US" altLang="en-US" sz="1200" i="1"/>
            </a:br>
            <a:r>
              <a:rPr lang="en-US" altLang="en-US" sz="1200" i="1">
                <a:solidFill>
                  <a:schemeClr val="accent2"/>
                </a:solidFill>
              </a:rPr>
              <a:t>Approach</a:t>
            </a:r>
            <a:endParaRPr lang="en-GB" altLang="en-US" sz="1200" i="1">
              <a:solidFill>
                <a:schemeClr val="accent2"/>
              </a:solidFill>
            </a:endParaRPr>
          </a:p>
        </p:txBody>
      </p:sp>
      <p:sp>
        <p:nvSpPr>
          <p:cNvPr id="259096" name="Text Box 24"/>
          <p:cNvSpPr txBox="1">
            <a:spLocks noChangeArrowheads="1"/>
          </p:cNvSpPr>
          <p:nvPr/>
        </p:nvSpPr>
        <p:spPr bwMode="auto">
          <a:xfrm>
            <a:off x="6738938" y="5938838"/>
            <a:ext cx="163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 i="1"/>
              <a:t>For a </a:t>
            </a:r>
            <a:br>
              <a:rPr lang="en-US" altLang="en-US" sz="1200" b="0" i="1"/>
            </a:br>
            <a:r>
              <a:rPr lang="en-US" altLang="en-US" sz="1200" i="1">
                <a:solidFill>
                  <a:schemeClr val="accent2"/>
                </a:solidFill>
              </a:rPr>
              <a:t>final approach</a:t>
            </a:r>
            <a:endParaRPr lang="en-GB" altLang="en-US" sz="1200" i="1">
              <a:solidFill>
                <a:schemeClr val="accent2"/>
              </a:solidFill>
            </a:endParaRPr>
          </a:p>
        </p:txBody>
      </p:sp>
      <p:sp>
        <p:nvSpPr>
          <p:cNvPr id="259097" name="Text Box 25"/>
          <p:cNvSpPr txBox="1">
            <a:spLocks noChangeArrowheads="1"/>
          </p:cNvSpPr>
          <p:nvPr/>
        </p:nvSpPr>
        <p:spPr bwMode="auto">
          <a:xfrm>
            <a:off x="7067550" y="3898900"/>
            <a:ext cx="207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0" i="1"/>
              <a:t>For a </a:t>
            </a:r>
            <a:br>
              <a:rPr lang="en-US" altLang="en-US" sz="1200" b="0" i="1"/>
            </a:br>
            <a:r>
              <a:rPr lang="en-US" altLang="en-US" sz="1200" i="1">
                <a:solidFill>
                  <a:schemeClr val="accent2"/>
                </a:solidFill>
              </a:rPr>
              <a:t>missed approach</a:t>
            </a:r>
            <a:endParaRPr lang="en-GB" altLang="en-US" sz="1200" i="1">
              <a:solidFill>
                <a:schemeClr val="accent2"/>
              </a:solidFill>
            </a:endParaRPr>
          </a:p>
        </p:txBody>
      </p:sp>
      <p:sp>
        <p:nvSpPr>
          <p:cNvPr id="259101" name="AutoShape 29"/>
          <p:cNvSpPr>
            <a:spLocks noChangeArrowheads="1"/>
          </p:cNvSpPr>
          <p:nvPr/>
        </p:nvSpPr>
        <p:spPr bwMode="auto">
          <a:xfrm>
            <a:off x="1173163" y="381000"/>
            <a:ext cx="1997075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9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9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9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9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9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5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93" grpId="0"/>
      <p:bldP spid="259094" grpId="0"/>
      <p:bldP spid="259095" grpId="0"/>
      <p:bldP spid="259096" grpId="0"/>
      <p:bldP spid="259097" grpId="0"/>
      <p:bldP spid="259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68591-98C9-4AB4-AF0D-4051A4971EAD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258137" name="Picture 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6"/>
          <a:stretch>
            <a:fillRect/>
          </a:stretch>
        </p:blipFill>
        <p:spPr bwMode="auto">
          <a:xfrm>
            <a:off x="3138488" y="-85725"/>
            <a:ext cx="62960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88"/>
          <a:stretch>
            <a:fillRect/>
          </a:stretch>
        </p:blipFill>
        <p:spPr bwMode="auto">
          <a:xfrm>
            <a:off x="0" y="3186113"/>
            <a:ext cx="6653213" cy="368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136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3" r="37062" b="7065"/>
          <a:stretch>
            <a:fillRect/>
          </a:stretch>
        </p:blipFill>
        <p:spPr bwMode="auto">
          <a:xfrm>
            <a:off x="3530600" y="2065338"/>
            <a:ext cx="3644900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134" name="Picture 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477963"/>
            <a:ext cx="2447925" cy="48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SegmentLeg &amp; SegmentPoint</a:t>
            </a:r>
            <a:endParaRPr lang="en-GB" altLang="en-US"/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5962650" y="1590675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258067" name="AutoShape 19"/>
          <p:cNvSpPr>
            <a:spLocks noChangeArrowheads="1"/>
          </p:cNvSpPr>
          <p:nvPr/>
        </p:nvSpPr>
        <p:spPr bwMode="auto">
          <a:xfrm>
            <a:off x="5019675" y="5286375"/>
            <a:ext cx="409575" cy="371475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8068" name="AutoShape 20"/>
          <p:cNvSpPr>
            <a:spLocks noChangeArrowheads="1"/>
          </p:cNvSpPr>
          <p:nvPr/>
        </p:nvSpPr>
        <p:spPr bwMode="auto">
          <a:xfrm>
            <a:off x="5524500" y="4562475"/>
            <a:ext cx="685800" cy="219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8138" name="Group 90"/>
          <p:cNvGrpSpPr>
            <a:grpSpLocks/>
          </p:cNvGrpSpPr>
          <p:nvPr/>
        </p:nvGrpSpPr>
        <p:grpSpPr bwMode="auto">
          <a:xfrm>
            <a:off x="5743575" y="6057900"/>
            <a:ext cx="3400425" cy="762000"/>
            <a:chOff x="3618" y="3816"/>
            <a:chExt cx="2142" cy="480"/>
          </a:xfrm>
        </p:grpSpPr>
        <p:sp>
          <p:nvSpPr>
            <p:cNvPr id="258062" name="Line 14"/>
            <p:cNvSpPr>
              <a:spLocks noChangeShapeType="1"/>
            </p:cNvSpPr>
            <p:nvPr/>
          </p:nvSpPr>
          <p:spPr bwMode="auto">
            <a:xfrm flipV="1">
              <a:off x="4584" y="4056"/>
              <a:ext cx="2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8073" name="Group 25"/>
            <p:cNvGrpSpPr>
              <a:grpSpLocks/>
            </p:cNvGrpSpPr>
            <p:nvPr/>
          </p:nvGrpSpPr>
          <p:grpSpPr bwMode="auto">
            <a:xfrm>
              <a:off x="4818" y="3822"/>
              <a:ext cx="942" cy="462"/>
              <a:chOff x="3590" y="3024"/>
              <a:chExt cx="942" cy="462"/>
            </a:xfrm>
          </p:grpSpPr>
          <p:sp>
            <p:nvSpPr>
              <p:cNvPr id="258065" name="Text Box 17"/>
              <p:cNvSpPr txBox="1">
                <a:spLocks noChangeArrowheads="1"/>
              </p:cNvSpPr>
              <p:nvPr/>
            </p:nvSpPr>
            <p:spPr bwMode="auto">
              <a:xfrm>
                <a:off x="3590" y="3182"/>
                <a:ext cx="942" cy="30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designator = GEBTI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type = ICAO</a:t>
                </a:r>
              </a:p>
            </p:txBody>
          </p:sp>
          <p:sp>
            <p:nvSpPr>
              <p:cNvPr id="258071" name="Text Box 23"/>
              <p:cNvSpPr txBox="1">
                <a:spLocks noChangeArrowheads="1"/>
              </p:cNvSpPr>
              <p:nvPr/>
            </p:nvSpPr>
            <p:spPr bwMode="auto">
              <a:xfrm>
                <a:off x="3590" y="3024"/>
                <a:ext cx="942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DesignatedPoint</a:t>
                </a:r>
                <a:endParaRPr lang="en-GB" altLang="en-US" sz="1000" b="0" i="1"/>
              </a:p>
            </p:txBody>
          </p:sp>
        </p:grpSp>
        <p:grpSp>
          <p:nvGrpSpPr>
            <p:cNvPr id="258079" name="Group 31"/>
            <p:cNvGrpSpPr>
              <a:grpSpLocks/>
            </p:cNvGrpSpPr>
            <p:nvPr/>
          </p:nvGrpSpPr>
          <p:grpSpPr bwMode="auto">
            <a:xfrm>
              <a:off x="3618" y="3816"/>
              <a:ext cx="966" cy="480"/>
              <a:chOff x="3618" y="3696"/>
              <a:chExt cx="966" cy="480"/>
            </a:xfrm>
          </p:grpSpPr>
          <p:sp>
            <p:nvSpPr>
              <p:cNvPr id="258060" name="Text Box 12"/>
              <p:cNvSpPr txBox="1">
                <a:spLocks noChangeArrowheads="1"/>
              </p:cNvSpPr>
              <p:nvPr/>
            </p:nvSpPr>
            <p:spPr bwMode="auto">
              <a:xfrm>
                <a:off x="3618" y="4016"/>
                <a:ext cx="966" cy="16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role = IAF</a:t>
                </a:r>
                <a:endParaRPr lang="en-GB" altLang="en-US" sz="1000"/>
              </a:p>
            </p:txBody>
          </p:sp>
          <p:sp>
            <p:nvSpPr>
              <p:cNvPr id="258061" name="Text Box 13"/>
              <p:cNvSpPr txBox="1">
                <a:spLocks noChangeArrowheads="1"/>
              </p:cNvSpPr>
              <p:nvPr/>
            </p:nvSpPr>
            <p:spPr bwMode="auto">
              <a:xfrm>
                <a:off x="3618" y="3858"/>
                <a:ext cx="966" cy="16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Waypoint = YES</a:t>
                </a:r>
                <a:endParaRPr lang="en-GB" altLang="en-US" sz="1000"/>
              </a:p>
            </p:txBody>
          </p:sp>
          <p:sp>
            <p:nvSpPr>
              <p:cNvPr id="258072" name="Text Box 24"/>
              <p:cNvSpPr txBox="1">
                <a:spLocks noChangeArrowheads="1"/>
              </p:cNvSpPr>
              <p:nvPr/>
            </p:nvSpPr>
            <p:spPr bwMode="auto">
              <a:xfrm>
                <a:off x="3618" y="3696"/>
                <a:ext cx="964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TerminalSegmentPoint</a:t>
                </a:r>
                <a:endParaRPr lang="en-GB" altLang="en-US" sz="1000" b="0" i="1"/>
              </a:p>
            </p:txBody>
          </p:sp>
        </p:grpSp>
      </p:grpSp>
      <p:grpSp>
        <p:nvGrpSpPr>
          <p:cNvPr id="258139" name="Group 91"/>
          <p:cNvGrpSpPr>
            <a:grpSpLocks/>
          </p:cNvGrpSpPr>
          <p:nvPr/>
        </p:nvGrpSpPr>
        <p:grpSpPr bwMode="auto">
          <a:xfrm>
            <a:off x="4254500" y="5029200"/>
            <a:ext cx="427038" cy="431800"/>
            <a:chOff x="2680" y="3168"/>
            <a:chExt cx="269" cy="272"/>
          </a:xfrm>
        </p:grpSpPr>
        <p:sp>
          <p:nvSpPr>
            <p:cNvPr id="258077" name="AutoShape 29"/>
            <p:cNvSpPr>
              <a:spLocks noChangeArrowheads="1"/>
            </p:cNvSpPr>
            <p:nvPr/>
          </p:nvSpPr>
          <p:spPr bwMode="auto">
            <a:xfrm>
              <a:off x="2680" y="3344"/>
              <a:ext cx="88" cy="96"/>
            </a:xfrm>
            <a:prstGeom prst="flowChartExtra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8110" name="AutoShape 62"/>
            <p:cNvSpPr>
              <a:spLocks noChangeArrowheads="1"/>
            </p:cNvSpPr>
            <p:nvPr/>
          </p:nvSpPr>
          <p:spPr bwMode="auto">
            <a:xfrm>
              <a:off x="2820" y="3168"/>
              <a:ext cx="129" cy="11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8112" name="Line 64"/>
          <p:cNvSpPr>
            <a:spLocks noChangeShapeType="1"/>
          </p:cNvSpPr>
          <p:nvPr/>
        </p:nvSpPr>
        <p:spPr bwMode="auto">
          <a:xfrm flipH="1" flipV="1">
            <a:off x="4381500" y="5410200"/>
            <a:ext cx="8128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58141" name="Group 93"/>
          <p:cNvGrpSpPr>
            <a:grpSpLocks/>
          </p:cNvGrpSpPr>
          <p:nvPr/>
        </p:nvGrpSpPr>
        <p:grpSpPr bwMode="auto">
          <a:xfrm>
            <a:off x="736600" y="1270000"/>
            <a:ext cx="5334000" cy="4775200"/>
            <a:chOff x="464" y="800"/>
            <a:chExt cx="3360" cy="3008"/>
          </a:xfrm>
        </p:grpSpPr>
        <p:grpSp>
          <p:nvGrpSpPr>
            <p:cNvPr id="258114" name="Group 66"/>
            <p:cNvGrpSpPr>
              <a:grpSpLocks/>
            </p:cNvGrpSpPr>
            <p:nvPr/>
          </p:nvGrpSpPr>
          <p:grpSpPr bwMode="auto">
            <a:xfrm>
              <a:off x="464" y="800"/>
              <a:ext cx="1076" cy="320"/>
              <a:chOff x="88" y="1952"/>
              <a:chExt cx="1076" cy="320"/>
            </a:xfrm>
          </p:grpSpPr>
          <p:sp>
            <p:nvSpPr>
              <p:cNvPr id="258115" name="Text Box 67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6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>
                    <a:solidFill>
                      <a:schemeClr val="bg1"/>
                    </a:solidFill>
                  </a:rPr>
                  <a:t>type = IF</a:t>
                </a:r>
                <a:endParaRPr lang="en-GB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8116" name="Text Box 68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InitialLeg 1</a:t>
                </a:r>
                <a:endParaRPr lang="en-GB" altLang="en-US" sz="1000" b="0" i="1"/>
              </a:p>
            </p:txBody>
          </p:sp>
        </p:grpSp>
        <p:sp>
          <p:nvSpPr>
            <p:cNvPr id="258117" name="Line 69"/>
            <p:cNvSpPr>
              <a:spLocks noChangeShapeType="1"/>
            </p:cNvSpPr>
            <p:nvPr/>
          </p:nvSpPr>
          <p:spPr bwMode="auto">
            <a:xfrm>
              <a:off x="1256" y="1120"/>
              <a:ext cx="2568" cy="268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18" name="Text Box 70"/>
            <p:cNvSpPr txBox="1">
              <a:spLocks noChangeArrowheads="1"/>
            </p:cNvSpPr>
            <p:nvPr/>
          </p:nvSpPr>
          <p:spPr bwMode="auto">
            <a:xfrm>
              <a:off x="1472" y="1272"/>
              <a:ext cx="67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>
                  <a:solidFill>
                    <a:srgbClr val="0000FF"/>
                  </a:solidFill>
                </a:rPr>
                <a:t>+ startPoint</a:t>
              </a:r>
              <a:endParaRPr lang="en-GB" altLang="en-US" sz="1000">
                <a:solidFill>
                  <a:srgbClr val="0000FF"/>
                </a:solidFill>
              </a:endParaRPr>
            </a:p>
          </p:txBody>
        </p:sp>
      </p:grpSp>
      <p:grpSp>
        <p:nvGrpSpPr>
          <p:cNvPr id="258142" name="Group 94"/>
          <p:cNvGrpSpPr>
            <a:grpSpLocks/>
          </p:cNvGrpSpPr>
          <p:nvPr/>
        </p:nvGrpSpPr>
        <p:grpSpPr bwMode="auto">
          <a:xfrm>
            <a:off x="190500" y="1981200"/>
            <a:ext cx="1708150" cy="3251200"/>
            <a:chOff x="120" y="1248"/>
            <a:chExt cx="1076" cy="2048"/>
          </a:xfrm>
        </p:grpSpPr>
        <p:grpSp>
          <p:nvGrpSpPr>
            <p:cNvPr id="258120" name="Group 72"/>
            <p:cNvGrpSpPr>
              <a:grpSpLocks/>
            </p:cNvGrpSpPr>
            <p:nvPr/>
          </p:nvGrpSpPr>
          <p:grpSpPr bwMode="auto">
            <a:xfrm>
              <a:off x="120" y="1248"/>
              <a:ext cx="1076" cy="608"/>
              <a:chOff x="88" y="1952"/>
              <a:chExt cx="1076" cy="608"/>
            </a:xfrm>
          </p:grpSpPr>
          <p:sp>
            <p:nvSpPr>
              <p:cNvPr id="258121" name="Text Box 73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44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>
                    <a:solidFill>
                      <a:schemeClr val="bg1"/>
                    </a:solidFill>
                  </a:rPr>
                  <a:t>type = CF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>
                    <a:solidFill>
                      <a:schemeClr val="bg1"/>
                    </a:solidFill>
                  </a:rPr>
                  <a:t>course = 276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>
                    <a:solidFill>
                      <a:schemeClr val="bg1"/>
                    </a:solidFill>
                  </a:rPr>
                  <a:t>courseType = MAG</a:t>
                </a:r>
                <a:endParaRPr lang="en-GB" altLang="en-US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258122" name="Text Box 74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InitialLeg 2</a:t>
                </a:r>
                <a:endParaRPr lang="en-GB" altLang="en-US" sz="1000" b="0" i="1"/>
              </a:p>
            </p:txBody>
          </p:sp>
        </p:grpSp>
        <p:sp>
          <p:nvSpPr>
            <p:cNvPr id="258123" name="Line 75"/>
            <p:cNvSpPr>
              <a:spLocks noChangeShapeType="1"/>
            </p:cNvSpPr>
            <p:nvPr/>
          </p:nvSpPr>
          <p:spPr bwMode="auto">
            <a:xfrm>
              <a:off x="192" y="1864"/>
              <a:ext cx="0" cy="1432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124" name="Text Box 76"/>
            <p:cNvSpPr txBox="1">
              <a:spLocks noChangeArrowheads="1"/>
            </p:cNvSpPr>
            <p:nvPr/>
          </p:nvSpPr>
          <p:spPr bwMode="auto">
            <a:xfrm>
              <a:off x="160" y="1872"/>
              <a:ext cx="68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>
                  <a:solidFill>
                    <a:srgbClr val="0000FF"/>
                  </a:solidFill>
                </a:rPr>
                <a:t>+ endPoint</a:t>
              </a:r>
              <a:endParaRPr lang="en-GB" altLang="en-US" sz="1000">
                <a:solidFill>
                  <a:srgbClr val="0000FF"/>
                </a:solidFill>
              </a:endParaRPr>
            </a:p>
          </p:txBody>
        </p:sp>
      </p:grpSp>
      <p:grpSp>
        <p:nvGrpSpPr>
          <p:cNvPr id="258143" name="Group 95"/>
          <p:cNvGrpSpPr>
            <a:grpSpLocks/>
          </p:cNvGrpSpPr>
          <p:nvPr/>
        </p:nvGrpSpPr>
        <p:grpSpPr bwMode="auto">
          <a:xfrm>
            <a:off x="165100" y="3390900"/>
            <a:ext cx="3460750" cy="2819400"/>
            <a:chOff x="104" y="2136"/>
            <a:chExt cx="2180" cy="1776"/>
          </a:xfrm>
        </p:grpSpPr>
        <p:sp>
          <p:nvSpPr>
            <p:cNvPr id="258131" name="Line 83"/>
            <p:cNvSpPr>
              <a:spLocks noChangeShapeType="1"/>
            </p:cNvSpPr>
            <p:nvPr/>
          </p:nvSpPr>
          <p:spPr bwMode="auto">
            <a:xfrm>
              <a:off x="1000" y="2464"/>
              <a:ext cx="15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8140" name="Group 92"/>
            <p:cNvGrpSpPr>
              <a:grpSpLocks/>
            </p:cNvGrpSpPr>
            <p:nvPr/>
          </p:nvGrpSpPr>
          <p:grpSpPr bwMode="auto">
            <a:xfrm>
              <a:off x="104" y="2136"/>
              <a:ext cx="2180" cy="1776"/>
              <a:chOff x="104" y="2136"/>
              <a:chExt cx="2180" cy="1776"/>
            </a:xfrm>
          </p:grpSpPr>
          <p:grpSp>
            <p:nvGrpSpPr>
              <p:cNvPr id="258100" name="Group 52"/>
              <p:cNvGrpSpPr>
                <a:grpSpLocks/>
              </p:cNvGrpSpPr>
              <p:nvPr/>
            </p:nvGrpSpPr>
            <p:grpSpPr bwMode="auto">
              <a:xfrm>
                <a:off x="104" y="3288"/>
                <a:ext cx="1078" cy="624"/>
                <a:chOff x="104" y="1832"/>
                <a:chExt cx="1078" cy="624"/>
              </a:xfrm>
            </p:grpSpPr>
            <p:sp>
              <p:nvSpPr>
                <p:cNvPr id="2580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04" y="1992"/>
                  <a:ext cx="1072" cy="30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Waypoint = NO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Indicator FACF = Yes</a:t>
                  </a:r>
                  <a:endParaRPr lang="en-GB" altLang="en-US" sz="1000"/>
                </a:p>
              </p:txBody>
            </p:sp>
            <p:sp>
              <p:nvSpPr>
                <p:cNvPr id="2580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4" y="2296"/>
                  <a:ext cx="1072" cy="1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Role = IF</a:t>
                  </a:r>
                  <a:endParaRPr lang="en-GB" altLang="en-US" sz="1000"/>
                </a:p>
              </p:txBody>
            </p:sp>
            <p:sp>
              <p:nvSpPr>
                <p:cNvPr id="2580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06" y="1832"/>
                  <a:ext cx="1076" cy="1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000" b="0" i="1"/>
                    <a:t>TerminalSegmentPoint</a:t>
                  </a:r>
                  <a:endParaRPr lang="en-GB" altLang="en-US" sz="1000" b="0" i="1"/>
                </a:p>
              </p:txBody>
            </p:sp>
          </p:grpSp>
          <p:sp>
            <p:nvSpPr>
              <p:cNvPr id="258095" name="Line 47"/>
              <p:cNvSpPr>
                <a:spLocks noChangeShapeType="1"/>
              </p:cNvSpPr>
              <p:nvPr/>
            </p:nvSpPr>
            <p:spPr bwMode="auto">
              <a:xfrm flipV="1">
                <a:off x="440" y="2448"/>
                <a:ext cx="0" cy="8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58108" name="Group 60"/>
              <p:cNvGrpSpPr>
                <a:grpSpLocks/>
              </p:cNvGrpSpPr>
              <p:nvPr/>
            </p:nvGrpSpPr>
            <p:grpSpPr bwMode="auto">
              <a:xfrm>
                <a:off x="344" y="2136"/>
                <a:ext cx="1076" cy="320"/>
                <a:chOff x="88" y="1952"/>
                <a:chExt cx="1076" cy="320"/>
              </a:xfrm>
            </p:grpSpPr>
            <p:sp>
              <p:nvSpPr>
                <p:cNvPr id="25808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8" y="2112"/>
                  <a:ext cx="1072" cy="1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role = RAD_DME</a:t>
                  </a:r>
                  <a:endParaRPr lang="en-GB" altLang="en-US" sz="1000"/>
                </a:p>
              </p:txBody>
            </p:sp>
            <p:sp>
              <p:nvSpPr>
                <p:cNvPr id="25809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88" y="1952"/>
                  <a:ext cx="1076" cy="1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000" b="0" i="1"/>
                    <a:t>PointReference</a:t>
                  </a:r>
                  <a:endParaRPr lang="en-GB" altLang="en-US" sz="1000" b="0" i="1"/>
                </a:p>
              </p:txBody>
            </p:sp>
          </p:grpSp>
          <p:grpSp>
            <p:nvGrpSpPr>
              <p:cNvPr id="258103" name="Group 55"/>
              <p:cNvGrpSpPr>
                <a:grpSpLocks/>
              </p:cNvGrpSpPr>
              <p:nvPr/>
            </p:nvGrpSpPr>
            <p:grpSpPr bwMode="auto">
              <a:xfrm>
                <a:off x="632" y="2576"/>
                <a:ext cx="1100" cy="624"/>
                <a:chOff x="760" y="1168"/>
                <a:chExt cx="1100" cy="624"/>
              </a:xfrm>
            </p:grpSpPr>
            <p:grpSp>
              <p:nvGrpSpPr>
                <p:cNvPr id="258098" name="Group 50"/>
                <p:cNvGrpSpPr>
                  <a:grpSpLocks/>
                </p:cNvGrpSpPr>
                <p:nvPr/>
              </p:nvGrpSpPr>
              <p:grpSpPr bwMode="auto">
                <a:xfrm>
                  <a:off x="760" y="1328"/>
                  <a:ext cx="1096" cy="464"/>
                  <a:chOff x="1176" y="1480"/>
                  <a:chExt cx="1096" cy="464"/>
                </a:xfrm>
              </p:grpSpPr>
              <p:sp>
                <p:nvSpPr>
                  <p:cNvPr id="25809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6" y="1480"/>
                    <a:ext cx="1096" cy="304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000"/>
                      <a:t>angle = 96 (276-180)</a:t>
                    </a:r>
                  </a:p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000"/>
                      <a:t>angleType = MAG</a:t>
                    </a:r>
                    <a:endParaRPr lang="en-GB" altLang="en-US" sz="1000"/>
                  </a:p>
                </p:txBody>
              </p:sp>
              <p:sp>
                <p:nvSpPr>
                  <p:cNvPr id="25809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6" y="1784"/>
                    <a:ext cx="1096" cy="16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000"/>
                      <a:t>distance = 9 NM</a:t>
                    </a:r>
                  </a:p>
                </p:txBody>
              </p:sp>
            </p:grpSp>
            <p:sp>
              <p:nvSpPr>
                <p:cNvPr id="25810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760" y="1168"/>
                  <a:ext cx="1100" cy="1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000" b="0" i="1"/>
                    <a:t>Angle/Distance Indication</a:t>
                  </a:r>
                  <a:endParaRPr lang="en-GB" altLang="en-US" sz="1000" b="0" i="1"/>
                </a:p>
              </p:txBody>
            </p:sp>
          </p:grpSp>
          <p:grpSp>
            <p:nvGrpSpPr>
              <p:cNvPr id="258128" name="Group 80"/>
              <p:cNvGrpSpPr>
                <a:grpSpLocks/>
              </p:cNvGrpSpPr>
              <p:nvPr/>
            </p:nvGrpSpPr>
            <p:grpSpPr bwMode="auto">
              <a:xfrm>
                <a:off x="1528" y="3328"/>
                <a:ext cx="756" cy="320"/>
                <a:chOff x="88" y="1952"/>
                <a:chExt cx="1076" cy="320"/>
              </a:xfrm>
            </p:grpSpPr>
            <p:sp>
              <p:nvSpPr>
                <p:cNvPr id="25812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88" y="2112"/>
                  <a:ext cx="1072" cy="16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Designator = IIF</a:t>
                  </a:r>
                  <a:endParaRPr lang="en-GB" altLang="en-US" sz="1000"/>
                </a:p>
              </p:txBody>
            </p:sp>
            <p:sp>
              <p:nvSpPr>
                <p:cNvPr id="258130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88" y="1952"/>
                  <a:ext cx="1076" cy="1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000" b="0" i="1"/>
                    <a:t>Navaid</a:t>
                  </a:r>
                  <a:endParaRPr lang="en-GB" altLang="en-US" sz="1000" b="0" i="1"/>
                </a:p>
              </p:txBody>
            </p:sp>
          </p:grpSp>
          <p:sp>
            <p:nvSpPr>
              <p:cNvPr id="258135" name="Line 87"/>
              <p:cNvSpPr>
                <a:spLocks noChangeShapeType="1"/>
              </p:cNvSpPr>
              <p:nvPr/>
            </p:nvSpPr>
            <p:spPr bwMode="auto">
              <a:xfrm>
                <a:off x="1608" y="3200"/>
                <a:ext cx="88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5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7" grpId="0" animBg="1"/>
      <p:bldP spid="258068" grpId="0" animBg="1"/>
      <p:bldP spid="2581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E611C-89F8-485F-AB50-56078E294CD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SegmentLeg - Particular cases</a:t>
            </a:r>
            <a:endParaRPr lang="en-GB" altLang="en-US"/>
          </a:p>
        </p:txBody>
      </p:sp>
      <p:grpSp>
        <p:nvGrpSpPr>
          <p:cNvPr id="246861" name="Group 77"/>
          <p:cNvGrpSpPr>
            <a:grpSpLocks/>
          </p:cNvGrpSpPr>
          <p:nvPr/>
        </p:nvGrpSpPr>
        <p:grpSpPr bwMode="auto">
          <a:xfrm>
            <a:off x="0" y="1300163"/>
            <a:ext cx="4149725" cy="5102225"/>
            <a:chOff x="0" y="819"/>
            <a:chExt cx="2614" cy="3214"/>
          </a:xfrm>
        </p:grpSpPr>
        <p:pic>
          <p:nvPicPr>
            <p:cNvPr id="24679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3" r="26712"/>
            <a:stretch>
              <a:fillRect/>
            </a:stretch>
          </p:blipFill>
          <p:spPr bwMode="auto">
            <a:xfrm>
              <a:off x="0" y="819"/>
              <a:ext cx="2549" cy="2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79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6386" r="18173"/>
            <a:stretch>
              <a:fillRect/>
            </a:stretch>
          </p:blipFill>
          <p:spPr bwMode="auto">
            <a:xfrm>
              <a:off x="0" y="2743"/>
              <a:ext cx="2614" cy="1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6796" name="AutoShape 12"/>
          <p:cNvSpPr>
            <a:spLocks noChangeArrowheads="1"/>
          </p:cNvSpPr>
          <p:nvPr/>
        </p:nvSpPr>
        <p:spPr bwMode="auto">
          <a:xfrm>
            <a:off x="176213" y="4570413"/>
            <a:ext cx="1468437" cy="606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6797" name="AutoShape 13"/>
          <p:cNvSpPr>
            <a:spLocks noChangeArrowheads="1"/>
          </p:cNvSpPr>
          <p:nvPr/>
        </p:nvSpPr>
        <p:spPr bwMode="auto">
          <a:xfrm>
            <a:off x="214313" y="3354388"/>
            <a:ext cx="1743075" cy="695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6801" name="Group 17"/>
          <p:cNvGrpSpPr>
            <a:grpSpLocks/>
          </p:cNvGrpSpPr>
          <p:nvPr/>
        </p:nvGrpSpPr>
        <p:grpSpPr bwMode="auto">
          <a:xfrm>
            <a:off x="377825" y="1539875"/>
            <a:ext cx="2516188" cy="731838"/>
            <a:chOff x="2617" y="1667"/>
            <a:chExt cx="1585" cy="461"/>
          </a:xfrm>
        </p:grpSpPr>
        <p:sp>
          <p:nvSpPr>
            <p:cNvPr id="246798" name="Text Box 14"/>
            <p:cNvSpPr txBox="1">
              <a:spLocks noChangeArrowheads="1"/>
            </p:cNvSpPr>
            <p:nvPr/>
          </p:nvSpPr>
          <p:spPr bwMode="auto">
            <a:xfrm>
              <a:off x="2617" y="1824"/>
              <a:ext cx="1585" cy="3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endConditionDesignator = ALTITUDE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000"/>
                <a:t>lowerLimitAltitude = 2000 ft</a:t>
              </a:r>
              <a:endParaRPr lang="en-GB" altLang="en-US" sz="1000"/>
            </a:p>
          </p:txBody>
        </p:sp>
        <p:sp>
          <p:nvSpPr>
            <p:cNvPr id="246799" name="Text Box 15"/>
            <p:cNvSpPr txBox="1">
              <a:spLocks noChangeArrowheads="1"/>
            </p:cNvSpPr>
            <p:nvPr/>
          </p:nvSpPr>
          <p:spPr bwMode="auto">
            <a:xfrm>
              <a:off x="2618" y="1667"/>
              <a:ext cx="1584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MissedApproachLeg</a:t>
              </a:r>
              <a:endParaRPr lang="en-GB" altLang="en-US" sz="1000" b="0" i="1"/>
            </a:p>
          </p:txBody>
        </p:sp>
      </p:grpSp>
      <p:grpSp>
        <p:nvGrpSpPr>
          <p:cNvPr id="246863" name="Group 79"/>
          <p:cNvGrpSpPr>
            <a:grpSpLocks/>
          </p:cNvGrpSpPr>
          <p:nvPr/>
        </p:nvGrpSpPr>
        <p:grpSpPr bwMode="auto">
          <a:xfrm>
            <a:off x="3609975" y="1804988"/>
            <a:ext cx="5534025" cy="3336925"/>
            <a:chOff x="2274" y="1137"/>
            <a:chExt cx="3486" cy="2102"/>
          </a:xfrm>
        </p:grpSpPr>
        <p:pic>
          <p:nvPicPr>
            <p:cNvPr id="24680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" t="6284" r="3531"/>
            <a:stretch>
              <a:fillRect/>
            </a:stretch>
          </p:blipFill>
          <p:spPr bwMode="auto">
            <a:xfrm>
              <a:off x="3834" y="1137"/>
              <a:ext cx="1926" cy="17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80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" y="2859"/>
              <a:ext cx="3486" cy="3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6803" name="AutoShape 19"/>
          <p:cNvSpPr>
            <a:spLocks noChangeArrowheads="1"/>
          </p:cNvSpPr>
          <p:nvPr/>
        </p:nvSpPr>
        <p:spPr bwMode="auto">
          <a:xfrm>
            <a:off x="5629275" y="4914900"/>
            <a:ext cx="3514725" cy="2428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6864" name="Group 80"/>
          <p:cNvGrpSpPr>
            <a:grpSpLocks/>
          </p:cNvGrpSpPr>
          <p:nvPr/>
        </p:nvGrpSpPr>
        <p:grpSpPr bwMode="auto">
          <a:xfrm>
            <a:off x="4614863" y="5256213"/>
            <a:ext cx="4300537" cy="1450975"/>
            <a:chOff x="2907" y="3311"/>
            <a:chExt cx="2709" cy="914"/>
          </a:xfrm>
        </p:grpSpPr>
        <p:grpSp>
          <p:nvGrpSpPr>
            <p:cNvPr id="246804" name="Group 20"/>
            <p:cNvGrpSpPr>
              <a:grpSpLocks/>
            </p:cNvGrpSpPr>
            <p:nvPr/>
          </p:nvGrpSpPr>
          <p:grpSpPr bwMode="auto">
            <a:xfrm>
              <a:off x="2907" y="3311"/>
              <a:ext cx="1814" cy="317"/>
              <a:chOff x="2617" y="1667"/>
              <a:chExt cx="1585" cy="317"/>
            </a:xfrm>
          </p:grpSpPr>
          <p:sp>
            <p:nvSpPr>
              <p:cNvPr id="246805" name="Text Box 21"/>
              <p:cNvSpPr txBox="1">
                <a:spLocks noChangeArrowheads="1"/>
              </p:cNvSpPr>
              <p:nvPr/>
            </p:nvSpPr>
            <p:spPr bwMode="auto">
              <a:xfrm>
                <a:off x="2617" y="1824"/>
                <a:ext cx="1585" cy="1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endConditionDesignator = INTERCEPT</a:t>
                </a:r>
              </a:p>
            </p:txBody>
          </p:sp>
          <p:sp>
            <p:nvSpPr>
              <p:cNvPr id="246806" name="Text Box 22"/>
              <p:cNvSpPr txBox="1">
                <a:spLocks noChangeArrowheads="1"/>
              </p:cNvSpPr>
              <p:nvPr/>
            </p:nvSpPr>
            <p:spPr bwMode="auto">
              <a:xfrm>
                <a:off x="2618" y="1667"/>
                <a:ext cx="1584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MissedApproachLeg</a:t>
                </a:r>
                <a:endParaRPr lang="en-GB" altLang="en-US" sz="1000" b="0" i="1"/>
              </a:p>
            </p:txBody>
          </p:sp>
        </p:grpSp>
        <p:sp>
          <p:nvSpPr>
            <p:cNvPr id="246823" name="Text Box 39"/>
            <p:cNvSpPr txBox="1">
              <a:spLocks noChangeArrowheads="1"/>
            </p:cNvSpPr>
            <p:nvPr/>
          </p:nvSpPr>
          <p:spPr bwMode="auto">
            <a:xfrm>
              <a:off x="3230" y="4048"/>
              <a:ext cx="1096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distance = 18 NM</a:t>
              </a:r>
            </a:p>
          </p:txBody>
        </p:sp>
        <p:sp>
          <p:nvSpPr>
            <p:cNvPr id="246824" name="Text Box 40"/>
            <p:cNvSpPr txBox="1">
              <a:spLocks noChangeArrowheads="1"/>
            </p:cNvSpPr>
            <p:nvPr/>
          </p:nvSpPr>
          <p:spPr bwMode="auto">
            <a:xfrm>
              <a:off x="3233" y="3892"/>
              <a:ext cx="1100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DistanceIndication</a:t>
              </a:r>
              <a:endParaRPr lang="en-GB" altLang="en-US" sz="1000" b="0" i="1"/>
            </a:p>
          </p:txBody>
        </p:sp>
        <p:sp>
          <p:nvSpPr>
            <p:cNvPr id="246830" name="Line 46"/>
            <p:cNvSpPr>
              <a:spLocks noChangeShapeType="1"/>
            </p:cNvSpPr>
            <p:nvPr/>
          </p:nvSpPr>
          <p:spPr bwMode="auto">
            <a:xfrm>
              <a:off x="3745" y="3639"/>
              <a:ext cx="0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6850" name="Group 66"/>
            <p:cNvGrpSpPr>
              <a:grpSpLocks/>
            </p:cNvGrpSpPr>
            <p:nvPr/>
          </p:nvGrpSpPr>
          <p:grpSpPr bwMode="auto">
            <a:xfrm>
              <a:off x="4762" y="3905"/>
              <a:ext cx="854" cy="320"/>
              <a:chOff x="88" y="1952"/>
              <a:chExt cx="1076" cy="320"/>
            </a:xfrm>
          </p:grpSpPr>
          <p:sp>
            <p:nvSpPr>
              <p:cNvPr id="246851" name="Text Box 67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designator = TOU</a:t>
                </a:r>
                <a:endParaRPr lang="en-GB" altLang="en-US" sz="1000"/>
              </a:p>
            </p:txBody>
          </p:sp>
          <p:sp>
            <p:nvSpPr>
              <p:cNvPr id="246852" name="Text Box 68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Navaid</a:t>
                </a:r>
                <a:endParaRPr lang="en-GB" altLang="en-US" sz="1000" b="0" i="1"/>
              </a:p>
            </p:txBody>
          </p:sp>
        </p:grpSp>
        <p:sp>
          <p:nvSpPr>
            <p:cNvPr id="246854" name="Line 70"/>
            <p:cNvSpPr>
              <a:spLocks noChangeShapeType="1"/>
            </p:cNvSpPr>
            <p:nvPr/>
          </p:nvSpPr>
          <p:spPr bwMode="auto">
            <a:xfrm>
              <a:off x="4333" y="4071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855" name="Text Box 71"/>
            <p:cNvSpPr txBox="1">
              <a:spLocks noChangeArrowheads="1"/>
            </p:cNvSpPr>
            <p:nvPr/>
          </p:nvSpPr>
          <p:spPr bwMode="auto">
            <a:xfrm>
              <a:off x="3715" y="3752"/>
              <a:ext cx="6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 b="0"/>
                <a:t>+distance</a:t>
              </a:r>
              <a:endParaRPr lang="en-GB" altLang="en-US" sz="1000" b="0"/>
            </a:p>
          </p:txBody>
        </p:sp>
      </p:grpSp>
      <p:pic>
        <p:nvPicPr>
          <p:cNvPr id="246856" name="Picture 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641475"/>
            <a:ext cx="15271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6" grpId="0" animBg="1"/>
      <p:bldP spid="246797" grpId="0" animBg="1"/>
      <p:bldP spid="2468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115FE-F05D-4EF7-B0F5-DC4283A51B40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260354" name="Picture 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824538"/>
            <a:ext cx="3121025" cy="103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355" name="AutoShape 259"/>
          <p:cNvSpPr>
            <a:spLocks noChangeArrowheads="1"/>
          </p:cNvSpPr>
          <p:nvPr/>
        </p:nvSpPr>
        <p:spPr bwMode="auto">
          <a:xfrm>
            <a:off x="4432300" y="6464300"/>
            <a:ext cx="2908300" cy="393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60351" name="Picture 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6" t="23782" b="3203"/>
          <a:stretch>
            <a:fillRect/>
          </a:stretch>
        </p:blipFill>
        <p:spPr bwMode="auto">
          <a:xfrm>
            <a:off x="5434013" y="3967163"/>
            <a:ext cx="40322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350" name="Picture 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0" r="39076"/>
          <a:stretch>
            <a:fillRect/>
          </a:stretch>
        </p:blipFill>
        <p:spPr bwMode="auto">
          <a:xfrm>
            <a:off x="2506663" y="2674938"/>
            <a:ext cx="3687762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348" name="Picture 2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44500"/>
            <a:ext cx="34702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Approach Conditions</a:t>
            </a:r>
            <a:endParaRPr lang="en-GB" altLang="en-US"/>
          </a:p>
        </p:txBody>
      </p:sp>
      <p:pic>
        <p:nvPicPr>
          <p:cNvPr id="260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2"/>
          <a:stretch>
            <a:fillRect/>
          </a:stretch>
        </p:blipFill>
        <p:spPr bwMode="auto">
          <a:xfrm>
            <a:off x="0" y="1279525"/>
            <a:ext cx="401955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0352" name="Group 256"/>
          <p:cNvGrpSpPr>
            <a:grpSpLocks/>
          </p:cNvGrpSpPr>
          <p:nvPr/>
        </p:nvGrpSpPr>
        <p:grpSpPr bwMode="auto">
          <a:xfrm>
            <a:off x="2773363" y="1797050"/>
            <a:ext cx="5829300" cy="2220913"/>
            <a:chOff x="1747" y="1132"/>
            <a:chExt cx="3672" cy="1399"/>
          </a:xfrm>
        </p:grpSpPr>
        <p:pic>
          <p:nvPicPr>
            <p:cNvPr id="260349" name="Picture 25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6" t="44089" r="2005"/>
            <a:stretch>
              <a:fillRect/>
            </a:stretch>
          </p:blipFill>
          <p:spPr bwMode="auto">
            <a:xfrm>
              <a:off x="4195" y="1675"/>
              <a:ext cx="1224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0109" name="AutoShape 13"/>
            <p:cNvSpPr>
              <a:spLocks noChangeArrowheads="1"/>
            </p:cNvSpPr>
            <p:nvPr/>
          </p:nvSpPr>
          <p:spPr bwMode="auto">
            <a:xfrm>
              <a:off x="1747" y="1132"/>
              <a:ext cx="312" cy="21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10" name="AutoShape 14"/>
            <p:cNvSpPr>
              <a:spLocks noChangeArrowheads="1"/>
            </p:cNvSpPr>
            <p:nvPr/>
          </p:nvSpPr>
          <p:spPr bwMode="auto">
            <a:xfrm>
              <a:off x="4358" y="2028"/>
              <a:ext cx="892" cy="39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0353" name="Group 257"/>
          <p:cNvGrpSpPr>
            <a:grpSpLocks/>
          </p:cNvGrpSpPr>
          <p:nvPr/>
        </p:nvGrpSpPr>
        <p:grpSpPr bwMode="auto">
          <a:xfrm>
            <a:off x="2763838" y="2144713"/>
            <a:ext cx="2627312" cy="2760662"/>
            <a:chOff x="1741" y="1351"/>
            <a:chExt cx="1655" cy="1739"/>
          </a:xfrm>
        </p:grpSpPr>
        <p:sp>
          <p:nvSpPr>
            <p:cNvPr id="260111" name="AutoShape 15"/>
            <p:cNvSpPr>
              <a:spLocks noChangeArrowheads="1"/>
            </p:cNvSpPr>
            <p:nvPr/>
          </p:nvSpPr>
          <p:spPr bwMode="auto">
            <a:xfrm>
              <a:off x="1741" y="1351"/>
              <a:ext cx="331" cy="11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112" name="AutoShape 16"/>
            <p:cNvSpPr>
              <a:spLocks noChangeArrowheads="1"/>
            </p:cNvSpPr>
            <p:nvPr/>
          </p:nvSpPr>
          <p:spPr bwMode="auto">
            <a:xfrm>
              <a:off x="1745" y="2351"/>
              <a:ext cx="1648" cy="38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333" name="AutoShape 237"/>
            <p:cNvSpPr>
              <a:spLocks noChangeArrowheads="1"/>
            </p:cNvSpPr>
            <p:nvPr/>
          </p:nvSpPr>
          <p:spPr bwMode="auto">
            <a:xfrm>
              <a:off x="1748" y="2904"/>
              <a:ext cx="1648" cy="18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0336" name="AutoShape 240"/>
          <p:cNvSpPr>
            <a:spLocks noChangeArrowheads="1"/>
          </p:cNvSpPr>
          <p:nvPr/>
        </p:nvSpPr>
        <p:spPr bwMode="auto">
          <a:xfrm>
            <a:off x="946150" y="2133600"/>
            <a:ext cx="693738" cy="1793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0339" name="Group 243"/>
          <p:cNvGrpSpPr>
            <a:grpSpLocks/>
          </p:cNvGrpSpPr>
          <p:nvPr/>
        </p:nvGrpSpPr>
        <p:grpSpPr bwMode="auto">
          <a:xfrm>
            <a:off x="147638" y="3389313"/>
            <a:ext cx="2427287" cy="511175"/>
            <a:chOff x="93" y="2135"/>
            <a:chExt cx="1529" cy="322"/>
          </a:xfrm>
        </p:grpSpPr>
        <p:sp>
          <p:nvSpPr>
            <p:cNvPr id="260337" name="Text Box 241"/>
            <p:cNvSpPr txBox="1">
              <a:spLocks noChangeArrowheads="1"/>
            </p:cNvSpPr>
            <p:nvPr/>
          </p:nvSpPr>
          <p:spPr bwMode="auto">
            <a:xfrm>
              <a:off x="93" y="2297"/>
              <a:ext cx="1529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finalApproachPath = STRAIGHT_IN</a:t>
              </a:r>
              <a:endParaRPr lang="en-GB" altLang="en-US" sz="1000"/>
            </a:p>
          </p:txBody>
        </p:sp>
        <p:sp>
          <p:nvSpPr>
            <p:cNvPr id="260338" name="Text Box 242"/>
            <p:cNvSpPr txBox="1">
              <a:spLocks noChangeArrowheads="1"/>
            </p:cNvSpPr>
            <p:nvPr/>
          </p:nvSpPr>
          <p:spPr bwMode="auto">
            <a:xfrm>
              <a:off x="93" y="2135"/>
              <a:ext cx="1529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ApproachCondition</a:t>
              </a:r>
              <a:endParaRPr lang="en-GB" altLang="en-US" sz="1000" b="0" i="1"/>
            </a:p>
          </p:txBody>
        </p:sp>
      </p:grpSp>
      <p:grpSp>
        <p:nvGrpSpPr>
          <p:cNvPr id="260340" name="Group 244"/>
          <p:cNvGrpSpPr>
            <a:grpSpLocks/>
          </p:cNvGrpSpPr>
          <p:nvPr/>
        </p:nvGrpSpPr>
        <p:grpSpPr bwMode="auto">
          <a:xfrm>
            <a:off x="377825" y="4130675"/>
            <a:ext cx="1943100" cy="511175"/>
            <a:chOff x="93" y="2135"/>
            <a:chExt cx="1529" cy="322"/>
          </a:xfrm>
        </p:grpSpPr>
        <p:sp>
          <p:nvSpPr>
            <p:cNvPr id="260341" name="Text Box 245"/>
            <p:cNvSpPr txBox="1">
              <a:spLocks noChangeArrowheads="1"/>
            </p:cNvSpPr>
            <p:nvPr/>
          </p:nvSpPr>
          <p:spPr bwMode="auto">
            <a:xfrm>
              <a:off x="93" y="2297"/>
              <a:ext cx="1529" cy="16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>
                  <a:solidFill>
                    <a:schemeClr val="bg1"/>
                  </a:solidFill>
                </a:rPr>
                <a:t>aircraftLandingCategory = C</a:t>
              </a:r>
              <a:endParaRPr lang="en-GB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60342" name="Text Box 246"/>
            <p:cNvSpPr txBox="1">
              <a:spLocks noChangeArrowheads="1"/>
            </p:cNvSpPr>
            <p:nvPr/>
          </p:nvSpPr>
          <p:spPr bwMode="auto">
            <a:xfrm>
              <a:off x="93" y="2135"/>
              <a:ext cx="1529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AircraftCharacteristics</a:t>
              </a:r>
              <a:endParaRPr lang="en-GB" altLang="en-US" sz="1000" b="0" i="1"/>
            </a:p>
          </p:txBody>
        </p:sp>
      </p:grpSp>
      <p:grpSp>
        <p:nvGrpSpPr>
          <p:cNvPr id="260343" name="Group 247"/>
          <p:cNvGrpSpPr>
            <a:grpSpLocks/>
          </p:cNvGrpSpPr>
          <p:nvPr/>
        </p:nvGrpSpPr>
        <p:grpSpPr bwMode="auto">
          <a:xfrm>
            <a:off x="165100" y="4851400"/>
            <a:ext cx="2427288" cy="1654175"/>
            <a:chOff x="93" y="2135"/>
            <a:chExt cx="1529" cy="1042"/>
          </a:xfrm>
        </p:grpSpPr>
        <p:sp>
          <p:nvSpPr>
            <p:cNvPr id="260344" name="Text Box 248"/>
            <p:cNvSpPr txBox="1">
              <a:spLocks noChangeArrowheads="1"/>
            </p:cNvSpPr>
            <p:nvPr/>
          </p:nvSpPr>
          <p:spPr bwMode="auto">
            <a:xfrm>
              <a:off x="93" y="2297"/>
              <a:ext cx="1529" cy="88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altitude = 218 ft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000"/>
                <a:t>altitudeCode = OCA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000"/>
                <a:t>altitudeReference = MSL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000"/>
                <a:t>height = 200 ft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000"/>
                <a:t>heightCode = OCH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000"/>
                <a:t>heightReference = HAT</a:t>
              </a:r>
              <a:endParaRPr lang="en-GB" altLang="en-US" sz="1000"/>
            </a:p>
          </p:txBody>
        </p:sp>
        <p:sp>
          <p:nvSpPr>
            <p:cNvPr id="260345" name="Text Box 249"/>
            <p:cNvSpPr txBox="1">
              <a:spLocks noChangeArrowheads="1"/>
            </p:cNvSpPr>
            <p:nvPr/>
          </p:nvSpPr>
          <p:spPr bwMode="auto">
            <a:xfrm>
              <a:off x="93" y="2135"/>
              <a:ext cx="1529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Minima</a:t>
              </a:r>
              <a:endParaRPr lang="en-GB" altLang="en-US" sz="1000" b="0" i="1"/>
            </a:p>
          </p:txBody>
        </p:sp>
      </p:grpSp>
      <p:sp>
        <p:nvSpPr>
          <p:cNvPr id="260346" name="Line 250"/>
          <p:cNvSpPr>
            <a:spLocks noChangeShapeType="1"/>
          </p:cNvSpPr>
          <p:nvPr/>
        </p:nvSpPr>
        <p:spPr bwMode="auto">
          <a:xfrm>
            <a:off x="998538" y="3910013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347" name="Line 251"/>
          <p:cNvSpPr>
            <a:spLocks noChangeShapeType="1"/>
          </p:cNvSpPr>
          <p:nvPr/>
        </p:nvSpPr>
        <p:spPr bwMode="auto">
          <a:xfrm>
            <a:off x="263525" y="3900488"/>
            <a:ext cx="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6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355" grpId="0" animBg="1"/>
      <p:bldP spid="260336" grpId="0" animBg="1"/>
      <p:bldP spid="260346" grpId="0" animBg="1"/>
      <p:bldP spid="2603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6790C-2361-4354-875E-F8E66AA178BA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9825"/>
            <a:ext cx="91440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266700"/>
            <a:ext cx="9105901" cy="5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Circling Area</a:t>
            </a:r>
            <a:endParaRPr lang="en-GB" altLang="en-US"/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3619500" y="4902200"/>
            <a:ext cx="1282700" cy="1790700"/>
          </a:xfrm>
          <a:prstGeom prst="flowChartAlternateProcess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5224" name="AutoShape 8"/>
          <p:cNvSpPr>
            <a:spLocks noChangeArrowheads="1"/>
          </p:cNvSpPr>
          <p:nvPr/>
        </p:nvSpPr>
        <p:spPr bwMode="auto">
          <a:xfrm>
            <a:off x="3370263" y="2030413"/>
            <a:ext cx="927100" cy="2238375"/>
          </a:xfrm>
          <a:prstGeom prst="flowChartAlternateProcess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0" y="379413"/>
            <a:ext cx="8729663" cy="6300787"/>
            <a:chOff x="0" y="239"/>
            <a:chExt cx="5499" cy="3969"/>
          </a:xfrm>
        </p:grpSpPr>
        <p:sp>
          <p:nvSpPr>
            <p:cNvPr id="265222" name="AutoShape 6"/>
            <p:cNvSpPr>
              <a:spLocks noChangeArrowheads="1"/>
            </p:cNvSpPr>
            <p:nvPr/>
          </p:nvSpPr>
          <p:spPr bwMode="auto">
            <a:xfrm>
              <a:off x="0" y="3872"/>
              <a:ext cx="2272" cy="336"/>
            </a:xfrm>
            <a:prstGeom prst="flowChartAlternateProcess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5227" name="AutoShape 11"/>
            <p:cNvSpPr>
              <a:spLocks noChangeArrowheads="1"/>
            </p:cNvSpPr>
            <p:nvPr/>
          </p:nvSpPr>
          <p:spPr bwMode="auto">
            <a:xfrm>
              <a:off x="3059" y="239"/>
              <a:ext cx="2440" cy="1584"/>
            </a:xfrm>
            <a:prstGeom prst="flowChartAlternateProcess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5229" name="AutoShape 13"/>
          <p:cNvSpPr>
            <a:spLocks noChangeArrowheads="1"/>
          </p:cNvSpPr>
          <p:nvPr/>
        </p:nvSpPr>
        <p:spPr bwMode="auto">
          <a:xfrm>
            <a:off x="3898900" y="5753100"/>
            <a:ext cx="863600" cy="62230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5230" name="AutoShape 14"/>
          <p:cNvSpPr>
            <a:spLocks noChangeArrowheads="1"/>
          </p:cNvSpPr>
          <p:nvPr/>
        </p:nvSpPr>
        <p:spPr bwMode="auto">
          <a:xfrm>
            <a:off x="5915025" y="3605213"/>
            <a:ext cx="1357313" cy="74930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652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278313"/>
            <a:ext cx="3565525" cy="5397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32" name="AutoShape 16"/>
          <p:cNvSpPr>
            <a:spLocks noChangeArrowheads="1"/>
          </p:cNvSpPr>
          <p:nvPr/>
        </p:nvSpPr>
        <p:spPr bwMode="auto">
          <a:xfrm>
            <a:off x="774700" y="4416425"/>
            <a:ext cx="1016000" cy="1397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5233" name="AutoShape 17"/>
          <p:cNvSpPr>
            <a:spLocks noChangeArrowheads="1"/>
          </p:cNvSpPr>
          <p:nvPr/>
        </p:nvSpPr>
        <p:spPr bwMode="auto">
          <a:xfrm>
            <a:off x="7099300" y="2919413"/>
            <a:ext cx="1635125" cy="5461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0" animBg="1"/>
      <p:bldP spid="265224" grpId="0" animBg="1"/>
      <p:bldP spid="265229" grpId="0" animBg="1"/>
      <p:bldP spid="265230" grpId="0" animBg="1"/>
      <p:bldP spid="265232" grpId="0" animBg="1"/>
      <p:bldP spid="2652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49E0B-C7B9-4536-A29E-0FB891F0E83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14058" name="Rectangle 4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Content</a:t>
            </a:r>
            <a:endParaRPr lang="en-GB" altLang="en-US"/>
          </a:p>
        </p:txBody>
      </p:sp>
      <p:sp>
        <p:nvSpPr>
          <p:cNvPr id="214059" name="Rectangle 4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Context &amp; History</a:t>
            </a:r>
          </a:p>
          <a:p>
            <a:r>
              <a:rPr lang="en-US" altLang="en-US"/>
              <a:t>Overview of the Procedure Model</a:t>
            </a:r>
          </a:p>
          <a:p>
            <a:r>
              <a:rPr lang="en-US" altLang="en-US"/>
              <a:t>Procedure Transition, SegmentLeg and SegmentPoint</a:t>
            </a:r>
          </a:p>
          <a:p>
            <a:r>
              <a:rPr lang="en-US" altLang="en-US"/>
              <a:t>Approach Conditions (minima…)</a:t>
            </a:r>
          </a:p>
          <a:p>
            <a:r>
              <a:rPr lang="en-US" altLang="en-US"/>
              <a:t>Circling Area</a:t>
            </a:r>
          </a:p>
          <a:p>
            <a:r>
              <a:rPr lang="en-US" altLang="en-US"/>
              <a:t>MSA</a:t>
            </a:r>
          </a:p>
          <a:p>
            <a:r>
              <a:rPr lang="en-US" altLang="en-US"/>
              <a:t>TAA</a:t>
            </a:r>
          </a:p>
          <a:p>
            <a:r>
              <a:rPr lang="en-US" altLang="en-US"/>
              <a:t>Miscellaneous</a:t>
            </a:r>
          </a:p>
          <a:p>
            <a:r>
              <a:rPr lang="en-US" altLang="en-US"/>
              <a:t>List of open questions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F79E2-73CE-4FB1-B573-3B5B2C91604B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266310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2"/>
          <a:stretch>
            <a:fillRect/>
          </a:stretch>
        </p:blipFill>
        <p:spPr bwMode="auto">
          <a:xfrm>
            <a:off x="2457450" y="3600450"/>
            <a:ext cx="405447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11757" r="3690" b="4468"/>
          <a:stretch>
            <a:fillRect/>
          </a:stretch>
        </p:blipFill>
        <p:spPr bwMode="auto">
          <a:xfrm>
            <a:off x="0" y="2887663"/>
            <a:ext cx="38227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9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96888"/>
            <a:ext cx="3894138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0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2"/>
          <a:stretch>
            <a:fillRect/>
          </a:stretch>
        </p:blipFill>
        <p:spPr bwMode="auto">
          <a:xfrm>
            <a:off x="388938" y="1130300"/>
            <a:ext cx="23876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MSA</a:t>
            </a:r>
            <a:endParaRPr lang="en-GB" altLang="en-US"/>
          </a:p>
        </p:txBody>
      </p:sp>
      <p:grpSp>
        <p:nvGrpSpPr>
          <p:cNvPr id="266304" name="Group 64"/>
          <p:cNvGrpSpPr>
            <a:grpSpLocks/>
          </p:cNvGrpSpPr>
          <p:nvPr/>
        </p:nvGrpSpPr>
        <p:grpSpPr bwMode="auto">
          <a:xfrm>
            <a:off x="3667125" y="392113"/>
            <a:ext cx="3627438" cy="3217862"/>
            <a:chOff x="2310" y="247"/>
            <a:chExt cx="2285" cy="2027"/>
          </a:xfrm>
        </p:grpSpPr>
        <p:pic>
          <p:nvPicPr>
            <p:cNvPr id="26625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48" b="23404"/>
            <a:stretch>
              <a:fillRect/>
            </a:stretch>
          </p:blipFill>
          <p:spPr bwMode="auto">
            <a:xfrm>
              <a:off x="2310" y="247"/>
              <a:ext cx="2285" cy="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5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" y="1271"/>
              <a:ext cx="947" cy="10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6273" name="Group 33"/>
          <p:cNvGrpSpPr>
            <a:grpSpLocks/>
          </p:cNvGrpSpPr>
          <p:nvPr/>
        </p:nvGrpSpPr>
        <p:grpSpPr bwMode="auto">
          <a:xfrm>
            <a:off x="7531100" y="439738"/>
            <a:ext cx="1612900" cy="508000"/>
            <a:chOff x="88" y="1952"/>
            <a:chExt cx="1076" cy="320"/>
          </a:xfrm>
        </p:grpSpPr>
        <p:sp>
          <p:nvSpPr>
            <p:cNvPr id="266274" name="Text Box 34"/>
            <p:cNvSpPr txBox="1">
              <a:spLocks noChangeArrowheads="1"/>
            </p:cNvSpPr>
            <p:nvPr/>
          </p:nvSpPr>
          <p:spPr bwMode="auto">
            <a:xfrm>
              <a:off x="88" y="2112"/>
              <a:ext cx="1072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safeAreaType = MSA</a:t>
              </a:r>
              <a:endParaRPr lang="en-GB" altLang="en-US" sz="1000"/>
            </a:p>
          </p:txBody>
        </p:sp>
        <p:sp>
          <p:nvSpPr>
            <p:cNvPr id="266275" name="Text Box 35"/>
            <p:cNvSpPr txBox="1">
              <a:spLocks noChangeArrowheads="1"/>
            </p:cNvSpPr>
            <p:nvPr/>
          </p:nvSpPr>
          <p:spPr bwMode="auto">
            <a:xfrm>
              <a:off x="88" y="1952"/>
              <a:ext cx="1076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SafeAltitudeArea</a:t>
              </a:r>
              <a:endParaRPr lang="en-GB" altLang="en-US" sz="1000" b="0" i="1"/>
            </a:p>
          </p:txBody>
        </p:sp>
      </p:grpSp>
      <p:grpSp>
        <p:nvGrpSpPr>
          <p:cNvPr id="266307" name="Group 67"/>
          <p:cNvGrpSpPr>
            <a:grpSpLocks/>
          </p:cNvGrpSpPr>
          <p:nvPr/>
        </p:nvGrpSpPr>
        <p:grpSpPr bwMode="auto">
          <a:xfrm>
            <a:off x="4116388" y="947738"/>
            <a:ext cx="5016500" cy="5157787"/>
            <a:chOff x="2600" y="597"/>
            <a:chExt cx="3160" cy="3249"/>
          </a:xfrm>
        </p:grpSpPr>
        <p:grpSp>
          <p:nvGrpSpPr>
            <p:cNvPr id="266287" name="Group 47"/>
            <p:cNvGrpSpPr>
              <a:grpSpLocks/>
            </p:cNvGrpSpPr>
            <p:nvPr/>
          </p:nvGrpSpPr>
          <p:grpSpPr bwMode="auto">
            <a:xfrm>
              <a:off x="4125" y="2518"/>
              <a:ext cx="1635" cy="1328"/>
              <a:chOff x="88" y="1952"/>
              <a:chExt cx="1076" cy="1328"/>
            </a:xfrm>
          </p:grpSpPr>
          <p:sp>
            <p:nvSpPr>
              <p:cNvPr id="266288" name="Text Box 48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168"/>
              </a:xfrm>
              <a:prstGeom prst="rect">
                <a:avLst/>
              </a:prstGeom>
              <a:solidFill>
                <a:srgbClr val="CCFFCC">
                  <a:alpha val="3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arcDirection = CWA (clockwise Arc)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fromAngle = 284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toAngle = 104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angleDirectionReference = TO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innerDistance = 0 NM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outerDistance = 25 NM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lowerLimit = 1400 ft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lowerLimitReference = MSL</a:t>
                </a:r>
                <a:endParaRPr lang="en-GB" altLang="en-US" sz="1000"/>
              </a:p>
            </p:txBody>
          </p:sp>
          <p:sp>
            <p:nvSpPr>
              <p:cNvPr id="266289" name="Text Box 49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CircleSector 2</a:t>
                </a:r>
                <a:endParaRPr lang="en-GB" altLang="en-US" sz="1000" b="0" i="1"/>
              </a:p>
            </p:txBody>
          </p:sp>
        </p:grpSp>
        <p:sp>
          <p:nvSpPr>
            <p:cNvPr id="266295" name="Line 55"/>
            <p:cNvSpPr>
              <a:spLocks noChangeShapeType="1"/>
            </p:cNvSpPr>
            <p:nvPr/>
          </p:nvSpPr>
          <p:spPr bwMode="auto">
            <a:xfrm>
              <a:off x="5609" y="597"/>
              <a:ext cx="0" cy="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66297" name="Picture 5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84"/>
            <a:stretch>
              <a:fillRect/>
            </a:stretch>
          </p:blipFill>
          <p:spPr bwMode="auto">
            <a:xfrm rot="720000">
              <a:off x="2600" y="1719"/>
              <a:ext cx="69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6306" name="Group 66"/>
          <p:cNvGrpSpPr>
            <a:grpSpLocks/>
          </p:cNvGrpSpPr>
          <p:nvPr/>
        </p:nvGrpSpPr>
        <p:grpSpPr bwMode="auto">
          <a:xfrm>
            <a:off x="4248150" y="957263"/>
            <a:ext cx="4437063" cy="2689225"/>
            <a:chOff x="2676" y="603"/>
            <a:chExt cx="2795" cy="1694"/>
          </a:xfrm>
        </p:grpSpPr>
        <p:grpSp>
          <p:nvGrpSpPr>
            <p:cNvPr id="266278" name="Group 38"/>
            <p:cNvGrpSpPr>
              <a:grpSpLocks/>
            </p:cNvGrpSpPr>
            <p:nvPr/>
          </p:nvGrpSpPr>
          <p:grpSpPr bwMode="auto">
            <a:xfrm>
              <a:off x="3836" y="969"/>
              <a:ext cx="1635" cy="1328"/>
              <a:chOff x="88" y="1952"/>
              <a:chExt cx="1076" cy="1328"/>
            </a:xfrm>
          </p:grpSpPr>
          <p:sp>
            <p:nvSpPr>
              <p:cNvPr id="266279" name="Text Box 39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168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arcDirection = CWA (clockwise Arc)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fromAngle = 104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toAngle = 284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angleDirectionReference = TO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innerDistance = 0 NM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outerDistance = 25 NM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lowerLimit = 3000 ft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lowerLimitReference = MSL</a:t>
                </a:r>
                <a:endParaRPr lang="en-GB" altLang="en-US" sz="1000"/>
              </a:p>
            </p:txBody>
          </p:sp>
          <p:sp>
            <p:nvSpPr>
              <p:cNvPr id="266280" name="Text Box 40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CircleSector 1</a:t>
                </a:r>
                <a:endParaRPr lang="en-GB" altLang="en-US" sz="1000" b="0" i="1"/>
              </a:p>
            </p:txBody>
          </p:sp>
        </p:grpSp>
        <p:sp>
          <p:nvSpPr>
            <p:cNvPr id="266294" name="Line 54"/>
            <p:cNvSpPr>
              <a:spLocks noChangeShapeType="1"/>
            </p:cNvSpPr>
            <p:nvPr/>
          </p:nvSpPr>
          <p:spPr bwMode="auto">
            <a:xfrm>
              <a:off x="4910" y="603"/>
              <a:ext cx="0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66298" name="Picture 5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30"/>
            <a:stretch>
              <a:fillRect/>
            </a:stretch>
          </p:blipFill>
          <p:spPr bwMode="auto">
            <a:xfrm rot="720000">
              <a:off x="2676" y="1385"/>
              <a:ext cx="677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6305" name="Group 65"/>
          <p:cNvGrpSpPr>
            <a:grpSpLocks/>
          </p:cNvGrpSpPr>
          <p:nvPr/>
        </p:nvGrpSpPr>
        <p:grpSpPr bwMode="auto">
          <a:xfrm>
            <a:off x="4594225" y="88900"/>
            <a:ext cx="3090863" cy="2773363"/>
            <a:chOff x="2894" y="56"/>
            <a:chExt cx="1947" cy="1747"/>
          </a:xfrm>
        </p:grpSpPr>
        <p:grpSp>
          <p:nvGrpSpPr>
            <p:cNvPr id="266268" name="Group 28"/>
            <p:cNvGrpSpPr>
              <a:grpSpLocks/>
            </p:cNvGrpSpPr>
            <p:nvPr/>
          </p:nvGrpSpPr>
          <p:grpSpPr bwMode="auto">
            <a:xfrm>
              <a:off x="3507" y="56"/>
              <a:ext cx="893" cy="320"/>
              <a:chOff x="88" y="1952"/>
              <a:chExt cx="1076" cy="320"/>
            </a:xfrm>
          </p:grpSpPr>
          <p:sp>
            <p:nvSpPr>
              <p:cNvPr id="266269" name="Text Box 29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6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Designator = VFA</a:t>
                </a:r>
                <a:endParaRPr lang="en-GB" altLang="en-US" sz="1000"/>
              </a:p>
            </p:txBody>
          </p:sp>
          <p:sp>
            <p:nvSpPr>
              <p:cNvPr id="266270" name="Text Box 30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Navaid</a:t>
                </a:r>
                <a:endParaRPr lang="en-GB" altLang="en-US" sz="1000" b="0" i="1"/>
              </a:p>
            </p:txBody>
          </p:sp>
        </p:grpSp>
        <p:sp>
          <p:nvSpPr>
            <p:cNvPr id="266276" name="Line 36"/>
            <p:cNvSpPr>
              <a:spLocks noChangeShapeType="1"/>
            </p:cNvSpPr>
            <p:nvPr/>
          </p:nvSpPr>
          <p:spPr bwMode="auto">
            <a:xfrm flipH="1">
              <a:off x="4408" y="329"/>
              <a:ext cx="3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6293" name="Text Box 53"/>
            <p:cNvSpPr txBox="1">
              <a:spLocks noChangeArrowheads="1"/>
            </p:cNvSpPr>
            <p:nvPr/>
          </p:nvSpPr>
          <p:spPr bwMode="auto">
            <a:xfrm>
              <a:off x="4362" y="176"/>
              <a:ext cx="47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800" b="0"/>
                <a:t>+centrePoint</a:t>
              </a:r>
              <a:endParaRPr lang="en-GB" altLang="en-US" sz="800" b="0"/>
            </a:p>
          </p:txBody>
        </p:sp>
        <p:sp>
          <p:nvSpPr>
            <p:cNvPr id="266272" name="AutoShape 32"/>
            <p:cNvSpPr>
              <a:spLocks noChangeArrowheads="1"/>
            </p:cNvSpPr>
            <p:nvPr/>
          </p:nvSpPr>
          <p:spPr bwMode="auto">
            <a:xfrm>
              <a:off x="2894" y="1631"/>
              <a:ext cx="171" cy="172"/>
            </a:xfrm>
            <a:prstGeom prst="star4">
              <a:avLst>
                <a:gd name="adj" fmla="val 125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C591E8-1DF7-4709-814B-33EF98BB503A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26731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7"/>
          <a:stretch>
            <a:fillRect/>
          </a:stretch>
        </p:blipFill>
        <p:spPr bwMode="auto">
          <a:xfrm>
            <a:off x="2220913" y="990600"/>
            <a:ext cx="232886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322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4"/>
          <a:stretch>
            <a:fillRect/>
          </a:stretch>
        </p:blipFill>
        <p:spPr bwMode="auto">
          <a:xfrm>
            <a:off x="-111125" y="3757613"/>
            <a:ext cx="26384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321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6" b="5049"/>
          <a:stretch>
            <a:fillRect/>
          </a:stretch>
        </p:blipFill>
        <p:spPr bwMode="auto">
          <a:xfrm>
            <a:off x="-188913" y="2055813"/>
            <a:ext cx="4210051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  TAA</a:t>
            </a:r>
            <a:endParaRPr lang="en-GB" altLang="en-US"/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376238"/>
            <a:ext cx="4265612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55575"/>
            <a:ext cx="1827213" cy="164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8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845050"/>
            <a:ext cx="2274887" cy="200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7327" name="Group 63"/>
          <p:cNvGrpSpPr>
            <a:grpSpLocks/>
          </p:cNvGrpSpPr>
          <p:nvPr/>
        </p:nvGrpSpPr>
        <p:grpSpPr bwMode="auto">
          <a:xfrm>
            <a:off x="7659688" y="1100138"/>
            <a:ext cx="1484312" cy="746125"/>
            <a:chOff x="4825" y="693"/>
            <a:chExt cx="935" cy="470"/>
          </a:xfrm>
        </p:grpSpPr>
        <p:grpSp>
          <p:nvGrpSpPr>
            <p:cNvPr id="267305" name="Group 41"/>
            <p:cNvGrpSpPr>
              <a:grpSpLocks/>
            </p:cNvGrpSpPr>
            <p:nvPr/>
          </p:nvGrpSpPr>
          <p:grpSpPr bwMode="auto">
            <a:xfrm>
              <a:off x="4825" y="843"/>
              <a:ext cx="935" cy="320"/>
              <a:chOff x="88" y="1952"/>
              <a:chExt cx="1076" cy="320"/>
            </a:xfrm>
          </p:grpSpPr>
          <p:sp>
            <p:nvSpPr>
              <p:cNvPr id="267306" name="Text Box 42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designator = LC406</a:t>
                </a:r>
                <a:endParaRPr lang="en-GB" altLang="en-US" sz="1000"/>
              </a:p>
            </p:txBody>
          </p:sp>
          <p:sp>
            <p:nvSpPr>
              <p:cNvPr id="267307" name="Text Box 43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DesignatedPoint</a:t>
                </a:r>
                <a:endParaRPr lang="en-GB" altLang="en-US" sz="1000" b="0" i="1"/>
              </a:p>
            </p:txBody>
          </p:sp>
        </p:grpSp>
        <p:sp>
          <p:nvSpPr>
            <p:cNvPr id="267314" name="Line 50"/>
            <p:cNvSpPr>
              <a:spLocks noChangeShapeType="1"/>
            </p:cNvSpPr>
            <p:nvPr/>
          </p:nvSpPr>
          <p:spPr bwMode="auto">
            <a:xfrm>
              <a:off x="5191" y="713"/>
              <a:ext cx="0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316" name="Text Box 52"/>
            <p:cNvSpPr txBox="1">
              <a:spLocks noChangeArrowheads="1"/>
            </p:cNvSpPr>
            <p:nvPr/>
          </p:nvSpPr>
          <p:spPr bwMode="auto">
            <a:xfrm>
              <a:off x="5171" y="693"/>
              <a:ext cx="3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+IF</a:t>
              </a:r>
              <a:endParaRPr lang="en-GB" altLang="en-US" sz="1200"/>
            </a:p>
          </p:txBody>
        </p:sp>
      </p:grpSp>
      <p:grpSp>
        <p:nvGrpSpPr>
          <p:cNvPr id="267328" name="Group 64"/>
          <p:cNvGrpSpPr>
            <a:grpSpLocks/>
          </p:cNvGrpSpPr>
          <p:nvPr/>
        </p:nvGrpSpPr>
        <p:grpSpPr bwMode="auto">
          <a:xfrm>
            <a:off x="7442200" y="1131888"/>
            <a:ext cx="1701800" cy="1400175"/>
            <a:chOff x="4688" y="713"/>
            <a:chExt cx="1072" cy="882"/>
          </a:xfrm>
        </p:grpSpPr>
        <p:grpSp>
          <p:nvGrpSpPr>
            <p:cNvPr id="267308" name="Group 44"/>
            <p:cNvGrpSpPr>
              <a:grpSpLocks/>
            </p:cNvGrpSpPr>
            <p:nvPr/>
          </p:nvGrpSpPr>
          <p:grpSpPr bwMode="auto">
            <a:xfrm>
              <a:off x="4688" y="1275"/>
              <a:ext cx="1072" cy="320"/>
              <a:chOff x="88" y="1952"/>
              <a:chExt cx="1076" cy="320"/>
            </a:xfrm>
          </p:grpSpPr>
          <p:sp>
            <p:nvSpPr>
              <p:cNvPr id="267309" name="Text Box 45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designator = RIMOR</a:t>
                </a:r>
                <a:endParaRPr lang="en-GB" altLang="en-US" sz="1000"/>
              </a:p>
            </p:txBody>
          </p:sp>
          <p:sp>
            <p:nvSpPr>
              <p:cNvPr id="267310" name="Text Box 46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DesignatedPoint</a:t>
                </a:r>
                <a:endParaRPr lang="en-GB" altLang="en-US" sz="1000" b="0" i="1"/>
              </a:p>
            </p:txBody>
          </p:sp>
        </p:grpSp>
        <p:sp>
          <p:nvSpPr>
            <p:cNvPr id="267315" name="Line 51"/>
            <p:cNvSpPr>
              <a:spLocks noChangeShapeType="1"/>
            </p:cNvSpPr>
            <p:nvPr/>
          </p:nvSpPr>
          <p:spPr bwMode="auto">
            <a:xfrm>
              <a:off x="4747" y="713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7317" name="Text Box 53"/>
            <p:cNvSpPr txBox="1">
              <a:spLocks noChangeArrowheads="1"/>
            </p:cNvSpPr>
            <p:nvPr/>
          </p:nvSpPr>
          <p:spPr bwMode="auto">
            <a:xfrm>
              <a:off x="4731" y="1145"/>
              <a:ext cx="4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/>
                <a:t>+IAF</a:t>
              </a:r>
              <a:endParaRPr lang="en-GB" altLang="en-US" sz="1200"/>
            </a:p>
          </p:txBody>
        </p:sp>
      </p:grpSp>
      <p:pic>
        <p:nvPicPr>
          <p:cNvPr id="267318" name="Picture 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-74613"/>
            <a:ext cx="2455863" cy="225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7326" name="Group 62"/>
          <p:cNvGrpSpPr>
            <a:grpSpLocks/>
          </p:cNvGrpSpPr>
          <p:nvPr/>
        </p:nvGrpSpPr>
        <p:grpSpPr bwMode="auto">
          <a:xfrm>
            <a:off x="5516563" y="1041400"/>
            <a:ext cx="360362" cy="633413"/>
            <a:chOff x="3475" y="656"/>
            <a:chExt cx="227" cy="399"/>
          </a:xfrm>
        </p:grpSpPr>
        <p:sp>
          <p:nvSpPr>
            <p:cNvPr id="267324" name="AutoShape 60"/>
            <p:cNvSpPr>
              <a:spLocks noChangeArrowheads="1"/>
            </p:cNvSpPr>
            <p:nvPr/>
          </p:nvSpPr>
          <p:spPr bwMode="auto">
            <a:xfrm>
              <a:off x="3503" y="870"/>
              <a:ext cx="199" cy="185"/>
            </a:xfrm>
            <a:prstGeom prst="star4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25" name="AutoShape 61"/>
            <p:cNvSpPr>
              <a:spLocks noChangeArrowheads="1"/>
            </p:cNvSpPr>
            <p:nvPr/>
          </p:nvSpPr>
          <p:spPr bwMode="auto">
            <a:xfrm>
              <a:off x="3475" y="656"/>
              <a:ext cx="199" cy="185"/>
            </a:xfrm>
            <a:prstGeom prst="star4">
              <a:avLst>
                <a:gd name="adj" fmla="val 125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7349" name="Group 85"/>
          <p:cNvGrpSpPr>
            <a:grpSpLocks/>
          </p:cNvGrpSpPr>
          <p:nvPr/>
        </p:nvGrpSpPr>
        <p:grpSpPr bwMode="auto">
          <a:xfrm>
            <a:off x="3956050" y="520700"/>
            <a:ext cx="2595563" cy="3813175"/>
            <a:chOff x="2492" y="328"/>
            <a:chExt cx="1635" cy="2402"/>
          </a:xfrm>
        </p:grpSpPr>
        <p:grpSp>
          <p:nvGrpSpPr>
            <p:cNvPr id="267330" name="Group 66"/>
            <p:cNvGrpSpPr>
              <a:grpSpLocks/>
            </p:cNvGrpSpPr>
            <p:nvPr/>
          </p:nvGrpSpPr>
          <p:grpSpPr bwMode="auto">
            <a:xfrm>
              <a:off x="2492" y="706"/>
              <a:ext cx="1635" cy="2024"/>
              <a:chOff x="2492" y="706"/>
              <a:chExt cx="1635" cy="2024"/>
            </a:xfrm>
          </p:grpSpPr>
          <p:grpSp>
            <p:nvGrpSpPr>
              <p:cNvPr id="267286" name="Group 22"/>
              <p:cNvGrpSpPr>
                <a:grpSpLocks/>
              </p:cNvGrpSpPr>
              <p:nvPr/>
            </p:nvGrpSpPr>
            <p:grpSpPr bwMode="auto">
              <a:xfrm>
                <a:off x="2492" y="1402"/>
                <a:ext cx="1635" cy="1328"/>
                <a:chOff x="88" y="1952"/>
                <a:chExt cx="1076" cy="1328"/>
              </a:xfrm>
            </p:grpSpPr>
            <p:sp>
              <p:nvSpPr>
                <p:cNvPr id="2672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8" y="2112"/>
                  <a:ext cx="1072" cy="1168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arcDirection = CWA (clockwise Arc)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fromAngle = 83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toAngle = 173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angleDirectionReference = TO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innerDistance = 15 NM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outerDistance = 25 NM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lowerLimit = 7100 ft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en-US" sz="1000"/>
                    <a:t>lowerLimitReference = MSL</a:t>
                  </a:r>
                  <a:endParaRPr lang="en-GB" altLang="en-US" sz="1000"/>
                </a:p>
              </p:txBody>
            </p:sp>
            <p:sp>
              <p:nvSpPr>
                <p:cNvPr id="26728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8" y="1952"/>
                  <a:ext cx="1076" cy="16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000" b="0" i="1"/>
                    <a:t>CircleSector 1</a:t>
                  </a:r>
                  <a:endParaRPr lang="en-GB" altLang="en-US" sz="1000" b="0" i="1"/>
                </a:p>
              </p:txBody>
            </p:sp>
          </p:grpSp>
          <p:sp>
            <p:nvSpPr>
              <p:cNvPr id="267311" name="Line 47"/>
              <p:cNvSpPr>
                <a:spLocks noChangeShapeType="1"/>
              </p:cNvSpPr>
              <p:nvPr/>
            </p:nvSpPr>
            <p:spPr bwMode="auto">
              <a:xfrm>
                <a:off x="4005" y="706"/>
                <a:ext cx="6" cy="6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7348" name="Group 84"/>
            <p:cNvGrpSpPr>
              <a:grpSpLocks/>
            </p:cNvGrpSpPr>
            <p:nvPr/>
          </p:nvGrpSpPr>
          <p:grpSpPr bwMode="auto">
            <a:xfrm>
              <a:off x="3070" y="328"/>
              <a:ext cx="453" cy="591"/>
              <a:chOff x="3070" y="328"/>
              <a:chExt cx="453" cy="591"/>
            </a:xfrm>
          </p:grpSpPr>
          <p:sp>
            <p:nvSpPr>
              <p:cNvPr id="267331" name="Line 67"/>
              <p:cNvSpPr>
                <a:spLocks noChangeShapeType="1"/>
              </p:cNvSpPr>
              <p:nvPr/>
            </p:nvSpPr>
            <p:spPr bwMode="auto">
              <a:xfrm flipV="1">
                <a:off x="3106" y="919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33" name="Line 69"/>
              <p:cNvSpPr>
                <a:spLocks noChangeShapeType="1"/>
              </p:cNvSpPr>
              <p:nvPr/>
            </p:nvSpPr>
            <p:spPr bwMode="auto">
              <a:xfrm flipV="1">
                <a:off x="3091" y="822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34" name="Line 70"/>
              <p:cNvSpPr>
                <a:spLocks noChangeShapeType="1"/>
              </p:cNvSpPr>
              <p:nvPr/>
            </p:nvSpPr>
            <p:spPr bwMode="auto">
              <a:xfrm flipV="1">
                <a:off x="3070" y="726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35" name="Line 71"/>
              <p:cNvSpPr>
                <a:spLocks noChangeShapeType="1"/>
              </p:cNvSpPr>
              <p:nvPr/>
            </p:nvSpPr>
            <p:spPr bwMode="auto">
              <a:xfrm flipV="1">
                <a:off x="3091" y="616"/>
                <a:ext cx="206" cy="0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36" name="Line 72"/>
              <p:cNvSpPr>
                <a:spLocks noChangeShapeType="1"/>
              </p:cNvSpPr>
              <p:nvPr/>
            </p:nvSpPr>
            <p:spPr bwMode="auto">
              <a:xfrm>
                <a:off x="3125" y="520"/>
                <a:ext cx="233" cy="7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38" name="Line 74"/>
              <p:cNvSpPr>
                <a:spLocks noChangeShapeType="1"/>
              </p:cNvSpPr>
              <p:nvPr/>
            </p:nvSpPr>
            <p:spPr bwMode="auto">
              <a:xfrm flipV="1">
                <a:off x="3187" y="438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39" name="Line 75"/>
              <p:cNvSpPr>
                <a:spLocks noChangeShapeType="1"/>
              </p:cNvSpPr>
              <p:nvPr/>
            </p:nvSpPr>
            <p:spPr bwMode="auto">
              <a:xfrm flipV="1">
                <a:off x="3338" y="328"/>
                <a:ext cx="165" cy="0"/>
              </a:xfrm>
              <a:prstGeom prst="line">
                <a:avLst/>
              </a:prstGeom>
              <a:noFill/>
              <a:ln w="9525">
                <a:solidFill>
                  <a:srgbClr val="C567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67351" name="Group 87"/>
          <p:cNvGrpSpPr>
            <a:grpSpLocks/>
          </p:cNvGrpSpPr>
          <p:nvPr/>
        </p:nvGrpSpPr>
        <p:grpSpPr bwMode="auto">
          <a:xfrm>
            <a:off x="4151313" y="784225"/>
            <a:ext cx="2595562" cy="5802313"/>
            <a:chOff x="2615" y="494"/>
            <a:chExt cx="1635" cy="3655"/>
          </a:xfrm>
        </p:grpSpPr>
        <p:grpSp>
          <p:nvGrpSpPr>
            <p:cNvPr id="267295" name="Group 31"/>
            <p:cNvGrpSpPr>
              <a:grpSpLocks/>
            </p:cNvGrpSpPr>
            <p:nvPr/>
          </p:nvGrpSpPr>
          <p:grpSpPr bwMode="auto">
            <a:xfrm>
              <a:off x="2615" y="2821"/>
              <a:ext cx="1635" cy="1328"/>
              <a:chOff x="88" y="1952"/>
              <a:chExt cx="1076" cy="1328"/>
            </a:xfrm>
          </p:grpSpPr>
          <p:sp>
            <p:nvSpPr>
              <p:cNvPr id="267296" name="Text Box 32"/>
              <p:cNvSpPr txBox="1">
                <a:spLocks noChangeArrowheads="1"/>
              </p:cNvSpPr>
              <p:nvPr/>
            </p:nvSpPr>
            <p:spPr bwMode="auto">
              <a:xfrm>
                <a:off x="88" y="2112"/>
                <a:ext cx="1072" cy="116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arcDirection = CWA (clockwise Arc)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fromAngle = 83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toAngle = 173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angleDirectionReference = TO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innerDistance = 0 NM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outerDistance = 15 NM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lowerLimit = 5000 ft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000"/>
                  <a:t>lowerLimitReference = MSL</a:t>
                </a:r>
                <a:endParaRPr lang="en-GB" altLang="en-US" sz="1000"/>
              </a:p>
            </p:txBody>
          </p:sp>
          <p:sp>
            <p:nvSpPr>
              <p:cNvPr id="267297" name="Text Box 33"/>
              <p:cNvSpPr txBox="1">
                <a:spLocks noChangeArrowheads="1"/>
              </p:cNvSpPr>
              <p:nvPr/>
            </p:nvSpPr>
            <p:spPr bwMode="auto">
              <a:xfrm>
                <a:off x="88" y="1952"/>
                <a:ext cx="1076" cy="1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000" b="0" i="1"/>
                  <a:t>CircleSector 2</a:t>
                </a:r>
                <a:endParaRPr lang="en-GB" altLang="en-US" sz="1000" b="0" i="1"/>
              </a:p>
            </p:txBody>
          </p:sp>
        </p:grpSp>
        <p:sp>
          <p:nvSpPr>
            <p:cNvPr id="267312" name="Line 48"/>
            <p:cNvSpPr>
              <a:spLocks noChangeShapeType="1"/>
            </p:cNvSpPr>
            <p:nvPr/>
          </p:nvSpPr>
          <p:spPr bwMode="auto">
            <a:xfrm>
              <a:off x="4176" y="706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67350" name="Group 86"/>
            <p:cNvGrpSpPr>
              <a:grpSpLocks/>
            </p:cNvGrpSpPr>
            <p:nvPr/>
          </p:nvGrpSpPr>
          <p:grpSpPr bwMode="auto">
            <a:xfrm>
              <a:off x="3274" y="494"/>
              <a:ext cx="305" cy="422"/>
              <a:chOff x="3274" y="494"/>
              <a:chExt cx="305" cy="422"/>
            </a:xfrm>
          </p:grpSpPr>
          <p:sp>
            <p:nvSpPr>
              <p:cNvPr id="267341" name="Line 77"/>
              <p:cNvSpPr>
                <a:spLocks noChangeShapeType="1"/>
              </p:cNvSpPr>
              <p:nvPr/>
            </p:nvSpPr>
            <p:spPr bwMode="auto">
              <a:xfrm>
                <a:off x="3415" y="494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42" name="Line 78"/>
              <p:cNvSpPr>
                <a:spLocks noChangeShapeType="1"/>
              </p:cNvSpPr>
              <p:nvPr/>
            </p:nvSpPr>
            <p:spPr bwMode="auto">
              <a:xfrm>
                <a:off x="3320" y="581"/>
                <a:ext cx="233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44" name="Line 80"/>
              <p:cNvSpPr>
                <a:spLocks noChangeShapeType="1"/>
              </p:cNvSpPr>
              <p:nvPr/>
            </p:nvSpPr>
            <p:spPr bwMode="auto">
              <a:xfrm>
                <a:off x="3281" y="682"/>
                <a:ext cx="267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45" name="Line 81"/>
              <p:cNvSpPr>
                <a:spLocks noChangeShapeType="1"/>
              </p:cNvSpPr>
              <p:nvPr/>
            </p:nvSpPr>
            <p:spPr bwMode="auto">
              <a:xfrm>
                <a:off x="3274" y="815"/>
                <a:ext cx="302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346" name="Line 82"/>
              <p:cNvSpPr>
                <a:spLocks noChangeShapeType="1"/>
              </p:cNvSpPr>
              <p:nvPr/>
            </p:nvSpPr>
            <p:spPr bwMode="auto">
              <a:xfrm>
                <a:off x="3305" y="91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67329" name="Group 65"/>
          <p:cNvGrpSpPr>
            <a:grpSpLocks/>
          </p:cNvGrpSpPr>
          <p:nvPr/>
        </p:nvGrpSpPr>
        <p:grpSpPr bwMode="auto">
          <a:xfrm>
            <a:off x="6288088" y="627063"/>
            <a:ext cx="2811462" cy="504825"/>
            <a:chOff x="3961" y="248"/>
            <a:chExt cx="1771" cy="318"/>
          </a:xfrm>
        </p:grpSpPr>
        <p:sp>
          <p:nvSpPr>
            <p:cNvPr id="267280" name="Text Box 16"/>
            <p:cNvSpPr txBox="1">
              <a:spLocks noChangeArrowheads="1"/>
            </p:cNvSpPr>
            <p:nvPr/>
          </p:nvSpPr>
          <p:spPr bwMode="auto">
            <a:xfrm>
              <a:off x="3961" y="406"/>
              <a:ext cx="1764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safeAreaType = LEFT_BASE</a:t>
              </a:r>
              <a:endParaRPr lang="en-GB" altLang="en-US" sz="1000"/>
            </a:p>
          </p:txBody>
        </p:sp>
        <p:sp>
          <p:nvSpPr>
            <p:cNvPr id="267281" name="Text Box 17"/>
            <p:cNvSpPr txBox="1">
              <a:spLocks noChangeArrowheads="1"/>
            </p:cNvSpPr>
            <p:nvPr/>
          </p:nvSpPr>
          <p:spPr bwMode="auto">
            <a:xfrm>
              <a:off x="3961" y="248"/>
              <a:ext cx="1771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TerminalArrivalArea</a:t>
              </a:r>
              <a:endParaRPr lang="en-GB" altLang="en-US" sz="10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E380D-2F31-4307-BCC6-2801FF210AB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Miscellaneous - FAS datablock</a:t>
            </a:r>
            <a:endParaRPr lang="en-GB" alt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772400" cy="739775"/>
          </a:xfrm>
        </p:spPr>
        <p:txBody>
          <a:bodyPr/>
          <a:lstStyle/>
          <a:p>
            <a:r>
              <a:rPr lang="en-US" altLang="en-US"/>
              <a:t>The FAS data block is defined for RNAV GNSS approaches with LPV minima (SBAS)</a:t>
            </a:r>
            <a:endParaRPr lang="en-GB" altLang="en-US"/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1817688"/>
            <a:ext cx="3371850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8"/>
          <a:stretch>
            <a:fillRect/>
          </a:stretch>
        </p:blipFill>
        <p:spPr bwMode="auto">
          <a:xfrm>
            <a:off x="3375025" y="1803400"/>
            <a:ext cx="18827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0343" name="Group 7"/>
          <p:cNvGrpSpPr>
            <a:grpSpLocks/>
          </p:cNvGrpSpPr>
          <p:nvPr/>
        </p:nvGrpSpPr>
        <p:grpSpPr bwMode="auto">
          <a:xfrm>
            <a:off x="5708650" y="2065338"/>
            <a:ext cx="2811463" cy="504825"/>
            <a:chOff x="3961" y="248"/>
            <a:chExt cx="1771" cy="318"/>
          </a:xfrm>
        </p:grpSpPr>
        <p:sp>
          <p:nvSpPr>
            <p:cNvPr id="270344" name="Text Box 8"/>
            <p:cNvSpPr txBox="1">
              <a:spLocks noChangeArrowheads="1"/>
            </p:cNvSpPr>
            <p:nvPr/>
          </p:nvSpPr>
          <p:spPr bwMode="auto">
            <a:xfrm>
              <a:off x="3961" y="406"/>
              <a:ext cx="1764" cy="1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000"/>
                <a:t>guidanceSystem = LPV</a:t>
              </a:r>
              <a:endParaRPr lang="en-GB" altLang="en-US" sz="1000"/>
            </a:p>
          </p:txBody>
        </p:sp>
        <p:sp>
          <p:nvSpPr>
            <p:cNvPr id="270345" name="Text Box 9"/>
            <p:cNvSpPr txBox="1">
              <a:spLocks noChangeArrowheads="1"/>
            </p:cNvSpPr>
            <p:nvPr/>
          </p:nvSpPr>
          <p:spPr bwMode="auto">
            <a:xfrm>
              <a:off x="3961" y="248"/>
              <a:ext cx="1771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b="0" i="1"/>
                <a:t>FinalLeg</a:t>
              </a:r>
              <a:endParaRPr lang="en-GB" altLang="en-US" sz="1000" b="0" i="1"/>
            </a:p>
          </p:txBody>
        </p:sp>
      </p:grpSp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106363" y="2530475"/>
            <a:ext cx="2940050" cy="184150"/>
          </a:xfrm>
          <a:prstGeom prst="flowChartAlternateProcess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7035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t="25000" r="20535" b="10201"/>
          <a:stretch>
            <a:fillRect/>
          </a:stretch>
        </p:blipFill>
        <p:spPr bwMode="auto">
          <a:xfrm>
            <a:off x="5376863" y="3025775"/>
            <a:ext cx="3767137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54" name="Text Box 18"/>
          <p:cNvSpPr txBox="1">
            <a:spLocks noChangeArrowheads="1"/>
          </p:cNvSpPr>
          <p:nvPr/>
        </p:nvSpPr>
        <p:spPr bwMode="auto">
          <a:xfrm>
            <a:off x="3171825" y="4305300"/>
            <a:ext cx="2238375" cy="116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Note: The FAS DB can not be encoded as a whole (i.e. in one block) in AIXM 5.1 (E.g: AirportID)</a:t>
            </a:r>
            <a:endParaRPr lang="en-GB" altLang="en-US" sz="1400"/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553075" y="6643688"/>
            <a:ext cx="28003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b="0" i="1">
                <a:solidFill>
                  <a:schemeClr val="bg2"/>
                </a:solidFill>
              </a:rPr>
              <a:t>Extracted from RTCA DO229-D</a:t>
            </a:r>
            <a:endParaRPr lang="en-GB" altLang="en-US" sz="800" b="0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6" grpId="0" animBg="1"/>
      <p:bldP spid="2703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12B91F-5455-4823-9D41-FB20B06E1D9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 questions</a:t>
            </a:r>
            <a:endParaRPr lang="en-GB" alt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Procedure Designator</a:t>
            </a:r>
          </a:p>
          <a:p>
            <a:pPr lvl="1"/>
            <a:r>
              <a:rPr lang="en-US" altLang="en-US"/>
              <a:t>SID, STAR -&gt; which attribute should be used by default: designator or name ?</a:t>
            </a:r>
          </a:p>
          <a:p>
            <a:pPr lvl="2"/>
            <a:r>
              <a:rPr lang="en-US" altLang="en-US">
                <a:solidFill>
                  <a:srgbClr val="FF0000"/>
                </a:solidFill>
              </a:rPr>
              <a:t>Proposed answer: Designator</a:t>
            </a:r>
          </a:p>
          <a:p>
            <a:pPr lvl="1"/>
            <a:r>
              <a:rPr lang="en-US" altLang="en-US"/>
              <a:t>InstrumentApproachProcedure: Define an attribute designator ?</a:t>
            </a:r>
          </a:p>
          <a:p>
            <a:pPr lvl="2"/>
            <a:r>
              <a:rPr lang="en-US" altLang="en-US">
                <a:solidFill>
                  <a:srgbClr val="FF0000"/>
                </a:solidFill>
              </a:rPr>
              <a:t>Proposed answer: Not necessary</a:t>
            </a:r>
          </a:p>
          <a:p>
            <a:r>
              <a:rPr lang="en-US" altLang="en-US"/>
              <a:t>How to encode the A424 recommended Navaid of a SegmentLeg ?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Proposed answer: use TerminalSegmentPoint/PointReference/…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E19DCB-4E06-4AF9-8FA7-D2F539C3891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?</a:t>
            </a:r>
            <a:endParaRPr lang="en-GB" alt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69316" name="Picture 4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662113"/>
            <a:ext cx="4151312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299774-91DB-41A9-AB64-ACD3AB70D62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Procedure = SID, STAR or Approach</a:t>
            </a:r>
            <a:endParaRPr lang="en-GB" altLang="en-US"/>
          </a:p>
        </p:txBody>
      </p:sp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298575"/>
            <a:ext cx="8059737" cy="555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2" name="Picture 6" descr="RP_AD_2_RPLI_2-7_en_2010-06-0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22363"/>
            <a:ext cx="3962400" cy="560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13986" r="1118" b="3137"/>
          <a:stretch>
            <a:fillRect/>
          </a:stretch>
        </p:blipFill>
        <p:spPr bwMode="auto">
          <a:xfrm>
            <a:off x="974725" y="1566863"/>
            <a:ext cx="7312025" cy="494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CB4B-DAE3-4746-9A68-79ACFB2521D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 of the AIXM Procedure Model</a:t>
            </a:r>
            <a:endParaRPr lang="en-GB" alt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AIXM 3.3 / AIXM 4.5: </a:t>
            </a:r>
          </a:p>
          <a:p>
            <a:pPr lvl="1"/>
            <a:r>
              <a:rPr lang="en-US" altLang="en-US"/>
              <a:t>Objective: provide an encoding for procedure charts, in support of EAD SDO</a:t>
            </a:r>
          </a:p>
          <a:p>
            <a:pPr lvl="1"/>
            <a:r>
              <a:rPr lang="en-US" altLang="en-US"/>
              <a:t>Based on Arinc424-14</a:t>
            </a:r>
          </a:p>
          <a:p>
            <a:pPr lvl="1"/>
            <a:r>
              <a:rPr lang="en-US" altLang="en-US"/>
              <a:t>ProcedureLeg was the key of the Procedure model</a:t>
            </a:r>
          </a:p>
          <a:p>
            <a:pPr lvl="1"/>
            <a:r>
              <a:rPr lang="en-US" altLang="en-US"/>
              <a:t>Some non-Arinc legs (time-based legs PT/FT) were included</a:t>
            </a:r>
          </a:p>
          <a:p>
            <a:endParaRPr lang="en-US" altLang="en-US"/>
          </a:p>
          <a:p>
            <a:endParaRPr lang="en-US" altLang="en-US"/>
          </a:p>
          <a:p>
            <a:pPr lvl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5778FE-8EBA-4B9C-843A-5DF222BEDBD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AIXM 4.5 Procedure Model</a:t>
            </a:r>
            <a:endParaRPr lang="en-GB" alt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9134475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30E684-046F-4E21-9467-274D7979212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9144000" cy="6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AIXM 4.5 Procedure Model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095E54-9E06-44BF-B81A-B36FD241751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History of the Procedure Model</a:t>
            </a:r>
            <a:endParaRPr lang="en-GB" alt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AIXM 5.0/5.1</a:t>
            </a:r>
          </a:p>
          <a:p>
            <a:pPr lvl="1"/>
            <a:r>
              <a:rPr lang="en-US" altLang="en-US"/>
              <a:t>Better support the encoding of RNAV procedures published in AIPs</a:t>
            </a:r>
          </a:p>
          <a:p>
            <a:pPr lvl="1"/>
            <a:r>
              <a:rPr lang="en-US" altLang="en-US"/>
              <a:t>Support the procedure design process</a:t>
            </a:r>
          </a:p>
          <a:p>
            <a:pPr lvl="1"/>
            <a:r>
              <a:rPr lang="en-US" altLang="en-US"/>
              <a:t>Upgrade the model with recent changes in PANS-OPS and Arinc424 (FAS Datablock)</a:t>
            </a:r>
          </a:p>
          <a:p>
            <a:pPr lvl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AB714A-CBF8-4F56-970E-ECE6A50DD703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426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8167" r="74182" b="15300"/>
          <a:stretch>
            <a:fillRect/>
          </a:stretch>
        </p:blipFill>
        <p:spPr bwMode="auto">
          <a:xfrm>
            <a:off x="0" y="382588"/>
            <a:ext cx="2417763" cy="64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AIXM 5.1 Procedure Model - Overview</a:t>
            </a:r>
            <a:endParaRPr lang="en-GB" alt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1025" y="1323975"/>
            <a:ext cx="5337175" cy="4772025"/>
          </a:xfrm>
        </p:spPr>
        <p:txBody>
          <a:bodyPr/>
          <a:lstStyle/>
          <a:p>
            <a:pPr marL="381000" indent="-381000">
              <a:buFontTx/>
              <a:buNone/>
            </a:pPr>
            <a:r>
              <a:rPr lang="en-US" altLang="en-US" b="1" u="sng"/>
              <a:t>Procedure </a:t>
            </a:r>
            <a:r>
              <a:rPr lang="en-GB" altLang="en-US"/>
              <a:t>	</a:t>
            </a:r>
          </a:p>
          <a:p>
            <a:pPr marL="381000" indent="-381000">
              <a:buFontTx/>
              <a:buNone/>
            </a:pPr>
            <a:r>
              <a:rPr lang="en-GB" altLang="en-US" sz="1800"/>
              <a:t>	</a:t>
            </a:r>
            <a:r>
              <a:rPr lang="en-GB" altLang="en-US"/>
              <a:t>The terminal area procedures and related concepts (MSA, TAA...)</a:t>
            </a:r>
            <a:endParaRPr lang="en-US" altLang="en-US"/>
          </a:p>
          <a:p>
            <a:pPr marL="381000" indent="-381000">
              <a:buFontTx/>
              <a:buNone/>
            </a:pPr>
            <a:r>
              <a:rPr lang="en-US" altLang="en-US" b="1" u="sng"/>
              <a:t>Navaids Points</a:t>
            </a:r>
          </a:p>
          <a:p>
            <a:pPr marL="381000" indent="-381000">
              <a:buFontTx/>
              <a:buNone/>
            </a:pPr>
            <a:r>
              <a:rPr lang="en-US" altLang="en-US"/>
              <a:t>	Guidance Service, </a:t>
            </a:r>
            <a:r>
              <a:rPr lang="en-GB" altLang="en-US"/>
              <a:t>Point Reference, and Segment Points</a:t>
            </a:r>
            <a:endParaRPr lang="en-US" altLang="en-US"/>
          </a:p>
          <a:p>
            <a:pPr marL="381000" indent="-381000">
              <a:buFontTx/>
              <a:buNone/>
            </a:pPr>
            <a:r>
              <a:rPr lang="en-US" altLang="en-US" b="1" u="sng"/>
              <a:t>Holding</a:t>
            </a:r>
          </a:p>
          <a:p>
            <a:pPr marL="381000" indent="-381000">
              <a:buFontTx/>
              <a:buNone/>
            </a:pPr>
            <a:r>
              <a:rPr lang="en-US" altLang="en-US"/>
              <a:t>	Holding Patterns</a:t>
            </a:r>
            <a:endParaRPr lang="en-US" altLang="en-US" b="1" u="sng"/>
          </a:p>
          <a:p>
            <a:pPr marL="381000" indent="-381000">
              <a:buFontTx/>
              <a:buNone/>
            </a:pPr>
            <a:r>
              <a:rPr lang="en-US" altLang="en-US" b="1" u="sng"/>
              <a:t>Service</a:t>
            </a:r>
          </a:p>
          <a:p>
            <a:pPr marL="381000" indent="-381000">
              <a:buFontTx/>
              <a:buNone/>
            </a:pPr>
            <a:r>
              <a:rPr lang="en-US" altLang="en-US"/>
              <a:t>	For Information services (ATIS) and ATC services</a:t>
            </a:r>
          </a:p>
          <a:p>
            <a:pPr marL="381000" indent="-381000">
              <a:buFontTx/>
              <a:buNone/>
            </a:pPr>
            <a:r>
              <a:rPr lang="en-US" altLang="en-US" b="1" u="sng"/>
              <a:t>Shared.Surface Assesment</a:t>
            </a:r>
          </a:p>
          <a:p>
            <a:pPr marL="381000" indent="-381000">
              <a:buFontTx/>
              <a:buNone/>
            </a:pPr>
            <a:endParaRPr lang="en-GB" altLang="en-US" b="1" u="sng"/>
          </a:p>
        </p:txBody>
      </p:sp>
      <p:sp>
        <p:nvSpPr>
          <p:cNvPr id="242695" name="AutoShape 7"/>
          <p:cNvSpPr>
            <a:spLocks noChangeArrowheads="1"/>
          </p:cNvSpPr>
          <p:nvPr/>
        </p:nvSpPr>
        <p:spPr bwMode="auto">
          <a:xfrm>
            <a:off x="136525" y="2516188"/>
            <a:ext cx="1031875" cy="1905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2699" name="AutoShape 11"/>
          <p:cNvSpPr>
            <a:spLocks noChangeArrowheads="1"/>
          </p:cNvSpPr>
          <p:nvPr/>
        </p:nvSpPr>
        <p:spPr bwMode="auto">
          <a:xfrm>
            <a:off x="188913" y="1185863"/>
            <a:ext cx="1206500" cy="1571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2700" name="AutoShape 12"/>
          <p:cNvSpPr>
            <a:spLocks noChangeArrowheads="1"/>
          </p:cNvSpPr>
          <p:nvPr/>
        </p:nvSpPr>
        <p:spPr bwMode="auto">
          <a:xfrm>
            <a:off x="327025" y="6191250"/>
            <a:ext cx="1316038" cy="169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2701" name="AutoShape 13"/>
          <p:cNvSpPr>
            <a:spLocks noChangeArrowheads="1"/>
          </p:cNvSpPr>
          <p:nvPr/>
        </p:nvSpPr>
        <p:spPr bwMode="auto">
          <a:xfrm>
            <a:off x="174625" y="4676775"/>
            <a:ext cx="977900" cy="169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2702" name="AutoShape 14"/>
          <p:cNvSpPr>
            <a:spLocks noChangeArrowheads="1"/>
          </p:cNvSpPr>
          <p:nvPr/>
        </p:nvSpPr>
        <p:spPr bwMode="auto">
          <a:xfrm>
            <a:off x="187325" y="1042988"/>
            <a:ext cx="1206500" cy="134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699" grpId="0" animBg="1"/>
      <p:bldP spid="242700" grpId="0" animBg="1"/>
      <p:bldP spid="242701" grpId="0" animBg="1"/>
      <p:bldP spid="2427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Overview of the AIXM 5.1 Procedure Model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13AA9-BB06-41FA-80BE-64AE848F4B55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4886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3748" r="3905" b="39153"/>
          <a:stretch>
            <a:fillRect/>
          </a:stretch>
        </p:blipFill>
        <p:spPr bwMode="auto">
          <a:xfrm>
            <a:off x="0" y="1270000"/>
            <a:ext cx="9144000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AIXM 5.1 Procedure Model - Overview</a:t>
            </a:r>
            <a:endParaRPr lang="en-GB" altLang="en-US"/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0" y="1085850"/>
            <a:ext cx="1441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Designator</a:t>
            </a:r>
            <a:endParaRPr lang="en-GB" altLang="en-US" sz="1200"/>
          </a:p>
        </p:txBody>
      </p:sp>
      <p:sp>
        <p:nvSpPr>
          <p:cNvPr id="248845" name="AutoShape 13"/>
          <p:cNvSpPr>
            <a:spLocks noChangeArrowheads="1"/>
          </p:cNvSpPr>
          <p:nvPr/>
        </p:nvSpPr>
        <p:spPr bwMode="auto">
          <a:xfrm>
            <a:off x="69850" y="3840163"/>
            <a:ext cx="2357438" cy="1698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8846" name="AutoShape 14"/>
          <p:cNvSpPr>
            <a:spLocks noChangeArrowheads="1"/>
          </p:cNvSpPr>
          <p:nvPr/>
        </p:nvSpPr>
        <p:spPr bwMode="auto">
          <a:xfrm>
            <a:off x="1352550" y="4791075"/>
            <a:ext cx="2357438" cy="169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8847" name="AutoShape 15"/>
          <p:cNvSpPr>
            <a:spLocks noChangeArrowheads="1"/>
          </p:cNvSpPr>
          <p:nvPr/>
        </p:nvSpPr>
        <p:spPr bwMode="auto">
          <a:xfrm>
            <a:off x="2419350" y="2514600"/>
            <a:ext cx="1541463" cy="168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8861" name="Group 29"/>
          <p:cNvGrpSpPr>
            <a:grpSpLocks/>
          </p:cNvGrpSpPr>
          <p:nvPr/>
        </p:nvGrpSpPr>
        <p:grpSpPr bwMode="auto">
          <a:xfrm>
            <a:off x="0" y="5057775"/>
            <a:ext cx="1943100" cy="1800225"/>
            <a:chOff x="1778" y="2913"/>
            <a:chExt cx="1533" cy="1407"/>
          </a:xfrm>
        </p:grpSpPr>
        <p:pic>
          <p:nvPicPr>
            <p:cNvPr id="248851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913"/>
              <a:ext cx="1533" cy="1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8852" name="AutoShape 20"/>
            <p:cNvSpPr>
              <a:spLocks noChangeArrowheads="1"/>
            </p:cNvSpPr>
            <p:nvPr/>
          </p:nvSpPr>
          <p:spPr bwMode="auto">
            <a:xfrm rot="18201204">
              <a:off x="1964" y="3616"/>
              <a:ext cx="417" cy="9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8862" name="Group 30"/>
          <p:cNvGrpSpPr>
            <a:grpSpLocks/>
          </p:cNvGrpSpPr>
          <p:nvPr/>
        </p:nvGrpSpPr>
        <p:grpSpPr bwMode="auto">
          <a:xfrm>
            <a:off x="5345113" y="5462588"/>
            <a:ext cx="3798887" cy="1093787"/>
            <a:chOff x="3367" y="3631"/>
            <a:chExt cx="2393" cy="689"/>
          </a:xfrm>
        </p:grpSpPr>
        <p:pic>
          <p:nvPicPr>
            <p:cNvPr id="248854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" y="3631"/>
              <a:ext cx="2393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8855" name="AutoShape 23"/>
            <p:cNvSpPr>
              <a:spLocks noChangeArrowheads="1"/>
            </p:cNvSpPr>
            <p:nvPr/>
          </p:nvSpPr>
          <p:spPr bwMode="auto">
            <a:xfrm>
              <a:off x="5037" y="3836"/>
              <a:ext cx="577" cy="8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7513638" y="2535238"/>
            <a:ext cx="151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H="1">
            <a:off x="609600" y="4868863"/>
            <a:ext cx="739775" cy="9048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865" name="Line 33"/>
          <p:cNvSpPr>
            <a:spLocks noChangeShapeType="1"/>
          </p:cNvSpPr>
          <p:nvPr/>
        </p:nvSpPr>
        <p:spPr bwMode="auto">
          <a:xfrm flipH="1" flipV="1">
            <a:off x="3876675" y="2687638"/>
            <a:ext cx="4133850" cy="309086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870" name="Text Box 38"/>
          <p:cNvSpPr txBox="1">
            <a:spLocks noChangeArrowheads="1"/>
          </p:cNvSpPr>
          <p:nvPr/>
        </p:nvSpPr>
        <p:spPr bwMode="auto">
          <a:xfrm>
            <a:off x="3155950" y="5202238"/>
            <a:ext cx="2351088" cy="1397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approachPrefix = Blank</a:t>
            </a:r>
          </a:p>
          <a:p>
            <a:pPr>
              <a:spcBef>
                <a:spcPct val="50000"/>
              </a:spcBef>
            </a:pPr>
            <a:r>
              <a:rPr lang="en-US" altLang="en-US" sz="1000"/>
              <a:t>approachType = VOR</a:t>
            </a:r>
          </a:p>
          <a:p>
            <a:pPr>
              <a:spcBef>
                <a:spcPct val="50000"/>
              </a:spcBef>
            </a:pPr>
            <a:r>
              <a:rPr lang="en-US" altLang="en-US" sz="1000"/>
              <a:t>multipleIdentification = X</a:t>
            </a:r>
          </a:p>
          <a:p>
            <a:pPr>
              <a:spcBef>
                <a:spcPct val="50000"/>
              </a:spcBef>
            </a:pPr>
            <a:r>
              <a:rPr lang="en-US" altLang="en-US" sz="1000"/>
              <a:t>copterTrack = Blanck</a:t>
            </a:r>
          </a:p>
          <a:p>
            <a:pPr>
              <a:spcBef>
                <a:spcPct val="50000"/>
              </a:spcBef>
            </a:pPr>
            <a:r>
              <a:rPr lang="en-US" altLang="en-US" sz="1000"/>
              <a:t>circlingIdentification = Blank</a:t>
            </a:r>
          </a:p>
          <a:p>
            <a:pPr>
              <a:spcBef>
                <a:spcPct val="50000"/>
              </a:spcBef>
            </a:pPr>
            <a:r>
              <a:rPr lang="en-US" altLang="en-US" sz="1000"/>
              <a:t>courseReversalInstruction = Blank</a:t>
            </a:r>
            <a:endParaRPr lang="en-GB" altLang="en-US" sz="1000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4224338" y="4211638"/>
            <a:ext cx="1419225" cy="9810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872" name="AutoShape 40"/>
          <p:cNvSpPr>
            <a:spLocks noChangeArrowheads="1"/>
          </p:cNvSpPr>
          <p:nvPr/>
        </p:nvSpPr>
        <p:spPr bwMode="auto">
          <a:xfrm>
            <a:off x="5653088" y="3881438"/>
            <a:ext cx="2638425" cy="8683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0" y="1527175"/>
            <a:ext cx="24892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0" u="sng"/>
              <a:t>SID &amp; STAR</a:t>
            </a:r>
            <a:r>
              <a:rPr lang="en-US" altLang="en-US" sz="1200" b="0"/>
              <a:t>: </a:t>
            </a:r>
            <a:r>
              <a:rPr lang="en-US" altLang="en-US" sz="1200">
                <a:solidFill>
                  <a:schemeClr val="accent2"/>
                </a:solidFill>
              </a:rPr>
              <a:t>designator</a:t>
            </a:r>
            <a:r>
              <a:rPr lang="en-US" altLang="en-US" sz="1200" b="0"/>
              <a:t> (+ name?)</a:t>
            </a:r>
            <a:br>
              <a:rPr lang="en-US" altLang="en-US" sz="1200" b="0"/>
            </a:br>
            <a:endParaRPr lang="en-US" altLang="en-US" sz="1200" b="0"/>
          </a:p>
          <a:p>
            <a:r>
              <a:rPr lang="en-US" altLang="en-US" sz="1200" b="0" u="sng"/>
              <a:t>Approach</a:t>
            </a:r>
            <a:r>
              <a:rPr lang="en-US" altLang="en-US" sz="1200" b="0"/>
              <a:t>: </a:t>
            </a:r>
            <a:r>
              <a:rPr lang="en-US" altLang="en-US" sz="1200">
                <a:solidFill>
                  <a:schemeClr val="accent2"/>
                </a:solidFill>
              </a:rPr>
              <a:t>name</a:t>
            </a:r>
            <a:r>
              <a:rPr lang="en-US" altLang="en-US" sz="1200" b="0"/>
              <a:t> + </a:t>
            </a:r>
            <a:r>
              <a:rPr lang="en-US" altLang="en-US" sz="1200">
                <a:solidFill>
                  <a:schemeClr val="accent2"/>
                </a:solidFill>
              </a:rPr>
              <a:t>6 first attributes of class InstrumentApproachProcedure</a:t>
            </a:r>
            <a:endParaRPr lang="en-GB" altLang="en-US" sz="12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GB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8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4" grpId="0"/>
      <p:bldP spid="248845" grpId="0" animBg="1"/>
      <p:bldP spid="248846" grpId="0" animBg="1"/>
      <p:bldP spid="248847" grpId="0" animBg="1"/>
      <p:bldP spid="248864" grpId="0" animBg="1"/>
      <p:bldP spid="248865" grpId="0" animBg="1"/>
      <p:bldP spid="248870" grpId="0" animBg="1"/>
      <p:bldP spid="248871" grpId="0" animBg="1"/>
      <p:bldP spid="248872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1036</Words>
  <Application>Microsoft Office PowerPoint</Application>
  <PresentationFormat>On-screen Show (4:3)</PresentationFormat>
  <Paragraphs>267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ＭＳ Ｐゴシック</vt:lpstr>
      <vt:lpstr>Blank Presentation</vt:lpstr>
      <vt:lpstr>Overview of the AIXM 5.1 Procedure Model</vt:lpstr>
      <vt:lpstr>Content</vt:lpstr>
      <vt:lpstr>Procedure = SID, STAR or Approach</vt:lpstr>
      <vt:lpstr>History of the AIXM Procedure Model</vt:lpstr>
      <vt:lpstr>AIXM 4.5 Procedure Model</vt:lpstr>
      <vt:lpstr>AIXM 4.5 Procedure Model</vt:lpstr>
      <vt:lpstr>History of the Procedure Model</vt:lpstr>
      <vt:lpstr>AIXM 5.1 Procedure Model - Overview</vt:lpstr>
      <vt:lpstr>AIXM 5.1 Procedure Model - Overview</vt:lpstr>
      <vt:lpstr>AIXM 5.1 Procedure Model - Overview</vt:lpstr>
      <vt:lpstr>AIXM 5.1 Procedure Model - Overview</vt:lpstr>
      <vt:lpstr>Procedure design vs Procedure encoding</vt:lpstr>
      <vt:lpstr>Procedure Transition &amp; SegmentLeg</vt:lpstr>
      <vt:lpstr>Procedure Transition &amp; SegmentLeg</vt:lpstr>
      <vt:lpstr>SegmentLeg</vt:lpstr>
      <vt:lpstr>SegmentLeg &amp; SegmentPoint</vt:lpstr>
      <vt:lpstr>SegmentLeg - Particular cases</vt:lpstr>
      <vt:lpstr>Approach Conditions</vt:lpstr>
      <vt:lpstr>Circling Area</vt:lpstr>
      <vt:lpstr>MSA</vt:lpstr>
      <vt:lpstr>    TAA</vt:lpstr>
      <vt:lpstr>Miscellaneous - FAS datablock</vt:lpstr>
      <vt:lpstr>Open questions</vt:lpstr>
      <vt:lpstr>Questions ?</vt:lpstr>
    </vt:vector>
  </TitlesOfParts>
  <Company>Eurocontrol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AIXM 5.1 Procedure Model</dc:title>
  <dc:creator>Hubert LEPORI</dc:creator>
  <cp:lastModifiedBy>DUMITRESCU Cristina (EXT)</cp:lastModifiedBy>
  <cp:revision>131</cp:revision>
  <dcterms:created xsi:type="dcterms:W3CDTF">2009-09-04T09:35:27Z</dcterms:created>
  <dcterms:modified xsi:type="dcterms:W3CDTF">2017-03-28T15:13:51Z</dcterms:modified>
</cp:coreProperties>
</file>