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6" r:id="rId1"/>
  </p:sldMasterIdLst>
  <p:notesMasterIdLst>
    <p:notesMasterId r:id="rId17"/>
  </p:notesMasterIdLst>
  <p:handoutMasterIdLst>
    <p:handoutMasterId r:id="rId18"/>
  </p:handoutMasterIdLst>
  <p:sldIdLst>
    <p:sldId id="256" r:id="rId2"/>
    <p:sldId id="271" r:id="rId3"/>
    <p:sldId id="269" r:id="rId4"/>
    <p:sldId id="259" r:id="rId5"/>
    <p:sldId id="265" r:id="rId6"/>
    <p:sldId id="266" r:id="rId7"/>
    <p:sldId id="260" r:id="rId8"/>
    <p:sldId id="261" r:id="rId9"/>
    <p:sldId id="262" r:id="rId10"/>
    <p:sldId id="267" r:id="rId11"/>
    <p:sldId id="273" r:id="rId12"/>
    <p:sldId id="274" r:id="rId13"/>
    <p:sldId id="275" r:id="rId14"/>
    <p:sldId id="258" r:id="rId15"/>
    <p:sldId id="272" r:id="rId16"/>
  </p:sldIdLst>
  <p:sldSz cx="9144000" cy="5143500" type="screen16x9"/>
  <p:notesSz cx="6797675" cy="9872663"/>
  <p:embeddedFontLst>
    <p:embeddedFont>
      <p:font typeface="Calibri" panose="020F0502020204030204" pitchFamily="34" charset="0"/>
      <p:regular r:id="rId19"/>
      <p:bold r:id="rId20"/>
      <p:italic r:id="rId21"/>
      <p:boldItalic r:id="rId22"/>
    </p:embeddedFont>
  </p:embeddedFontLst>
  <p:custDataLst>
    <p:tags r:id="rId2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8">
          <p15:clr>
            <a:srgbClr val="A4A3A4"/>
          </p15:clr>
        </p15:guide>
        <p15:guide id="2" pos="68">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7B7C7E"/>
    <a:srgbClr val="626469"/>
    <a:srgbClr val="7B7B7B"/>
    <a:srgbClr val="969696"/>
    <a:srgbClr val="005AA1"/>
    <a:srgbClr val="E8E8E8"/>
    <a:srgbClr val="CC3300"/>
    <a:srgbClr val="DDDDDD"/>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86653" autoAdjust="0"/>
  </p:normalViewPr>
  <p:slideViewPr>
    <p:cSldViewPr showGuides="1">
      <p:cViewPr varScale="1">
        <p:scale>
          <a:sx n="131" d="100"/>
          <a:sy n="131" d="100"/>
        </p:scale>
        <p:origin x="1182" y="114"/>
      </p:cViewPr>
      <p:guideLst>
        <p:guide orient="horz" pos="1938"/>
        <p:guide pos="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3" d="100"/>
          <a:sy n="93" d="100"/>
        </p:scale>
        <p:origin x="-3774" y="-120"/>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26C4AAA3-DD20-400C-9A28-DACAB7C2BEF0}" type="datetimeFigureOut">
              <a:rPr lang="de-DE" smtClean="0"/>
              <a:t>24.09.2018</a:t>
            </a:fld>
            <a:endParaRPr lang="de-DE"/>
          </a:p>
        </p:txBody>
      </p:sp>
      <p:sp>
        <p:nvSpPr>
          <p:cNvPr id="4" name="Fußzeilenplatzhalt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F1195C83-408E-443C-9689-A5AC236DD02D}" type="slidenum">
              <a:rPr lang="de-DE" smtClean="0"/>
              <a:t>‹#›</a:t>
            </a:fld>
            <a:endParaRPr lang="de-DE"/>
          </a:p>
        </p:txBody>
      </p:sp>
    </p:spTree>
    <p:extLst>
      <p:ext uri="{BB962C8B-B14F-4D97-AF65-F5344CB8AC3E}">
        <p14:creationId xmlns:p14="http://schemas.microsoft.com/office/powerpoint/2010/main" val="2997315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6C155D7D-338C-4E18-8264-FFD6AAE46A94}" type="datetimeFigureOut">
              <a:rPr lang="de-DE" smtClean="0"/>
              <a:t>24.09.2018</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F6BC3BF0-696E-49FC-BCEA-32BD2AF4ED74}" type="slidenum">
              <a:rPr lang="de-DE" smtClean="0"/>
              <a:t>‹#›</a:t>
            </a:fld>
            <a:endParaRPr lang="de-DE"/>
          </a:p>
        </p:txBody>
      </p:sp>
    </p:spTree>
    <p:extLst>
      <p:ext uri="{BB962C8B-B14F-4D97-AF65-F5344CB8AC3E}">
        <p14:creationId xmlns:p14="http://schemas.microsoft.com/office/powerpoint/2010/main" val="324500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F6BC3BF0-696E-49FC-BCEA-32BD2AF4ED74}" type="slidenum">
              <a:rPr lang="de-DE" smtClean="0"/>
              <a:t>1</a:t>
            </a:fld>
            <a:endParaRPr lang="de-DE"/>
          </a:p>
        </p:txBody>
      </p:sp>
    </p:spTree>
    <p:extLst>
      <p:ext uri="{BB962C8B-B14F-4D97-AF65-F5344CB8AC3E}">
        <p14:creationId xmlns:p14="http://schemas.microsoft.com/office/powerpoint/2010/main" val="1340479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CADAS-AIMDB HMI provides also </a:t>
            </a:r>
            <a:r>
              <a:rPr lang="en-US" baseline="0" dirty="0"/>
              <a:t>an in-line graphical GIS viewer that shows all geospatial information available within the AIXM 5.1 data model. </a:t>
            </a:r>
            <a:r>
              <a:rPr lang="en-US" baseline="0" dirty="0" err="1"/>
              <a:t>Throug</a:t>
            </a:r>
            <a:r>
              <a:rPr lang="en-US" baseline="0" dirty="0"/>
              <a:t> open standardized web interfaces additional layer beyond AIXM 5.1 can be added.</a:t>
            </a:r>
          </a:p>
          <a:p>
            <a:endParaRPr lang="en-US" dirty="0"/>
          </a:p>
        </p:txBody>
      </p:sp>
      <p:sp>
        <p:nvSpPr>
          <p:cNvPr id="4" name="Foliennummernplatzhalter 3"/>
          <p:cNvSpPr>
            <a:spLocks noGrp="1"/>
          </p:cNvSpPr>
          <p:nvPr>
            <p:ph type="sldNum" sz="quarter" idx="10"/>
          </p:nvPr>
        </p:nvSpPr>
        <p:spPr/>
        <p:txBody>
          <a:bodyPr/>
          <a:lstStyle/>
          <a:p>
            <a:fld id="{F6BC3BF0-696E-49FC-BCEA-32BD2AF4ED74}" type="slidenum">
              <a:rPr lang="de-DE" smtClean="0"/>
              <a:t>10</a:t>
            </a:fld>
            <a:endParaRPr lang="de-DE"/>
          </a:p>
        </p:txBody>
      </p:sp>
    </p:spTree>
    <p:extLst>
      <p:ext uri="{BB962C8B-B14F-4D97-AF65-F5344CB8AC3E}">
        <p14:creationId xmlns:p14="http://schemas.microsoft.com/office/powerpoint/2010/main" val="2820795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How to create a Digital NOTAM with CADAS-AIMDB HMI: The user selects first the scenario. Here SAA.ACT. On the right panel you can see a configurable online help. If the user selects SAA.ACT, which will activate a published special activity area, then ….</a:t>
            </a:r>
          </a:p>
        </p:txBody>
      </p:sp>
      <p:sp>
        <p:nvSpPr>
          <p:cNvPr id="4" name="Foliennummernplatzhalter 3"/>
          <p:cNvSpPr>
            <a:spLocks noGrp="1"/>
          </p:cNvSpPr>
          <p:nvPr>
            <p:ph type="sldNum" sz="quarter" idx="10"/>
          </p:nvPr>
        </p:nvSpPr>
        <p:spPr/>
        <p:txBody>
          <a:bodyPr/>
          <a:lstStyle/>
          <a:p>
            <a:fld id="{F6BC3BF0-696E-49FC-BCEA-32BD2AF4ED74}" type="slidenum">
              <a:rPr lang="de-DE" smtClean="0"/>
              <a:t>11</a:t>
            </a:fld>
            <a:endParaRPr lang="de-DE"/>
          </a:p>
        </p:txBody>
      </p:sp>
    </p:spTree>
    <p:extLst>
      <p:ext uri="{BB962C8B-B14F-4D97-AF65-F5344CB8AC3E}">
        <p14:creationId xmlns:p14="http://schemas.microsoft.com/office/powerpoint/2010/main" val="3633135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 the user can search and select one of the published SAAs. According to the event spec the HMI creates for this use case a new TEMPDELTA for the selected airspace. If the user selects SAA.NEW as use case, then this widget will not appear.</a:t>
            </a:r>
          </a:p>
        </p:txBody>
      </p:sp>
      <p:sp>
        <p:nvSpPr>
          <p:cNvPr id="4" name="Foliennummernplatzhalter 3"/>
          <p:cNvSpPr>
            <a:spLocks noGrp="1"/>
          </p:cNvSpPr>
          <p:nvPr>
            <p:ph type="sldNum" sz="quarter" idx="10"/>
          </p:nvPr>
        </p:nvSpPr>
        <p:spPr/>
        <p:txBody>
          <a:bodyPr/>
          <a:lstStyle/>
          <a:p>
            <a:fld id="{F6BC3BF0-696E-49FC-BCEA-32BD2AF4ED74}" type="slidenum">
              <a:rPr lang="de-DE" smtClean="0"/>
              <a:t>12</a:t>
            </a:fld>
            <a:endParaRPr lang="de-DE"/>
          </a:p>
        </p:txBody>
      </p:sp>
    </p:spTree>
    <p:extLst>
      <p:ext uri="{BB962C8B-B14F-4D97-AF65-F5344CB8AC3E}">
        <p14:creationId xmlns:p14="http://schemas.microsoft.com/office/powerpoint/2010/main" val="1745719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err="1"/>
              <a:t>Here</a:t>
            </a:r>
            <a:r>
              <a:rPr lang="de-AT" dirty="0"/>
              <a:t> </a:t>
            </a:r>
            <a:r>
              <a:rPr lang="de-AT" dirty="0" err="1"/>
              <a:t>you</a:t>
            </a:r>
            <a:r>
              <a:rPr lang="de-AT" dirty="0"/>
              <a:t> </a:t>
            </a:r>
            <a:r>
              <a:rPr lang="de-AT" dirty="0" err="1"/>
              <a:t>can</a:t>
            </a:r>
            <a:r>
              <a:rPr lang="de-AT" dirty="0"/>
              <a:t> </a:t>
            </a:r>
            <a:r>
              <a:rPr lang="de-AT" dirty="0" err="1"/>
              <a:t>see</a:t>
            </a:r>
            <a:r>
              <a:rPr lang="de-AT" dirty="0"/>
              <a:t> a </a:t>
            </a:r>
            <a:r>
              <a:rPr lang="de-AT" dirty="0" err="1"/>
              <a:t>screenshot</a:t>
            </a:r>
            <a:r>
              <a:rPr lang="de-AT" dirty="0"/>
              <a:t> </a:t>
            </a:r>
            <a:r>
              <a:rPr lang="de-AT" dirty="0" err="1"/>
              <a:t>of</a:t>
            </a:r>
            <a:r>
              <a:rPr lang="de-AT" dirty="0"/>
              <a:t> </a:t>
            </a:r>
            <a:r>
              <a:rPr lang="de-AT" dirty="0" err="1"/>
              <a:t>the</a:t>
            </a:r>
            <a:r>
              <a:rPr lang="de-AT" dirty="0"/>
              <a:t> </a:t>
            </a:r>
            <a:r>
              <a:rPr lang="de-AT" dirty="0" err="1"/>
              <a:t>use</a:t>
            </a:r>
            <a:r>
              <a:rPr lang="de-AT" dirty="0"/>
              <a:t> </a:t>
            </a:r>
            <a:r>
              <a:rPr lang="de-AT" dirty="0" err="1"/>
              <a:t>case</a:t>
            </a:r>
            <a:r>
              <a:rPr lang="de-AT" dirty="0"/>
              <a:t> </a:t>
            </a:r>
            <a:r>
              <a:rPr lang="de-AT" dirty="0" err="1"/>
              <a:t>masks</a:t>
            </a:r>
            <a:r>
              <a:rPr lang="de-AT" dirty="0"/>
              <a:t> SAA.ACT. The </a:t>
            </a:r>
            <a:r>
              <a:rPr lang="de-AT" dirty="0" err="1"/>
              <a:t>panel</a:t>
            </a:r>
            <a:r>
              <a:rPr lang="de-AT" dirty="0"/>
              <a:t> on </a:t>
            </a:r>
            <a:r>
              <a:rPr lang="de-AT" dirty="0" err="1"/>
              <a:t>the</a:t>
            </a:r>
            <a:r>
              <a:rPr lang="de-AT" dirty="0"/>
              <a:t> </a:t>
            </a:r>
            <a:r>
              <a:rPr lang="de-AT" dirty="0" err="1"/>
              <a:t>left</a:t>
            </a:r>
            <a:r>
              <a:rPr lang="de-AT" dirty="0"/>
              <a:t> </a:t>
            </a:r>
            <a:r>
              <a:rPr lang="de-AT" dirty="0" err="1"/>
              <a:t>lists</a:t>
            </a:r>
            <a:r>
              <a:rPr lang="de-AT" dirty="0"/>
              <a:t> all </a:t>
            </a:r>
            <a:r>
              <a:rPr lang="de-AT" dirty="0" err="1"/>
              <a:t>effective</a:t>
            </a:r>
            <a:r>
              <a:rPr lang="de-AT" dirty="0"/>
              <a:t> digital NOTAMs. The </a:t>
            </a:r>
            <a:r>
              <a:rPr lang="de-AT" dirty="0" err="1"/>
              <a:t>second</a:t>
            </a:r>
            <a:r>
              <a:rPr lang="de-AT" dirty="0"/>
              <a:t> </a:t>
            </a:r>
            <a:r>
              <a:rPr lang="de-AT" dirty="0" err="1"/>
              <a:t>panel</a:t>
            </a:r>
            <a:r>
              <a:rPr lang="de-AT" dirty="0"/>
              <a:t> </a:t>
            </a:r>
            <a:r>
              <a:rPr lang="de-AT" dirty="0" err="1"/>
              <a:t>provides</a:t>
            </a:r>
            <a:r>
              <a:rPr lang="de-AT" dirty="0"/>
              <a:t> additional </a:t>
            </a:r>
            <a:r>
              <a:rPr lang="de-AT" dirty="0" err="1"/>
              <a:t>context</a:t>
            </a:r>
            <a:r>
              <a:rPr lang="de-AT" dirty="0"/>
              <a:t> </a:t>
            </a:r>
            <a:r>
              <a:rPr lang="de-AT" dirty="0" err="1"/>
              <a:t>information</a:t>
            </a:r>
            <a:r>
              <a:rPr lang="de-AT" dirty="0"/>
              <a:t>, like </a:t>
            </a:r>
            <a:r>
              <a:rPr lang="de-AT" dirty="0" err="1"/>
              <a:t>involved</a:t>
            </a:r>
            <a:r>
              <a:rPr lang="de-AT" dirty="0"/>
              <a:t> AIXM 5.1 </a:t>
            </a:r>
            <a:r>
              <a:rPr lang="de-AT" dirty="0" err="1"/>
              <a:t>features</a:t>
            </a:r>
            <a:r>
              <a:rPr lang="de-AT" dirty="0"/>
              <a:t>, time slice </a:t>
            </a:r>
            <a:r>
              <a:rPr lang="de-AT" dirty="0" err="1"/>
              <a:t>history</a:t>
            </a:r>
            <a:r>
              <a:rPr lang="de-AT" dirty="0"/>
              <a:t> </a:t>
            </a:r>
            <a:r>
              <a:rPr lang="de-AT" dirty="0" err="1"/>
              <a:t>and</a:t>
            </a:r>
            <a:r>
              <a:rPr lang="de-AT" dirty="0"/>
              <a:t> </a:t>
            </a:r>
            <a:r>
              <a:rPr lang="de-AT" dirty="0" err="1"/>
              <a:t>the</a:t>
            </a:r>
            <a:r>
              <a:rPr lang="de-AT" dirty="0"/>
              <a:t> </a:t>
            </a:r>
            <a:r>
              <a:rPr lang="de-AT" dirty="0" err="1"/>
              <a:t>associated</a:t>
            </a:r>
            <a:r>
              <a:rPr lang="de-AT" dirty="0"/>
              <a:t> AIXM 5.1 </a:t>
            </a:r>
            <a:r>
              <a:rPr lang="de-AT" dirty="0" err="1"/>
              <a:t>features</a:t>
            </a:r>
            <a:r>
              <a:rPr lang="de-AT" dirty="0"/>
              <a:t>.</a:t>
            </a:r>
          </a:p>
          <a:p>
            <a:r>
              <a:rPr lang="de-AT" dirty="0"/>
              <a:t>The </a:t>
            </a:r>
            <a:r>
              <a:rPr lang="de-AT" dirty="0" err="1"/>
              <a:t>third</a:t>
            </a:r>
            <a:r>
              <a:rPr lang="de-AT" dirty="0"/>
              <a:t> </a:t>
            </a:r>
            <a:r>
              <a:rPr lang="de-AT" dirty="0" err="1"/>
              <a:t>panel</a:t>
            </a:r>
            <a:r>
              <a:rPr lang="de-AT" dirty="0"/>
              <a:t> </a:t>
            </a:r>
            <a:r>
              <a:rPr lang="de-AT" dirty="0" err="1"/>
              <a:t>shows</a:t>
            </a:r>
            <a:r>
              <a:rPr lang="de-AT" dirty="0"/>
              <a:t> </a:t>
            </a:r>
            <a:r>
              <a:rPr lang="de-AT" dirty="0" err="1"/>
              <a:t>one</a:t>
            </a:r>
            <a:r>
              <a:rPr lang="de-AT" dirty="0"/>
              <a:t> </a:t>
            </a:r>
            <a:r>
              <a:rPr lang="de-AT" dirty="0" err="1"/>
              <a:t>possible</a:t>
            </a:r>
            <a:r>
              <a:rPr lang="de-AT" dirty="0"/>
              <a:t> </a:t>
            </a:r>
            <a:r>
              <a:rPr lang="de-AT" dirty="0" err="1"/>
              <a:t>configuration</a:t>
            </a:r>
            <a:r>
              <a:rPr lang="de-AT" dirty="0"/>
              <a:t> </a:t>
            </a:r>
            <a:r>
              <a:rPr lang="de-AT" dirty="0" err="1"/>
              <a:t>of</a:t>
            </a:r>
            <a:r>
              <a:rPr lang="de-AT" dirty="0"/>
              <a:t> </a:t>
            </a:r>
            <a:r>
              <a:rPr lang="de-AT" dirty="0" err="1"/>
              <a:t>the</a:t>
            </a:r>
            <a:r>
              <a:rPr lang="de-AT" dirty="0"/>
              <a:t> digital NOTAM </a:t>
            </a:r>
            <a:r>
              <a:rPr lang="de-AT" dirty="0" err="1"/>
              <a:t>mask</a:t>
            </a:r>
            <a:r>
              <a:rPr lang="de-AT" dirty="0"/>
              <a:t> </a:t>
            </a:r>
            <a:r>
              <a:rPr lang="de-AT" dirty="0" err="1"/>
              <a:t>for</a:t>
            </a:r>
            <a:r>
              <a:rPr lang="de-AT" dirty="0"/>
              <a:t> SAA.ACT. The </a:t>
            </a:r>
            <a:r>
              <a:rPr lang="de-AT" dirty="0" err="1"/>
              <a:t>first</a:t>
            </a:r>
            <a:r>
              <a:rPr lang="de-AT" dirty="0"/>
              <a:t> </a:t>
            </a:r>
            <a:r>
              <a:rPr lang="de-AT" dirty="0" err="1"/>
              <a:t>three</a:t>
            </a:r>
            <a:r>
              <a:rPr lang="de-AT" dirty="0"/>
              <a:t> </a:t>
            </a:r>
            <a:r>
              <a:rPr lang="de-AT" dirty="0" err="1"/>
              <a:t>atrributes</a:t>
            </a:r>
            <a:r>
              <a:rPr lang="de-AT" dirty="0"/>
              <a:t> </a:t>
            </a:r>
            <a:r>
              <a:rPr lang="de-AT" dirty="0" err="1"/>
              <a:t>are</a:t>
            </a:r>
            <a:r>
              <a:rPr lang="de-AT" dirty="0"/>
              <a:t> </a:t>
            </a:r>
            <a:r>
              <a:rPr lang="de-AT" dirty="0" err="1"/>
              <a:t>read</a:t>
            </a:r>
            <a:r>
              <a:rPr lang="de-AT" dirty="0"/>
              <a:t> </a:t>
            </a:r>
            <a:r>
              <a:rPr lang="de-AT" dirty="0" err="1"/>
              <a:t>only</a:t>
            </a:r>
            <a:r>
              <a:rPr lang="de-AT" dirty="0"/>
              <a:t> </a:t>
            </a:r>
            <a:r>
              <a:rPr lang="de-AT" dirty="0" err="1"/>
              <a:t>and</a:t>
            </a:r>
            <a:r>
              <a:rPr lang="de-AT" dirty="0"/>
              <a:t> </a:t>
            </a:r>
            <a:r>
              <a:rPr lang="de-AT" dirty="0" err="1"/>
              <a:t>presents</a:t>
            </a:r>
            <a:r>
              <a:rPr lang="de-AT" dirty="0"/>
              <a:t> </a:t>
            </a:r>
            <a:r>
              <a:rPr lang="de-AT" dirty="0" err="1"/>
              <a:t>the</a:t>
            </a:r>
            <a:r>
              <a:rPr lang="de-AT" dirty="0"/>
              <a:t> </a:t>
            </a:r>
            <a:r>
              <a:rPr lang="de-AT" dirty="0" err="1"/>
              <a:t>information</a:t>
            </a:r>
            <a:r>
              <a:rPr lang="de-AT" dirty="0"/>
              <a:t> </a:t>
            </a:r>
            <a:r>
              <a:rPr lang="de-AT" dirty="0" err="1"/>
              <a:t>of</a:t>
            </a:r>
            <a:r>
              <a:rPr lang="de-AT" dirty="0"/>
              <a:t> </a:t>
            </a:r>
            <a:r>
              <a:rPr lang="de-AT" dirty="0" err="1"/>
              <a:t>the</a:t>
            </a:r>
            <a:r>
              <a:rPr lang="de-AT" dirty="0"/>
              <a:t> </a:t>
            </a:r>
            <a:r>
              <a:rPr lang="de-AT" dirty="0" err="1"/>
              <a:t>underlying</a:t>
            </a:r>
            <a:r>
              <a:rPr lang="de-AT" dirty="0"/>
              <a:t> BASELINE. The </a:t>
            </a:r>
            <a:r>
              <a:rPr lang="de-AT" dirty="0" err="1"/>
              <a:t>user</a:t>
            </a:r>
            <a:r>
              <a:rPr lang="de-AT" dirty="0"/>
              <a:t> </a:t>
            </a:r>
            <a:r>
              <a:rPr lang="de-AT" dirty="0" err="1"/>
              <a:t>can</a:t>
            </a:r>
            <a:r>
              <a:rPr lang="de-AT" dirty="0"/>
              <a:t> double check </a:t>
            </a:r>
            <a:r>
              <a:rPr lang="de-AT" dirty="0" err="1"/>
              <a:t>that</a:t>
            </a:r>
            <a:r>
              <a:rPr lang="de-AT" dirty="0"/>
              <a:t> </a:t>
            </a:r>
            <a:r>
              <a:rPr lang="de-AT" dirty="0" err="1"/>
              <a:t>the</a:t>
            </a:r>
            <a:r>
              <a:rPr lang="de-AT" dirty="0"/>
              <a:t> </a:t>
            </a:r>
            <a:r>
              <a:rPr lang="de-AT" dirty="0" err="1"/>
              <a:t>correct</a:t>
            </a:r>
            <a:r>
              <a:rPr lang="de-AT" dirty="0"/>
              <a:t> </a:t>
            </a:r>
            <a:r>
              <a:rPr lang="de-AT" dirty="0" err="1"/>
              <a:t>airspace</a:t>
            </a:r>
            <a:r>
              <a:rPr lang="de-AT" dirty="0"/>
              <a:t> was </a:t>
            </a:r>
            <a:r>
              <a:rPr lang="de-AT" dirty="0" err="1"/>
              <a:t>selected</a:t>
            </a:r>
            <a:r>
              <a:rPr lang="de-AT" dirty="0"/>
              <a:t>. The Status </a:t>
            </a:r>
            <a:r>
              <a:rPr lang="de-AT" dirty="0" err="1"/>
              <a:t>is</a:t>
            </a:r>
            <a:r>
              <a:rPr lang="de-AT" dirty="0"/>
              <a:t> </a:t>
            </a:r>
            <a:r>
              <a:rPr lang="de-AT" dirty="0" err="1"/>
              <a:t>set</a:t>
            </a:r>
            <a:r>
              <a:rPr lang="de-AT" dirty="0"/>
              <a:t> per </a:t>
            </a:r>
            <a:r>
              <a:rPr lang="de-AT" dirty="0" err="1"/>
              <a:t>default</a:t>
            </a:r>
            <a:r>
              <a:rPr lang="de-AT" dirty="0"/>
              <a:t> </a:t>
            </a:r>
            <a:r>
              <a:rPr lang="de-AT" dirty="0" err="1"/>
              <a:t>to</a:t>
            </a:r>
            <a:r>
              <a:rPr lang="de-AT" dirty="0"/>
              <a:t> ACTIVE. The </a:t>
            </a:r>
            <a:r>
              <a:rPr lang="de-AT" dirty="0" err="1"/>
              <a:t>proprties</a:t>
            </a:r>
            <a:r>
              <a:rPr lang="de-AT" dirty="0"/>
              <a:t> </a:t>
            </a:r>
            <a:r>
              <a:rPr lang="de-AT" dirty="0" err="1"/>
              <a:t>presented</a:t>
            </a:r>
            <a:r>
              <a:rPr lang="de-AT" dirty="0"/>
              <a:t> in </a:t>
            </a:r>
            <a:r>
              <a:rPr lang="de-AT" dirty="0" err="1"/>
              <a:t>yellow</a:t>
            </a:r>
            <a:r>
              <a:rPr lang="de-AT" dirty="0"/>
              <a:t> </a:t>
            </a:r>
            <a:r>
              <a:rPr lang="de-AT" dirty="0" err="1"/>
              <a:t>shows</a:t>
            </a:r>
            <a:r>
              <a:rPr lang="de-AT" dirty="0"/>
              <a:t> </a:t>
            </a:r>
            <a:r>
              <a:rPr lang="de-AT" dirty="0" err="1"/>
              <a:t>the</a:t>
            </a:r>
            <a:r>
              <a:rPr lang="de-AT" dirty="0"/>
              <a:t> </a:t>
            </a:r>
            <a:r>
              <a:rPr lang="de-AT" dirty="0" err="1"/>
              <a:t>changes</a:t>
            </a:r>
            <a:r>
              <a:rPr lang="de-AT" dirty="0"/>
              <a:t> </a:t>
            </a:r>
            <a:r>
              <a:rPr lang="de-AT" dirty="0" err="1"/>
              <a:t>made</a:t>
            </a:r>
            <a:r>
              <a:rPr lang="de-AT" dirty="0"/>
              <a:t> </a:t>
            </a:r>
            <a:r>
              <a:rPr lang="de-AT" dirty="0" err="1"/>
              <a:t>by</a:t>
            </a:r>
            <a:r>
              <a:rPr lang="de-AT" dirty="0"/>
              <a:t> </a:t>
            </a:r>
            <a:r>
              <a:rPr lang="de-AT" dirty="0" err="1"/>
              <a:t>the</a:t>
            </a:r>
            <a:r>
              <a:rPr lang="de-AT" dirty="0"/>
              <a:t> </a:t>
            </a:r>
            <a:r>
              <a:rPr lang="de-AT" dirty="0" err="1"/>
              <a:t>system</a:t>
            </a:r>
            <a:r>
              <a:rPr lang="de-AT" dirty="0"/>
              <a:t> </a:t>
            </a:r>
            <a:r>
              <a:rPr lang="de-AT" dirty="0" err="1"/>
              <a:t>or</a:t>
            </a:r>
            <a:r>
              <a:rPr lang="de-AT" dirty="0"/>
              <a:t> </a:t>
            </a:r>
            <a:r>
              <a:rPr lang="de-AT" dirty="0" err="1"/>
              <a:t>by</a:t>
            </a:r>
            <a:r>
              <a:rPr lang="de-AT" dirty="0"/>
              <a:t> </a:t>
            </a:r>
            <a:r>
              <a:rPr lang="de-AT" dirty="0" err="1"/>
              <a:t>the</a:t>
            </a:r>
            <a:r>
              <a:rPr lang="de-AT" dirty="0"/>
              <a:t> </a:t>
            </a:r>
            <a:r>
              <a:rPr lang="de-AT" dirty="0" err="1"/>
              <a:t>user</a:t>
            </a:r>
            <a:r>
              <a:rPr lang="de-AT" dirty="0"/>
              <a:t> (</a:t>
            </a:r>
            <a:r>
              <a:rPr lang="de-AT" dirty="0" err="1"/>
              <a:t>compared</a:t>
            </a:r>
            <a:r>
              <a:rPr lang="de-AT" dirty="0"/>
              <a:t> </a:t>
            </a:r>
            <a:r>
              <a:rPr lang="de-AT" dirty="0" err="1"/>
              <a:t>to</a:t>
            </a:r>
            <a:r>
              <a:rPr lang="de-AT" dirty="0"/>
              <a:t> </a:t>
            </a:r>
            <a:r>
              <a:rPr lang="de-AT" dirty="0" err="1"/>
              <a:t>the</a:t>
            </a:r>
            <a:r>
              <a:rPr lang="de-AT" dirty="0"/>
              <a:t> </a:t>
            </a:r>
            <a:r>
              <a:rPr lang="de-AT" dirty="0" err="1"/>
              <a:t>underlying</a:t>
            </a:r>
            <a:r>
              <a:rPr lang="de-AT" dirty="0"/>
              <a:t> BASELINE).  All </a:t>
            </a:r>
            <a:r>
              <a:rPr lang="de-AT" dirty="0" err="1"/>
              <a:t>other</a:t>
            </a:r>
            <a:r>
              <a:rPr lang="de-AT" dirty="0"/>
              <a:t> </a:t>
            </a:r>
            <a:r>
              <a:rPr lang="de-AT" dirty="0" err="1"/>
              <a:t>properties</a:t>
            </a:r>
            <a:r>
              <a:rPr lang="de-AT" dirty="0"/>
              <a:t> </a:t>
            </a:r>
            <a:r>
              <a:rPr lang="de-AT" dirty="0" err="1"/>
              <a:t>of</a:t>
            </a:r>
            <a:r>
              <a:rPr lang="de-AT" dirty="0"/>
              <a:t> an </a:t>
            </a:r>
            <a:r>
              <a:rPr lang="de-AT" dirty="0" err="1"/>
              <a:t>Airspace</a:t>
            </a:r>
            <a:r>
              <a:rPr lang="de-AT" dirty="0"/>
              <a:t> </a:t>
            </a:r>
            <a:r>
              <a:rPr lang="de-AT" dirty="0" err="1"/>
              <a:t>are</a:t>
            </a:r>
            <a:r>
              <a:rPr lang="de-AT" dirty="0"/>
              <a:t> </a:t>
            </a:r>
            <a:r>
              <a:rPr lang="de-AT" dirty="0" err="1"/>
              <a:t>hidden.The</a:t>
            </a:r>
            <a:r>
              <a:rPr lang="de-AT" dirty="0"/>
              <a:t> </a:t>
            </a:r>
            <a:r>
              <a:rPr lang="de-AT" dirty="0" err="1"/>
              <a:t>panel</a:t>
            </a:r>
            <a:r>
              <a:rPr lang="de-AT" dirty="0"/>
              <a:t> on </a:t>
            </a:r>
            <a:r>
              <a:rPr lang="de-AT" dirty="0" err="1"/>
              <a:t>the</a:t>
            </a:r>
            <a:r>
              <a:rPr lang="de-AT" dirty="0"/>
              <a:t> </a:t>
            </a:r>
            <a:r>
              <a:rPr lang="de-AT" dirty="0" err="1"/>
              <a:t>right</a:t>
            </a:r>
            <a:r>
              <a:rPr lang="de-AT" dirty="0"/>
              <a:t> </a:t>
            </a:r>
            <a:r>
              <a:rPr lang="de-AT" dirty="0" err="1"/>
              <a:t>side</a:t>
            </a:r>
            <a:r>
              <a:rPr lang="de-AT" dirty="0"/>
              <a:t> </a:t>
            </a:r>
            <a:r>
              <a:rPr lang="de-AT" dirty="0" err="1"/>
              <a:t>is</a:t>
            </a:r>
            <a:r>
              <a:rPr lang="de-AT" dirty="0"/>
              <a:t> </a:t>
            </a:r>
            <a:r>
              <a:rPr lang="de-AT" dirty="0" err="1"/>
              <a:t>the</a:t>
            </a:r>
            <a:r>
              <a:rPr lang="de-AT" dirty="0"/>
              <a:t> </a:t>
            </a:r>
            <a:r>
              <a:rPr lang="de-AT" dirty="0" err="1"/>
              <a:t>feedback</a:t>
            </a:r>
            <a:r>
              <a:rPr lang="de-AT" dirty="0"/>
              <a:t> </a:t>
            </a:r>
            <a:r>
              <a:rPr lang="de-AT" dirty="0" err="1"/>
              <a:t>panel</a:t>
            </a:r>
            <a:r>
              <a:rPr lang="de-AT" dirty="0"/>
              <a:t> </a:t>
            </a:r>
            <a:r>
              <a:rPr lang="de-AT" dirty="0" err="1"/>
              <a:t>with</a:t>
            </a:r>
            <a:r>
              <a:rPr lang="de-AT" dirty="0"/>
              <a:t> </a:t>
            </a:r>
            <a:r>
              <a:rPr lang="de-AT" dirty="0" err="1"/>
              <a:t>the</a:t>
            </a:r>
            <a:r>
              <a:rPr lang="de-AT" dirty="0"/>
              <a:t> online </a:t>
            </a:r>
            <a:r>
              <a:rPr lang="de-AT" dirty="0" err="1"/>
              <a:t>help</a:t>
            </a:r>
            <a:r>
              <a:rPr lang="de-AT" dirty="0"/>
              <a:t> </a:t>
            </a:r>
            <a:r>
              <a:rPr lang="de-AT" dirty="0" err="1"/>
              <a:t>and</a:t>
            </a:r>
            <a:r>
              <a:rPr lang="de-AT" dirty="0"/>
              <a:t> </a:t>
            </a:r>
            <a:r>
              <a:rPr lang="de-AT" dirty="0" err="1"/>
              <a:t>the</a:t>
            </a:r>
            <a:r>
              <a:rPr lang="de-AT" dirty="0"/>
              <a:t> GIS </a:t>
            </a:r>
            <a:r>
              <a:rPr lang="de-AT" dirty="0" err="1"/>
              <a:t>viewer</a:t>
            </a:r>
            <a:r>
              <a:rPr lang="de-AT" dirty="0"/>
              <a:t>. Not </a:t>
            </a:r>
            <a:r>
              <a:rPr lang="de-AT" dirty="0" err="1"/>
              <a:t>shown</a:t>
            </a:r>
            <a:r>
              <a:rPr lang="de-AT" dirty="0"/>
              <a:t> </a:t>
            </a:r>
            <a:r>
              <a:rPr lang="de-AT" dirty="0" err="1"/>
              <a:t>here</a:t>
            </a:r>
            <a:r>
              <a:rPr lang="de-AT" dirty="0"/>
              <a:t> in </a:t>
            </a:r>
            <a:r>
              <a:rPr lang="de-AT" dirty="0" err="1"/>
              <a:t>the</a:t>
            </a:r>
            <a:r>
              <a:rPr lang="de-AT" dirty="0"/>
              <a:t> </a:t>
            </a:r>
            <a:r>
              <a:rPr lang="de-AT" dirty="0" err="1"/>
              <a:t>screenshot</a:t>
            </a:r>
            <a:r>
              <a:rPr lang="de-AT" dirty="0"/>
              <a:t> </a:t>
            </a:r>
            <a:r>
              <a:rPr lang="de-AT" dirty="0" err="1"/>
              <a:t>is</a:t>
            </a:r>
            <a:r>
              <a:rPr lang="de-AT" dirty="0"/>
              <a:t> </a:t>
            </a:r>
            <a:r>
              <a:rPr lang="de-AT" dirty="0" err="1"/>
              <a:t>the</a:t>
            </a:r>
            <a:r>
              <a:rPr lang="de-AT" dirty="0"/>
              <a:t> </a:t>
            </a:r>
            <a:r>
              <a:rPr lang="de-AT" dirty="0" err="1"/>
              <a:t>resulting</a:t>
            </a:r>
            <a:r>
              <a:rPr lang="de-AT" dirty="0"/>
              <a:t> </a:t>
            </a:r>
            <a:r>
              <a:rPr lang="de-AT" dirty="0" err="1"/>
              <a:t>text</a:t>
            </a:r>
            <a:r>
              <a:rPr lang="de-AT" dirty="0"/>
              <a:t> NOTAM </a:t>
            </a:r>
            <a:r>
              <a:rPr lang="de-AT" dirty="0" err="1"/>
              <a:t>which</a:t>
            </a:r>
            <a:r>
              <a:rPr lang="de-AT" dirty="0"/>
              <a:t> will </a:t>
            </a:r>
            <a:r>
              <a:rPr lang="de-AT" dirty="0" err="1"/>
              <a:t>be</a:t>
            </a:r>
            <a:r>
              <a:rPr lang="de-AT" dirty="0"/>
              <a:t> also </a:t>
            </a:r>
            <a:r>
              <a:rPr lang="de-AT" dirty="0" err="1"/>
              <a:t>represented</a:t>
            </a:r>
            <a:r>
              <a:rPr lang="de-AT" dirty="0"/>
              <a:t> </a:t>
            </a:r>
            <a:r>
              <a:rPr lang="de-AT" dirty="0" err="1"/>
              <a:t>here</a:t>
            </a:r>
            <a:r>
              <a:rPr lang="de-AT" dirty="0"/>
              <a:t>. Also not </a:t>
            </a:r>
            <a:r>
              <a:rPr lang="de-AT" dirty="0" err="1"/>
              <a:t>shown</a:t>
            </a:r>
            <a:r>
              <a:rPr lang="de-AT" dirty="0"/>
              <a:t> </a:t>
            </a:r>
            <a:r>
              <a:rPr lang="de-AT" dirty="0" err="1"/>
              <a:t>here</a:t>
            </a:r>
            <a:r>
              <a:rPr lang="de-AT" dirty="0"/>
              <a:t> </a:t>
            </a:r>
            <a:r>
              <a:rPr lang="de-AT" dirty="0" err="1"/>
              <a:t>is</a:t>
            </a:r>
            <a:r>
              <a:rPr lang="de-AT" dirty="0"/>
              <a:t> </a:t>
            </a:r>
            <a:r>
              <a:rPr lang="de-AT" dirty="0" err="1"/>
              <a:t>the</a:t>
            </a:r>
            <a:r>
              <a:rPr lang="de-AT" dirty="0"/>
              <a:t> UI </a:t>
            </a:r>
            <a:r>
              <a:rPr lang="de-AT" dirty="0" err="1"/>
              <a:t>to</a:t>
            </a:r>
            <a:r>
              <a:rPr lang="de-AT" dirty="0"/>
              <a:t> </a:t>
            </a:r>
            <a:r>
              <a:rPr lang="de-AT" dirty="0" err="1"/>
              <a:t>capture</a:t>
            </a:r>
            <a:r>
              <a:rPr lang="de-AT" dirty="0"/>
              <a:t> AIXM 5.1 </a:t>
            </a:r>
            <a:r>
              <a:rPr lang="de-AT" dirty="0" err="1"/>
              <a:t>compliant</a:t>
            </a:r>
            <a:r>
              <a:rPr lang="de-AT" dirty="0"/>
              <a:t> </a:t>
            </a:r>
            <a:r>
              <a:rPr lang="de-AT" dirty="0" err="1"/>
              <a:t>schedules</a:t>
            </a:r>
            <a:r>
              <a:rPr lang="de-AT" dirty="0"/>
              <a:t>.</a:t>
            </a:r>
            <a:endParaRPr lang="de-DE" dirty="0"/>
          </a:p>
        </p:txBody>
      </p:sp>
      <p:sp>
        <p:nvSpPr>
          <p:cNvPr id="4" name="Slide Number Placeholder 3"/>
          <p:cNvSpPr>
            <a:spLocks noGrp="1"/>
          </p:cNvSpPr>
          <p:nvPr>
            <p:ph type="sldNum" sz="quarter" idx="10"/>
          </p:nvPr>
        </p:nvSpPr>
        <p:spPr/>
        <p:txBody>
          <a:bodyPr/>
          <a:lstStyle/>
          <a:p>
            <a:fld id="{F6BC3BF0-696E-49FC-BCEA-32BD2AF4ED74}" type="slidenum">
              <a:rPr lang="de-DE" smtClean="0"/>
              <a:t>13</a:t>
            </a:fld>
            <a:endParaRPr lang="de-DE"/>
          </a:p>
        </p:txBody>
      </p:sp>
    </p:spTree>
    <p:extLst>
      <p:ext uri="{BB962C8B-B14F-4D97-AF65-F5344CB8AC3E}">
        <p14:creationId xmlns:p14="http://schemas.microsoft.com/office/powerpoint/2010/main" val="1471400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nutshell:</a:t>
            </a:r>
          </a:p>
          <a:p>
            <a:r>
              <a:rPr lang="en-US" dirty="0"/>
              <a:t>- Digital NOTAM can be issued in parallel with text NOTAMs</a:t>
            </a:r>
          </a:p>
          <a:p>
            <a:r>
              <a:rPr lang="en-US" dirty="0"/>
              <a:t>- Use case based masks hides the AIXM complexity.</a:t>
            </a:r>
          </a:p>
          <a:p>
            <a:pPr marL="171450" indent="-171450">
              <a:buFontTx/>
              <a:buChar char="-"/>
            </a:pPr>
            <a:r>
              <a:rPr lang="en-US" dirty="0"/>
              <a:t>Digital NOTAM system can be integrated with other legacy systems to handle ICAO Text NOTAM</a:t>
            </a:r>
          </a:p>
          <a:p>
            <a:pPr marL="171450" indent="-171450">
              <a:buFontTx/>
              <a:buChar char="-"/>
            </a:pPr>
            <a:r>
              <a:rPr lang="en-US" dirty="0"/>
              <a:t>New scenarios can be added by configuration without redeploying software. Same for other </a:t>
            </a:r>
            <a:r>
              <a:rPr lang="en-US"/>
              <a:t>necessary adjustments.</a:t>
            </a: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6BC3BF0-696E-49FC-BCEA-32BD2AF4ED74}" type="slidenum">
              <a:rPr lang="de-DE" smtClean="0"/>
              <a:t>14</a:t>
            </a:fld>
            <a:endParaRPr lang="de-DE"/>
          </a:p>
        </p:txBody>
      </p:sp>
    </p:spTree>
    <p:extLst>
      <p:ext uri="{BB962C8B-B14F-4D97-AF65-F5344CB8AC3E}">
        <p14:creationId xmlns:p14="http://schemas.microsoft.com/office/powerpoint/2010/main" val="1076234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 </a:t>
            </a:r>
            <a:endParaRPr lang="de-DE" dirty="0"/>
          </a:p>
        </p:txBody>
      </p:sp>
      <p:sp>
        <p:nvSpPr>
          <p:cNvPr id="4" name="Slide Number Placeholder 3"/>
          <p:cNvSpPr>
            <a:spLocks noGrp="1"/>
          </p:cNvSpPr>
          <p:nvPr>
            <p:ph type="sldNum" sz="quarter" idx="10"/>
          </p:nvPr>
        </p:nvSpPr>
        <p:spPr/>
        <p:txBody>
          <a:bodyPr/>
          <a:lstStyle/>
          <a:p>
            <a:fld id="{F6BC3BF0-696E-49FC-BCEA-32BD2AF4ED74}" type="slidenum">
              <a:rPr lang="de-DE" smtClean="0"/>
              <a:t>15</a:t>
            </a:fld>
            <a:endParaRPr lang="de-DE"/>
          </a:p>
        </p:txBody>
      </p:sp>
    </p:spTree>
    <p:extLst>
      <p:ext uri="{BB962C8B-B14F-4D97-AF65-F5344CB8AC3E}">
        <p14:creationId xmlns:p14="http://schemas.microsoft.com/office/powerpoint/2010/main" val="2064658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This </a:t>
            </a:r>
            <a:r>
              <a:rPr lang="de-AT" dirty="0" err="1"/>
              <a:t>slide</a:t>
            </a:r>
            <a:r>
              <a:rPr lang="de-AT" dirty="0"/>
              <a:t> </a:t>
            </a:r>
            <a:r>
              <a:rPr lang="de-AT" dirty="0" err="1"/>
              <a:t>shows</a:t>
            </a:r>
            <a:r>
              <a:rPr lang="de-AT" dirty="0"/>
              <a:t> </a:t>
            </a:r>
            <a:r>
              <a:rPr lang="de-AT" dirty="0" err="1"/>
              <a:t>the</a:t>
            </a:r>
            <a:r>
              <a:rPr lang="de-AT" dirty="0"/>
              <a:t> </a:t>
            </a:r>
            <a:r>
              <a:rPr lang="de-AT" dirty="0" err="1"/>
              <a:t>starting</a:t>
            </a:r>
            <a:r>
              <a:rPr lang="de-AT" dirty="0"/>
              <a:t> </a:t>
            </a:r>
            <a:r>
              <a:rPr lang="de-AT" dirty="0" err="1"/>
              <a:t>point</a:t>
            </a:r>
            <a:r>
              <a:rPr lang="de-AT" dirty="0"/>
              <a:t> </a:t>
            </a:r>
            <a:r>
              <a:rPr lang="de-AT" dirty="0" err="1"/>
              <a:t>of</a:t>
            </a:r>
            <a:r>
              <a:rPr lang="de-AT" dirty="0"/>
              <a:t> </a:t>
            </a:r>
            <a:r>
              <a:rPr lang="de-AT" dirty="0" err="1"/>
              <a:t>the</a:t>
            </a:r>
            <a:r>
              <a:rPr lang="de-AT" dirty="0"/>
              <a:t> </a:t>
            </a:r>
            <a:r>
              <a:rPr lang="de-AT" dirty="0" err="1"/>
              <a:t>project</a:t>
            </a:r>
            <a:r>
              <a:rPr lang="de-AT" dirty="0"/>
              <a:t> </a:t>
            </a:r>
            <a:r>
              <a:rPr lang="de-AT" dirty="0" err="1"/>
              <a:t>from</a:t>
            </a:r>
            <a:r>
              <a:rPr lang="de-AT" dirty="0"/>
              <a:t> a NOTAM </a:t>
            </a:r>
            <a:r>
              <a:rPr lang="de-AT" dirty="0" err="1"/>
              <a:t>perspective</a:t>
            </a:r>
            <a:r>
              <a:rPr lang="de-AT" dirty="0"/>
              <a:t> in Estonia. </a:t>
            </a:r>
            <a:endParaRPr lang="de-DE" dirty="0"/>
          </a:p>
          <a:p>
            <a:endParaRPr lang="de-AT" dirty="0"/>
          </a:p>
          <a:p>
            <a:r>
              <a:rPr lang="de-AT" dirty="0" err="1"/>
              <a:t>For</a:t>
            </a:r>
            <a:r>
              <a:rPr lang="de-AT" dirty="0"/>
              <a:t> </a:t>
            </a:r>
            <a:r>
              <a:rPr lang="de-AT" dirty="0" err="1"/>
              <a:t>managing</a:t>
            </a:r>
            <a:r>
              <a:rPr lang="de-AT" dirty="0"/>
              <a:t> traditional ICAO Text NOTAMs EANS </a:t>
            </a:r>
            <a:r>
              <a:rPr lang="de-AT" dirty="0" err="1"/>
              <a:t>is</a:t>
            </a:r>
            <a:r>
              <a:rPr lang="de-AT" dirty="0"/>
              <a:t> </a:t>
            </a:r>
            <a:r>
              <a:rPr lang="de-AT" dirty="0" err="1"/>
              <a:t>already</a:t>
            </a:r>
            <a:r>
              <a:rPr lang="de-AT" dirty="0"/>
              <a:t> </a:t>
            </a:r>
            <a:r>
              <a:rPr lang="de-AT" dirty="0" err="1"/>
              <a:t>using</a:t>
            </a:r>
            <a:r>
              <a:rPr lang="de-AT" dirty="0"/>
              <a:t> </a:t>
            </a:r>
            <a:r>
              <a:rPr lang="de-AT" dirty="0" err="1"/>
              <a:t>our</a:t>
            </a:r>
            <a:r>
              <a:rPr lang="de-AT" dirty="0"/>
              <a:t> </a:t>
            </a:r>
            <a:r>
              <a:rPr lang="de-AT" dirty="0" err="1"/>
              <a:t>workflow</a:t>
            </a:r>
            <a:r>
              <a:rPr lang="de-AT" dirty="0"/>
              <a:t> </a:t>
            </a:r>
            <a:r>
              <a:rPr lang="de-AT" dirty="0" err="1"/>
              <a:t>management</a:t>
            </a:r>
            <a:r>
              <a:rPr lang="de-AT" dirty="0"/>
              <a:t> </a:t>
            </a:r>
            <a:r>
              <a:rPr lang="de-AT" dirty="0" err="1"/>
              <a:t>system</a:t>
            </a:r>
            <a:r>
              <a:rPr lang="de-AT" dirty="0"/>
              <a:t> </a:t>
            </a:r>
            <a:r>
              <a:rPr lang="de-AT" dirty="0" err="1"/>
              <a:t>smartWFM</a:t>
            </a:r>
            <a:r>
              <a:rPr lang="de-AT" dirty="0"/>
              <a:t> </a:t>
            </a:r>
            <a:r>
              <a:rPr lang="de-AT" dirty="0" err="1"/>
              <a:t>and</a:t>
            </a:r>
            <a:r>
              <a:rPr lang="de-AT" dirty="0"/>
              <a:t> </a:t>
            </a:r>
            <a:r>
              <a:rPr lang="de-AT" dirty="0" err="1"/>
              <a:t>our</a:t>
            </a:r>
            <a:r>
              <a:rPr lang="de-AT" dirty="0"/>
              <a:t> ICAO Text NOTAM </a:t>
            </a:r>
            <a:r>
              <a:rPr lang="de-AT" dirty="0" err="1"/>
              <a:t>mgm</a:t>
            </a:r>
            <a:r>
              <a:rPr lang="de-AT" dirty="0"/>
              <a:t> </a:t>
            </a:r>
            <a:r>
              <a:rPr lang="de-AT" dirty="0" err="1"/>
              <a:t>system</a:t>
            </a:r>
            <a:r>
              <a:rPr lang="de-AT" dirty="0"/>
              <a:t> CADAS-IMS. </a:t>
            </a:r>
          </a:p>
          <a:p>
            <a:r>
              <a:rPr lang="de-AT" dirty="0" err="1"/>
              <a:t>SmartWFM</a:t>
            </a:r>
            <a:r>
              <a:rPr lang="de-AT" dirty="0"/>
              <a:t> </a:t>
            </a:r>
            <a:r>
              <a:rPr lang="de-AT" dirty="0" err="1"/>
              <a:t>controls</a:t>
            </a:r>
            <a:r>
              <a:rPr lang="de-AT" dirty="0"/>
              <a:t> ADQ </a:t>
            </a:r>
            <a:r>
              <a:rPr lang="de-AT" dirty="0" err="1"/>
              <a:t>compliant</a:t>
            </a:r>
            <a:r>
              <a:rPr lang="de-AT" dirty="0"/>
              <a:t> </a:t>
            </a:r>
            <a:r>
              <a:rPr lang="de-AT" dirty="0" err="1"/>
              <a:t>the</a:t>
            </a:r>
            <a:r>
              <a:rPr lang="de-AT" dirty="0"/>
              <a:t> </a:t>
            </a:r>
            <a:r>
              <a:rPr lang="de-AT" dirty="0" err="1"/>
              <a:t>complete</a:t>
            </a:r>
            <a:r>
              <a:rPr lang="de-AT" dirty="0"/>
              <a:t> </a:t>
            </a:r>
            <a:r>
              <a:rPr lang="de-AT" dirty="0" err="1"/>
              <a:t>business</a:t>
            </a:r>
            <a:r>
              <a:rPr lang="de-AT" dirty="0"/>
              <a:t> </a:t>
            </a:r>
            <a:r>
              <a:rPr lang="de-AT" dirty="0" err="1"/>
              <a:t>process</a:t>
            </a:r>
            <a:r>
              <a:rPr lang="de-AT" dirty="0"/>
              <a:t> </a:t>
            </a:r>
            <a:r>
              <a:rPr lang="de-AT" dirty="0" err="1"/>
              <a:t>for</a:t>
            </a:r>
            <a:r>
              <a:rPr lang="de-AT" dirty="0"/>
              <a:t> NOTAM </a:t>
            </a:r>
            <a:r>
              <a:rPr lang="de-AT" dirty="0" err="1"/>
              <a:t>creation</a:t>
            </a:r>
            <a:r>
              <a:rPr lang="de-AT" dirty="0"/>
              <a:t>, </a:t>
            </a:r>
            <a:r>
              <a:rPr lang="de-AT" dirty="0" err="1"/>
              <a:t>validation</a:t>
            </a:r>
            <a:r>
              <a:rPr lang="de-AT" dirty="0"/>
              <a:t>, </a:t>
            </a:r>
            <a:r>
              <a:rPr lang="de-AT" dirty="0" err="1"/>
              <a:t>verification</a:t>
            </a:r>
            <a:r>
              <a:rPr lang="de-AT" dirty="0"/>
              <a:t> </a:t>
            </a:r>
            <a:r>
              <a:rPr lang="de-AT" dirty="0" err="1"/>
              <a:t>and</a:t>
            </a:r>
            <a:r>
              <a:rPr lang="de-AT" dirty="0"/>
              <a:t> </a:t>
            </a:r>
            <a:r>
              <a:rPr lang="de-AT" dirty="0" err="1"/>
              <a:t>distribution</a:t>
            </a:r>
            <a:r>
              <a:rPr lang="de-AT" dirty="0"/>
              <a:t>. </a:t>
            </a:r>
            <a:r>
              <a:rPr lang="de-AT" dirty="0" err="1"/>
              <a:t>And</a:t>
            </a:r>
            <a:r>
              <a:rPr lang="de-AT" dirty="0"/>
              <a:t> </a:t>
            </a:r>
            <a:r>
              <a:rPr lang="de-AT" dirty="0" err="1"/>
              <a:t>provides</a:t>
            </a:r>
            <a:r>
              <a:rPr lang="de-AT" dirty="0"/>
              <a:t> also a NOTAM </a:t>
            </a:r>
            <a:r>
              <a:rPr lang="de-AT" dirty="0" err="1"/>
              <a:t>proposal</a:t>
            </a:r>
            <a:r>
              <a:rPr lang="de-AT" dirty="0"/>
              <a:t> form </a:t>
            </a:r>
            <a:r>
              <a:rPr lang="de-AT" dirty="0" err="1"/>
              <a:t>used</a:t>
            </a:r>
            <a:r>
              <a:rPr lang="de-AT" dirty="0"/>
              <a:t> </a:t>
            </a:r>
            <a:r>
              <a:rPr lang="de-AT" dirty="0" err="1"/>
              <a:t>by</a:t>
            </a:r>
            <a:r>
              <a:rPr lang="de-AT" dirty="0"/>
              <a:t> </a:t>
            </a:r>
            <a:r>
              <a:rPr lang="de-AT" dirty="0" err="1"/>
              <a:t>the</a:t>
            </a:r>
            <a:r>
              <a:rPr lang="de-AT" dirty="0"/>
              <a:t> </a:t>
            </a:r>
            <a:r>
              <a:rPr lang="de-AT" dirty="0" err="1"/>
              <a:t>data</a:t>
            </a:r>
            <a:r>
              <a:rPr lang="de-AT" dirty="0"/>
              <a:t> </a:t>
            </a:r>
            <a:r>
              <a:rPr lang="de-AT" dirty="0" err="1"/>
              <a:t>originators</a:t>
            </a:r>
            <a:r>
              <a:rPr lang="de-AT" dirty="0"/>
              <a:t>. </a:t>
            </a:r>
          </a:p>
          <a:p>
            <a:r>
              <a:rPr lang="de-AT" dirty="0"/>
              <a:t>CADAS-IMS </a:t>
            </a:r>
            <a:r>
              <a:rPr lang="de-AT" dirty="0" err="1"/>
              <a:t>is</a:t>
            </a:r>
            <a:r>
              <a:rPr lang="de-AT" dirty="0"/>
              <a:t> </a:t>
            </a:r>
            <a:r>
              <a:rPr lang="de-AT" dirty="0" err="1"/>
              <a:t>our</a:t>
            </a:r>
            <a:r>
              <a:rPr lang="de-AT" dirty="0"/>
              <a:t> ICAO ext NOTAM </a:t>
            </a:r>
            <a:r>
              <a:rPr lang="de-AT" dirty="0" err="1"/>
              <a:t>Mgm</a:t>
            </a:r>
            <a:r>
              <a:rPr lang="de-AT" dirty="0"/>
              <a:t>. System. CADAS-IMS </a:t>
            </a:r>
            <a:r>
              <a:rPr lang="de-AT" dirty="0" err="1"/>
              <a:t>is</a:t>
            </a:r>
            <a:r>
              <a:rPr lang="de-AT" dirty="0"/>
              <a:t> </a:t>
            </a:r>
            <a:r>
              <a:rPr lang="de-AT" dirty="0" err="1"/>
              <a:t>connected</a:t>
            </a:r>
            <a:r>
              <a:rPr lang="de-AT" dirty="0"/>
              <a:t> </a:t>
            </a:r>
            <a:r>
              <a:rPr lang="de-AT" dirty="0" err="1"/>
              <a:t>with</a:t>
            </a:r>
            <a:r>
              <a:rPr lang="de-AT" dirty="0"/>
              <a:t> EAD </a:t>
            </a:r>
            <a:r>
              <a:rPr lang="de-AT" dirty="0" err="1"/>
              <a:t>and</a:t>
            </a:r>
            <a:r>
              <a:rPr lang="de-AT" dirty="0"/>
              <a:t> </a:t>
            </a:r>
            <a:r>
              <a:rPr lang="de-AT" dirty="0" err="1"/>
              <a:t>publishes</a:t>
            </a:r>
            <a:r>
              <a:rPr lang="de-AT" dirty="0"/>
              <a:t> </a:t>
            </a:r>
            <a:r>
              <a:rPr lang="de-AT" dirty="0" err="1"/>
              <a:t>the</a:t>
            </a:r>
            <a:r>
              <a:rPr lang="de-AT" dirty="0"/>
              <a:t> Text NOTAMs </a:t>
            </a:r>
            <a:r>
              <a:rPr lang="de-AT" dirty="0" err="1"/>
              <a:t>towards</a:t>
            </a:r>
            <a:r>
              <a:rPr lang="de-AT" dirty="0"/>
              <a:t> EAD.</a:t>
            </a:r>
          </a:p>
        </p:txBody>
      </p:sp>
      <p:sp>
        <p:nvSpPr>
          <p:cNvPr id="4" name="Slide Number Placeholder 3"/>
          <p:cNvSpPr>
            <a:spLocks noGrp="1"/>
          </p:cNvSpPr>
          <p:nvPr>
            <p:ph type="sldNum" sz="quarter" idx="10"/>
          </p:nvPr>
        </p:nvSpPr>
        <p:spPr/>
        <p:txBody>
          <a:bodyPr/>
          <a:lstStyle/>
          <a:p>
            <a:fld id="{F6BC3BF0-696E-49FC-BCEA-32BD2AF4ED74}" type="slidenum">
              <a:rPr lang="de-DE" smtClean="0"/>
              <a:t>2</a:t>
            </a:fld>
            <a:endParaRPr lang="de-DE"/>
          </a:p>
        </p:txBody>
      </p:sp>
    </p:spTree>
    <p:extLst>
      <p:ext uri="{BB962C8B-B14F-4D97-AF65-F5344CB8AC3E}">
        <p14:creationId xmlns:p14="http://schemas.microsoft.com/office/powerpoint/2010/main" val="94334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As long as the digital NOTAM specification does not capture all necessary use cases and as long as the world is mainly based on ICAO text NOTAMs, the single source of NOTAM truth will be right now still a Text NOTAM system and the new digital NOTAM functions needs to be integrated somehow with the existing database.</a:t>
            </a:r>
          </a:p>
          <a:p>
            <a:endParaRPr lang="en-US" dirty="0"/>
          </a:p>
          <a:p>
            <a:r>
              <a:rPr lang="en-US" dirty="0"/>
              <a:t>To capture static data, EANS is using since several years our AIXM 5 database CADAS-AIMDB. This two systems builds the foundation of the digital NOTAM system: digital NOTAM are stored in AIMDB, the text representation in IMS.</a:t>
            </a:r>
          </a:p>
          <a:p>
            <a:endParaRPr lang="en-US" dirty="0"/>
          </a:p>
          <a:p>
            <a:r>
              <a:rPr lang="en-US" dirty="0"/>
              <a:t>As a starting point we agreed with EANS to implement the two scenarios SAA.ACT and SAA.NEW. This requires an improvement of the overall business process. The business process decides, based on the originators NOTAM proposal, if the NOTAM has to be captured as digital NOTAM or still as a Text NOTAM.</a:t>
            </a:r>
          </a:p>
          <a:p>
            <a:endParaRPr lang="en-US" dirty="0"/>
          </a:p>
          <a:p>
            <a:r>
              <a:rPr lang="en-US" dirty="0"/>
              <a:t>Last but not least, our scenario (or use case) based AIXM 5 HMI incl. our GIS viewer is used for the digital NOTAM masks. </a:t>
            </a:r>
          </a:p>
          <a:p>
            <a:endParaRPr lang="en-US" dirty="0"/>
          </a:p>
          <a:p>
            <a:r>
              <a:rPr lang="en-US" dirty="0"/>
              <a:t>In a nutshell, the project reuses already established COTS products with some generic improvements necessary for digital NOTAM (like NOTAM converter).</a:t>
            </a:r>
          </a:p>
          <a:p>
            <a:endParaRPr lang="en-US" dirty="0"/>
          </a:p>
          <a:p>
            <a:r>
              <a:rPr lang="en-US" dirty="0"/>
              <a:t>The following slides will give you an overview of the components needed for digital NOTAMs.</a:t>
            </a:r>
          </a:p>
        </p:txBody>
      </p:sp>
      <p:sp>
        <p:nvSpPr>
          <p:cNvPr id="4" name="Foliennummernplatzhalter 3"/>
          <p:cNvSpPr>
            <a:spLocks noGrp="1"/>
          </p:cNvSpPr>
          <p:nvPr>
            <p:ph type="sldNum" sz="quarter" idx="10"/>
          </p:nvPr>
        </p:nvSpPr>
        <p:spPr/>
        <p:txBody>
          <a:bodyPr/>
          <a:lstStyle/>
          <a:p>
            <a:fld id="{F6BC3BF0-696E-49FC-BCEA-32BD2AF4ED74}" type="slidenum">
              <a:rPr lang="de-DE" smtClean="0"/>
              <a:t>3</a:t>
            </a:fld>
            <a:endParaRPr lang="de-DE"/>
          </a:p>
        </p:txBody>
      </p:sp>
    </p:spTree>
    <p:extLst>
      <p:ext uri="{BB962C8B-B14F-4D97-AF65-F5344CB8AC3E}">
        <p14:creationId xmlns:p14="http://schemas.microsoft.com/office/powerpoint/2010/main" val="330039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CADAS-AIMDB </a:t>
            </a:r>
            <a:r>
              <a:rPr lang="de-AT" dirty="0" err="1"/>
              <a:t>is</a:t>
            </a:r>
            <a:r>
              <a:rPr lang="de-AT" dirty="0"/>
              <a:t> </a:t>
            </a:r>
            <a:r>
              <a:rPr lang="de-AT" dirty="0" err="1"/>
              <a:t>our</a:t>
            </a:r>
            <a:r>
              <a:rPr lang="de-AT" baseline="0" dirty="0"/>
              <a:t> AIXM 5 </a:t>
            </a:r>
            <a:r>
              <a:rPr lang="de-AT" baseline="0" dirty="0" err="1"/>
              <a:t>database</a:t>
            </a:r>
            <a:r>
              <a:rPr lang="de-AT" baseline="0" dirty="0"/>
              <a:t>. CADAS-AIMDB </a:t>
            </a:r>
            <a:r>
              <a:rPr lang="de-AT" baseline="0" dirty="0" err="1"/>
              <a:t>is</a:t>
            </a:r>
            <a:r>
              <a:rPr lang="de-AT" baseline="0" dirty="0"/>
              <a:t> a native AIXM 5 </a:t>
            </a:r>
            <a:r>
              <a:rPr lang="de-AT" baseline="0" dirty="0" err="1"/>
              <a:t>database</a:t>
            </a:r>
            <a:r>
              <a:rPr lang="de-AT" baseline="0" dirty="0"/>
              <a:t>, i.e. </a:t>
            </a:r>
            <a:r>
              <a:rPr lang="de-AT" baseline="0" dirty="0" err="1"/>
              <a:t>it</a:t>
            </a:r>
            <a:r>
              <a:rPr lang="de-AT" baseline="0" dirty="0"/>
              <a:t> </a:t>
            </a:r>
            <a:r>
              <a:rPr lang="de-AT" baseline="0" dirty="0" err="1"/>
              <a:t>fully</a:t>
            </a:r>
            <a:r>
              <a:rPr lang="de-AT" baseline="0" dirty="0"/>
              <a:t> </a:t>
            </a:r>
            <a:r>
              <a:rPr lang="de-AT" baseline="0" dirty="0" err="1"/>
              <a:t>supports</a:t>
            </a:r>
            <a:r>
              <a:rPr lang="de-AT" baseline="0" dirty="0"/>
              <a:t> AIXM 5.1 (all </a:t>
            </a:r>
            <a:r>
              <a:rPr lang="de-AT" baseline="0" dirty="0" err="1"/>
              <a:t>feature</a:t>
            </a:r>
            <a:r>
              <a:rPr lang="de-AT" baseline="0" dirty="0"/>
              <a:t> </a:t>
            </a:r>
            <a:r>
              <a:rPr lang="de-AT" baseline="0" dirty="0" err="1"/>
              <a:t>types</a:t>
            </a:r>
            <a:r>
              <a:rPr lang="de-AT" baseline="0" dirty="0"/>
              <a:t>, all </a:t>
            </a:r>
            <a:r>
              <a:rPr lang="de-AT" baseline="0" dirty="0" err="1"/>
              <a:t>attributes</a:t>
            </a:r>
            <a:r>
              <a:rPr lang="de-AT" baseline="0" dirty="0"/>
              <a:t>), </a:t>
            </a:r>
            <a:r>
              <a:rPr lang="de-AT" baseline="0" dirty="0" err="1"/>
              <a:t>the</a:t>
            </a:r>
            <a:r>
              <a:rPr lang="de-AT" baseline="0" dirty="0"/>
              <a:t> AIXM 5 </a:t>
            </a:r>
            <a:r>
              <a:rPr lang="de-AT" baseline="0" dirty="0" err="1"/>
              <a:t>temporality</a:t>
            </a:r>
            <a:r>
              <a:rPr lang="de-AT" baseline="0" dirty="0"/>
              <a:t>, </a:t>
            </a:r>
            <a:r>
              <a:rPr lang="de-AT" baseline="0" dirty="0" err="1"/>
              <a:t>and</a:t>
            </a:r>
            <a:r>
              <a:rPr lang="de-AT" baseline="0" dirty="0"/>
              <a:t> </a:t>
            </a:r>
            <a:r>
              <a:rPr lang="de-AT" baseline="0" dirty="0" err="1"/>
              <a:t>therefore</a:t>
            </a:r>
            <a:r>
              <a:rPr lang="de-AT" baseline="0" dirty="0"/>
              <a:t> </a:t>
            </a:r>
            <a:r>
              <a:rPr lang="de-AT" baseline="0" dirty="0" err="1"/>
              <a:t>the</a:t>
            </a:r>
            <a:r>
              <a:rPr lang="de-AT" baseline="0" dirty="0"/>
              <a:t> </a:t>
            </a:r>
            <a:r>
              <a:rPr lang="de-AT" baseline="0" dirty="0" err="1"/>
              <a:t>data</a:t>
            </a:r>
            <a:r>
              <a:rPr lang="de-AT" baseline="0" dirty="0"/>
              <a:t> </a:t>
            </a:r>
            <a:r>
              <a:rPr lang="de-AT" baseline="0" dirty="0" err="1"/>
              <a:t>fusion</a:t>
            </a:r>
            <a:r>
              <a:rPr lang="de-AT" baseline="0" dirty="0"/>
              <a:t> </a:t>
            </a:r>
            <a:r>
              <a:rPr lang="de-AT" baseline="0" dirty="0" err="1"/>
              <a:t>of</a:t>
            </a:r>
            <a:r>
              <a:rPr lang="de-AT" baseline="0" dirty="0"/>
              <a:t> </a:t>
            </a:r>
            <a:r>
              <a:rPr lang="de-AT" baseline="0" dirty="0" err="1"/>
              <a:t>static</a:t>
            </a:r>
            <a:r>
              <a:rPr lang="de-AT" baseline="0" dirty="0"/>
              <a:t> </a:t>
            </a:r>
            <a:r>
              <a:rPr lang="de-AT" baseline="0" dirty="0" err="1"/>
              <a:t>and</a:t>
            </a:r>
            <a:r>
              <a:rPr lang="de-AT" baseline="0" dirty="0"/>
              <a:t> </a:t>
            </a:r>
            <a:r>
              <a:rPr lang="de-AT" baseline="0" dirty="0" err="1"/>
              <a:t>dynamic</a:t>
            </a:r>
            <a:r>
              <a:rPr lang="de-AT" baseline="0" dirty="0"/>
              <a:t> </a:t>
            </a:r>
            <a:r>
              <a:rPr lang="de-AT" baseline="0" dirty="0" err="1"/>
              <a:t>data</a:t>
            </a:r>
            <a:r>
              <a:rPr lang="de-AT" baseline="0" dirty="0"/>
              <a:t>. </a:t>
            </a:r>
            <a:r>
              <a:rPr lang="de-AT" baseline="0" dirty="0" err="1"/>
              <a:t>With</a:t>
            </a:r>
            <a:r>
              <a:rPr lang="de-AT" baseline="0" dirty="0"/>
              <a:t> </a:t>
            </a:r>
            <a:r>
              <a:rPr lang="de-AT" baseline="0" dirty="0" err="1"/>
              <a:t>the</a:t>
            </a:r>
            <a:r>
              <a:rPr lang="de-AT" baseline="0" dirty="0"/>
              <a:t> web </a:t>
            </a:r>
            <a:r>
              <a:rPr lang="de-AT" baseline="0" dirty="0" err="1"/>
              <a:t>based</a:t>
            </a:r>
            <a:r>
              <a:rPr lang="de-AT" baseline="0" dirty="0"/>
              <a:t> </a:t>
            </a:r>
            <a:r>
              <a:rPr lang="de-AT" baseline="0" dirty="0" err="1"/>
              <a:t>user</a:t>
            </a:r>
            <a:r>
              <a:rPr lang="de-AT" baseline="0" dirty="0"/>
              <a:t> </a:t>
            </a:r>
            <a:r>
              <a:rPr lang="de-AT" baseline="0" dirty="0" err="1"/>
              <a:t>interface</a:t>
            </a:r>
            <a:r>
              <a:rPr lang="de-AT" baseline="0" dirty="0"/>
              <a:t> </a:t>
            </a:r>
            <a:r>
              <a:rPr lang="de-AT" baseline="0" dirty="0" err="1"/>
              <a:t>and</a:t>
            </a:r>
            <a:r>
              <a:rPr lang="de-AT" baseline="0" dirty="0"/>
              <a:t> </a:t>
            </a:r>
            <a:r>
              <a:rPr lang="de-AT" baseline="0" dirty="0" err="1"/>
              <a:t>the</a:t>
            </a:r>
            <a:r>
              <a:rPr lang="de-AT" baseline="0" dirty="0"/>
              <a:t> </a:t>
            </a:r>
            <a:r>
              <a:rPr lang="de-AT" baseline="0" dirty="0" err="1"/>
              <a:t>business</a:t>
            </a:r>
            <a:r>
              <a:rPr lang="de-AT" baseline="0" dirty="0"/>
              <a:t> </a:t>
            </a:r>
            <a:r>
              <a:rPr lang="de-AT" baseline="0" dirty="0" err="1"/>
              <a:t>rule</a:t>
            </a:r>
            <a:r>
              <a:rPr lang="de-AT" baseline="0" dirty="0"/>
              <a:t> </a:t>
            </a:r>
            <a:r>
              <a:rPr lang="de-AT" baseline="0" dirty="0" err="1"/>
              <a:t>engine</a:t>
            </a:r>
            <a:r>
              <a:rPr lang="de-AT" baseline="0" dirty="0"/>
              <a:t> </a:t>
            </a:r>
            <a:r>
              <a:rPr lang="de-AT" baseline="0" dirty="0" err="1"/>
              <a:t>for</a:t>
            </a:r>
            <a:r>
              <a:rPr lang="de-AT" baseline="0" dirty="0"/>
              <a:t> </a:t>
            </a:r>
            <a:r>
              <a:rPr lang="de-AT" baseline="0" dirty="0" err="1"/>
              <a:t>any</a:t>
            </a:r>
            <a:r>
              <a:rPr lang="de-AT" baseline="0" dirty="0"/>
              <a:t> </a:t>
            </a:r>
            <a:r>
              <a:rPr lang="de-AT" baseline="0" dirty="0" err="1"/>
              <a:t>kind</a:t>
            </a:r>
            <a:r>
              <a:rPr lang="de-AT" baseline="0" dirty="0"/>
              <a:t> </a:t>
            </a:r>
            <a:r>
              <a:rPr lang="de-AT" baseline="0" dirty="0" err="1"/>
              <a:t>of</a:t>
            </a:r>
            <a:r>
              <a:rPr lang="de-AT" baseline="0" dirty="0"/>
              <a:t> </a:t>
            </a:r>
            <a:r>
              <a:rPr lang="de-AT" baseline="0" dirty="0" err="1"/>
              <a:t>data</a:t>
            </a:r>
            <a:r>
              <a:rPr lang="de-AT" baseline="0" dirty="0"/>
              <a:t> </a:t>
            </a:r>
            <a:r>
              <a:rPr lang="de-AT" baseline="0" dirty="0" err="1"/>
              <a:t>the</a:t>
            </a:r>
            <a:r>
              <a:rPr lang="de-AT" baseline="0" dirty="0"/>
              <a:t> </a:t>
            </a:r>
            <a:r>
              <a:rPr lang="de-AT" baseline="0" dirty="0" err="1"/>
              <a:t>database</a:t>
            </a:r>
            <a:r>
              <a:rPr lang="de-AT" baseline="0" dirty="0"/>
              <a:t> </a:t>
            </a:r>
            <a:r>
              <a:rPr lang="de-AT" baseline="0" dirty="0" err="1"/>
              <a:t>is</a:t>
            </a:r>
            <a:r>
              <a:rPr lang="de-AT" baseline="0" dirty="0"/>
              <a:t> a </a:t>
            </a:r>
            <a:r>
              <a:rPr lang="de-AT" baseline="0" dirty="0" err="1"/>
              <a:t>perfect</a:t>
            </a:r>
            <a:r>
              <a:rPr lang="de-AT" baseline="0" dirty="0"/>
              <a:t> </a:t>
            </a:r>
            <a:r>
              <a:rPr lang="de-AT" baseline="0" dirty="0" err="1"/>
              <a:t>foundation</a:t>
            </a:r>
            <a:r>
              <a:rPr lang="de-AT" baseline="0" dirty="0"/>
              <a:t> </a:t>
            </a:r>
            <a:r>
              <a:rPr lang="de-AT" baseline="0" dirty="0" err="1"/>
              <a:t>for</a:t>
            </a:r>
            <a:r>
              <a:rPr lang="de-AT" baseline="0" dirty="0"/>
              <a:t> a digital NOTAM </a:t>
            </a:r>
            <a:r>
              <a:rPr lang="de-AT" baseline="0" dirty="0" err="1"/>
              <a:t>system</a:t>
            </a:r>
            <a:r>
              <a:rPr lang="de-AT" baseline="0" dirty="0"/>
              <a:t>. </a:t>
            </a:r>
            <a:r>
              <a:rPr lang="de-AT" baseline="0" dirty="0" err="1"/>
              <a:t>Without</a:t>
            </a:r>
            <a:r>
              <a:rPr lang="de-AT" baseline="0" dirty="0"/>
              <a:t> </a:t>
            </a:r>
            <a:r>
              <a:rPr lang="de-AT" baseline="0" dirty="0" err="1"/>
              <a:t>significant</a:t>
            </a:r>
            <a:r>
              <a:rPr lang="de-AT" baseline="0" dirty="0"/>
              <a:t> </a:t>
            </a:r>
            <a:r>
              <a:rPr lang="de-AT" baseline="0" dirty="0" err="1"/>
              <a:t>improvements</a:t>
            </a:r>
            <a:r>
              <a:rPr lang="de-AT" baseline="0" dirty="0"/>
              <a:t>.</a:t>
            </a:r>
            <a:endParaRPr lang="de-DE" dirty="0"/>
          </a:p>
        </p:txBody>
      </p:sp>
      <p:sp>
        <p:nvSpPr>
          <p:cNvPr id="4" name="Slide Number Placeholder 3"/>
          <p:cNvSpPr>
            <a:spLocks noGrp="1"/>
          </p:cNvSpPr>
          <p:nvPr>
            <p:ph type="sldNum" sz="quarter" idx="10"/>
          </p:nvPr>
        </p:nvSpPr>
        <p:spPr/>
        <p:txBody>
          <a:bodyPr/>
          <a:lstStyle/>
          <a:p>
            <a:fld id="{F6BC3BF0-696E-49FC-BCEA-32BD2AF4ED74}" type="slidenum">
              <a:rPr lang="de-DE" smtClean="0"/>
              <a:t>4</a:t>
            </a:fld>
            <a:endParaRPr lang="de-DE"/>
          </a:p>
        </p:txBody>
      </p:sp>
    </p:spTree>
    <p:extLst>
      <p:ext uri="{BB962C8B-B14F-4D97-AF65-F5344CB8AC3E}">
        <p14:creationId xmlns:p14="http://schemas.microsoft.com/office/powerpoint/2010/main" val="113925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second component is the workflow management system. As both NOTAM types will be issued in parallel (at least for many years) an automatic generation of the classical NOTAM is needed to avoid its manual creation on a separate system. </a:t>
            </a:r>
            <a:endParaRPr lang="de-DE" sz="1200" kern="1200" dirty="0">
              <a:solidFill>
                <a:schemeClr val="tx1"/>
              </a:solidFill>
              <a:effectLst/>
              <a:latin typeface="+mn-lt"/>
              <a:ea typeface="+mn-ea"/>
              <a:cs typeface="+mn-cs"/>
            </a:endParaRPr>
          </a:p>
          <a:p>
            <a:endParaRPr lang="de-DE" dirty="0"/>
          </a:p>
        </p:txBody>
      </p:sp>
      <p:sp>
        <p:nvSpPr>
          <p:cNvPr id="4" name="Slide Number Placeholder 3"/>
          <p:cNvSpPr>
            <a:spLocks noGrp="1"/>
          </p:cNvSpPr>
          <p:nvPr>
            <p:ph type="sldNum" sz="quarter" idx="10"/>
          </p:nvPr>
        </p:nvSpPr>
        <p:spPr/>
        <p:txBody>
          <a:bodyPr/>
          <a:lstStyle/>
          <a:p>
            <a:fld id="{F6BC3BF0-696E-49FC-BCEA-32BD2AF4ED74}" type="slidenum">
              <a:rPr lang="de-DE" smtClean="0"/>
              <a:t>5</a:t>
            </a:fld>
            <a:endParaRPr lang="de-DE"/>
          </a:p>
        </p:txBody>
      </p:sp>
    </p:spTree>
    <p:extLst>
      <p:ext uri="{BB962C8B-B14F-4D97-AF65-F5344CB8AC3E}">
        <p14:creationId xmlns:p14="http://schemas.microsoft.com/office/powerpoint/2010/main" val="2044431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err="1"/>
              <a:t>Here</a:t>
            </a:r>
            <a:r>
              <a:rPr lang="de-AT" dirty="0"/>
              <a:t> </a:t>
            </a:r>
            <a:r>
              <a:rPr lang="de-AT" dirty="0" err="1"/>
              <a:t>you</a:t>
            </a:r>
            <a:r>
              <a:rPr lang="de-AT" dirty="0"/>
              <a:t> </a:t>
            </a:r>
            <a:r>
              <a:rPr lang="de-AT" dirty="0" err="1"/>
              <a:t>see</a:t>
            </a:r>
            <a:r>
              <a:rPr lang="de-AT" dirty="0"/>
              <a:t> </a:t>
            </a:r>
            <a:r>
              <a:rPr lang="de-AT" dirty="0" err="1"/>
              <a:t>the</a:t>
            </a:r>
            <a:r>
              <a:rPr lang="de-AT" dirty="0"/>
              <a:t> </a:t>
            </a:r>
            <a:r>
              <a:rPr lang="de-AT" dirty="0" err="1"/>
              <a:t>new</a:t>
            </a:r>
            <a:r>
              <a:rPr lang="de-AT" dirty="0"/>
              <a:t> NOTAM </a:t>
            </a:r>
            <a:r>
              <a:rPr lang="de-AT" dirty="0" err="1"/>
              <a:t>workflow</a:t>
            </a:r>
            <a:r>
              <a:rPr lang="de-AT" dirty="0"/>
              <a:t> in Estonia. The </a:t>
            </a:r>
            <a:r>
              <a:rPr lang="de-AT" dirty="0" err="1"/>
              <a:t>colored</a:t>
            </a:r>
            <a:r>
              <a:rPr lang="de-AT" dirty="0"/>
              <a:t> </a:t>
            </a:r>
            <a:r>
              <a:rPr lang="de-AT" dirty="0" err="1"/>
              <a:t>boxes</a:t>
            </a:r>
            <a:r>
              <a:rPr lang="de-AT" dirty="0"/>
              <a:t> </a:t>
            </a:r>
            <a:r>
              <a:rPr lang="de-AT" dirty="0" err="1"/>
              <a:t>and</a:t>
            </a:r>
            <a:r>
              <a:rPr lang="de-AT" dirty="0"/>
              <a:t> </a:t>
            </a:r>
            <a:r>
              <a:rPr lang="de-AT" dirty="0" err="1"/>
              <a:t>the</a:t>
            </a:r>
            <a:r>
              <a:rPr lang="de-AT" dirty="0"/>
              <a:t> </a:t>
            </a:r>
            <a:r>
              <a:rPr lang="de-AT" dirty="0" err="1"/>
              <a:t>rhombuses</a:t>
            </a:r>
            <a:r>
              <a:rPr lang="de-AT" dirty="0"/>
              <a:t> </a:t>
            </a:r>
            <a:r>
              <a:rPr lang="de-AT" dirty="0" err="1"/>
              <a:t>are</a:t>
            </a:r>
            <a:r>
              <a:rPr lang="de-AT" dirty="0"/>
              <a:t> </a:t>
            </a:r>
            <a:r>
              <a:rPr lang="de-AT" dirty="0" err="1"/>
              <a:t>automated</a:t>
            </a:r>
            <a:r>
              <a:rPr lang="de-AT" dirty="0"/>
              <a:t> </a:t>
            </a:r>
            <a:r>
              <a:rPr lang="de-AT" dirty="0" err="1"/>
              <a:t>steps</a:t>
            </a:r>
            <a:r>
              <a:rPr lang="de-AT" dirty="0"/>
              <a:t>. </a:t>
            </a:r>
            <a:r>
              <a:rPr lang="de-AT" dirty="0" err="1"/>
              <a:t>Only</a:t>
            </a:r>
            <a:r>
              <a:rPr lang="de-AT" dirty="0"/>
              <a:t> </a:t>
            </a:r>
            <a:r>
              <a:rPr lang="de-AT" dirty="0" err="1"/>
              <a:t>the</a:t>
            </a:r>
            <a:r>
              <a:rPr lang="de-AT" dirty="0"/>
              <a:t> </a:t>
            </a:r>
            <a:r>
              <a:rPr lang="de-AT" dirty="0" err="1"/>
              <a:t>white</a:t>
            </a:r>
            <a:r>
              <a:rPr lang="de-AT" dirty="0"/>
              <a:t> </a:t>
            </a:r>
            <a:r>
              <a:rPr lang="de-AT" dirty="0" err="1"/>
              <a:t>rectangles</a:t>
            </a:r>
            <a:r>
              <a:rPr lang="de-AT" dirty="0"/>
              <a:t> </a:t>
            </a:r>
            <a:r>
              <a:rPr lang="de-AT" dirty="0" err="1"/>
              <a:t>are</a:t>
            </a:r>
            <a:r>
              <a:rPr lang="de-AT" dirty="0"/>
              <a:t> </a:t>
            </a:r>
            <a:r>
              <a:rPr lang="de-AT" dirty="0" err="1"/>
              <a:t>manual</a:t>
            </a:r>
            <a:r>
              <a:rPr lang="de-AT" dirty="0"/>
              <a:t> </a:t>
            </a:r>
            <a:r>
              <a:rPr lang="de-AT" dirty="0" err="1"/>
              <a:t>steps</a:t>
            </a:r>
            <a:r>
              <a:rPr lang="de-AT" dirty="0"/>
              <a:t>. The </a:t>
            </a:r>
            <a:r>
              <a:rPr lang="de-AT" dirty="0" err="1"/>
              <a:t>data</a:t>
            </a:r>
            <a:r>
              <a:rPr lang="de-AT" dirty="0"/>
              <a:t> </a:t>
            </a:r>
            <a:r>
              <a:rPr lang="de-AT" dirty="0" err="1"/>
              <a:t>originator</a:t>
            </a:r>
            <a:r>
              <a:rPr lang="de-AT" dirty="0"/>
              <a:t> </a:t>
            </a:r>
            <a:r>
              <a:rPr lang="de-AT" dirty="0" err="1"/>
              <a:t>enters</a:t>
            </a:r>
            <a:r>
              <a:rPr lang="de-AT" dirty="0"/>
              <a:t> </a:t>
            </a:r>
            <a:r>
              <a:rPr lang="de-AT" dirty="0" err="1"/>
              <a:t>some</a:t>
            </a:r>
            <a:r>
              <a:rPr lang="de-AT" dirty="0"/>
              <a:t> NOTAM </a:t>
            </a:r>
            <a:r>
              <a:rPr lang="de-AT" dirty="0" err="1"/>
              <a:t>proposal</a:t>
            </a:r>
            <a:r>
              <a:rPr lang="de-AT" dirty="0"/>
              <a:t> </a:t>
            </a:r>
            <a:r>
              <a:rPr lang="de-AT" dirty="0" err="1"/>
              <a:t>information</a:t>
            </a:r>
            <a:r>
              <a:rPr lang="de-AT" dirty="0"/>
              <a:t> </a:t>
            </a:r>
            <a:r>
              <a:rPr lang="de-AT" dirty="0" err="1"/>
              <a:t>into</a:t>
            </a:r>
            <a:r>
              <a:rPr lang="de-AT" dirty="0"/>
              <a:t> an </a:t>
            </a:r>
            <a:r>
              <a:rPr lang="de-AT" dirty="0" err="1"/>
              <a:t>already</a:t>
            </a:r>
            <a:r>
              <a:rPr lang="de-AT" dirty="0"/>
              <a:t> </a:t>
            </a:r>
            <a:r>
              <a:rPr lang="de-AT" dirty="0" err="1"/>
              <a:t>existing</a:t>
            </a:r>
            <a:r>
              <a:rPr lang="de-AT" dirty="0"/>
              <a:t> form. </a:t>
            </a:r>
            <a:r>
              <a:rPr lang="de-AT" dirty="0" err="1"/>
              <a:t>If</a:t>
            </a:r>
            <a:r>
              <a:rPr lang="de-AT" dirty="0"/>
              <a:t> </a:t>
            </a:r>
            <a:r>
              <a:rPr lang="de-AT" dirty="0" err="1"/>
              <a:t>the</a:t>
            </a:r>
            <a:r>
              <a:rPr lang="de-AT" dirty="0"/>
              <a:t> NOF </a:t>
            </a:r>
            <a:r>
              <a:rPr lang="de-AT" dirty="0" err="1"/>
              <a:t>officer</a:t>
            </a:r>
            <a:r>
              <a:rPr lang="de-AT" dirty="0"/>
              <a:t> </a:t>
            </a:r>
            <a:r>
              <a:rPr lang="de-AT" dirty="0" err="1"/>
              <a:t>accepts</a:t>
            </a:r>
            <a:r>
              <a:rPr lang="de-AT" dirty="0"/>
              <a:t> </a:t>
            </a:r>
            <a:r>
              <a:rPr lang="de-AT" dirty="0" err="1"/>
              <a:t>the</a:t>
            </a:r>
            <a:r>
              <a:rPr lang="de-AT" dirty="0"/>
              <a:t> </a:t>
            </a:r>
            <a:r>
              <a:rPr lang="de-AT" dirty="0" err="1"/>
              <a:t>proposal</a:t>
            </a:r>
            <a:r>
              <a:rPr lang="de-AT" dirty="0"/>
              <a:t>, </a:t>
            </a:r>
            <a:r>
              <a:rPr lang="de-AT" dirty="0" err="1"/>
              <a:t>then</a:t>
            </a:r>
            <a:r>
              <a:rPr lang="de-AT" dirty="0"/>
              <a:t> </a:t>
            </a:r>
            <a:r>
              <a:rPr lang="de-AT" dirty="0" err="1"/>
              <a:t>the</a:t>
            </a:r>
            <a:r>
              <a:rPr lang="de-AT" dirty="0"/>
              <a:t> </a:t>
            </a:r>
            <a:r>
              <a:rPr lang="de-AT" dirty="0" err="1"/>
              <a:t>system</a:t>
            </a:r>
            <a:r>
              <a:rPr lang="de-AT" dirty="0"/>
              <a:t> </a:t>
            </a:r>
            <a:r>
              <a:rPr lang="de-AT" dirty="0" err="1"/>
              <a:t>decides</a:t>
            </a:r>
            <a:r>
              <a:rPr lang="de-AT" dirty="0"/>
              <a:t> </a:t>
            </a:r>
            <a:r>
              <a:rPr lang="de-AT" dirty="0" err="1"/>
              <a:t>if</a:t>
            </a:r>
            <a:r>
              <a:rPr lang="de-AT" dirty="0"/>
              <a:t> </a:t>
            </a:r>
            <a:r>
              <a:rPr lang="de-AT" dirty="0" err="1"/>
              <a:t>the</a:t>
            </a:r>
            <a:r>
              <a:rPr lang="de-AT" dirty="0"/>
              <a:t> </a:t>
            </a:r>
            <a:r>
              <a:rPr lang="de-AT" dirty="0" err="1"/>
              <a:t>workflow</a:t>
            </a:r>
            <a:r>
              <a:rPr lang="de-AT" dirty="0"/>
              <a:t> </a:t>
            </a:r>
            <a:r>
              <a:rPr lang="de-AT" dirty="0" err="1"/>
              <a:t>shall</a:t>
            </a:r>
            <a:r>
              <a:rPr lang="de-AT" dirty="0"/>
              <a:t> </a:t>
            </a:r>
            <a:r>
              <a:rPr lang="de-AT" dirty="0" err="1"/>
              <a:t>proceed</a:t>
            </a:r>
            <a:r>
              <a:rPr lang="de-AT" dirty="0"/>
              <a:t> </a:t>
            </a:r>
            <a:r>
              <a:rPr lang="de-AT" dirty="0" err="1"/>
              <a:t>with</a:t>
            </a:r>
            <a:r>
              <a:rPr lang="de-AT" dirty="0"/>
              <a:t> </a:t>
            </a:r>
            <a:r>
              <a:rPr lang="de-AT" dirty="0" err="1"/>
              <a:t>the</a:t>
            </a:r>
            <a:r>
              <a:rPr lang="de-AT" dirty="0"/>
              <a:t> </a:t>
            </a:r>
            <a:r>
              <a:rPr lang="de-AT" dirty="0" err="1"/>
              <a:t>new</a:t>
            </a:r>
            <a:r>
              <a:rPr lang="de-AT" dirty="0"/>
              <a:t> digital Path </a:t>
            </a:r>
            <a:r>
              <a:rPr lang="de-AT" dirty="0" err="1"/>
              <a:t>or</a:t>
            </a:r>
            <a:r>
              <a:rPr lang="de-AT" dirty="0"/>
              <a:t> </a:t>
            </a:r>
            <a:r>
              <a:rPr lang="de-AT" dirty="0" err="1"/>
              <a:t>the</a:t>
            </a:r>
            <a:r>
              <a:rPr lang="de-AT" dirty="0"/>
              <a:t> </a:t>
            </a:r>
            <a:r>
              <a:rPr lang="de-AT" dirty="0" err="1"/>
              <a:t>existing</a:t>
            </a:r>
            <a:r>
              <a:rPr lang="de-AT" dirty="0"/>
              <a:t> traditional </a:t>
            </a:r>
            <a:r>
              <a:rPr lang="de-AT" dirty="0" err="1"/>
              <a:t>path</a:t>
            </a:r>
            <a:r>
              <a:rPr lang="de-AT" dirty="0"/>
              <a:t>. In </a:t>
            </a:r>
            <a:r>
              <a:rPr lang="de-AT" dirty="0" err="1"/>
              <a:t>the</a:t>
            </a:r>
            <a:r>
              <a:rPr lang="de-AT" dirty="0"/>
              <a:t> </a:t>
            </a:r>
            <a:r>
              <a:rPr lang="de-AT" dirty="0" err="1"/>
              <a:t>case</a:t>
            </a:r>
            <a:r>
              <a:rPr lang="de-AT" dirty="0"/>
              <a:t> </a:t>
            </a:r>
            <a:r>
              <a:rPr lang="de-AT" dirty="0" err="1"/>
              <a:t>of</a:t>
            </a:r>
            <a:r>
              <a:rPr lang="de-AT" dirty="0"/>
              <a:t> a DNOTAM </a:t>
            </a:r>
            <a:r>
              <a:rPr lang="de-AT" dirty="0" err="1"/>
              <a:t>scenario</a:t>
            </a:r>
            <a:r>
              <a:rPr lang="de-AT" dirty="0"/>
              <a:t>, </a:t>
            </a:r>
            <a:r>
              <a:rPr lang="de-AT" dirty="0" err="1"/>
              <a:t>the</a:t>
            </a:r>
            <a:r>
              <a:rPr lang="de-AT" dirty="0"/>
              <a:t> </a:t>
            </a:r>
            <a:r>
              <a:rPr lang="de-AT" dirty="0" err="1"/>
              <a:t>system</a:t>
            </a:r>
            <a:r>
              <a:rPr lang="de-AT" dirty="0"/>
              <a:t> </a:t>
            </a:r>
            <a:r>
              <a:rPr lang="de-AT" dirty="0" err="1"/>
              <a:t>redirects</a:t>
            </a:r>
            <a:r>
              <a:rPr lang="de-AT" dirty="0"/>
              <a:t> </a:t>
            </a:r>
            <a:r>
              <a:rPr lang="de-AT" dirty="0" err="1"/>
              <a:t>the</a:t>
            </a:r>
            <a:r>
              <a:rPr lang="de-AT" dirty="0"/>
              <a:t> </a:t>
            </a:r>
            <a:r>
              <a:rPr lang="de-AT" dirty="0" err="1"/>
              <a:t>request</a:t>
            </a:r>
            <a:r>
              <a:rPr lang="de-AT" dirty="0"/>
              <a:t> back </a:t>
            </a:r>
            <a:r>
              <a:rPr lang="de-AT" dirty="0" err="1"/>
              <a:t>to</a:t>
            </a:r>
            <a:r>
              <a:rPr lang="de-AT" dirty="0"/>
              <a:t> </a:t>
            </a:r>
            <a:r>
              <a:rPr lang="de-AT" dirty="0" err="1"/>
              <a:t>the</a:t>
            </a:r>
            <a:r>
              <a:rPr lang="de-AT" dirty="0"/>
              <a:t> </a:t>
            </a:r>
            <a:r>
              <a:rPr lang="de-AT" dirty="0" err="1"/>
              <a:t>originator</a:t>
            </a:r>
            <a:r>
              <a:rPr lang="de-AT" dirty="0"/>
              <a:t>. The </a:t>
            </a:r>
            <a:r>
              <a:rPr lang="de-AT" dirty="0" err="1"/>
              <a:t>originator</a:t>
            </a:r>
            <a:r>
              <a:rPr lang="de-AT" dirty="0"/>
              <a:t> </a:t>
            </a:r>
            <a:r>
              <a:rPr lang="de-AT" dirty="0" err="1"/>
              <a:t>enters</a:t>
            </a:r>
            <a:r>
              <a:rPr lang="de-AT" dirty="0"/>
              <a:t> </a:t>
            </a:r>
            <a:r>
              <a:rPr lang="de-AT" dirty="0" err="1"/>
              <a:t>the</a:t>
            </a:r>
            <a:r>
              <a:rPr lang="de-AT" dirty="0"/>
              <a:t> NOTAM </a:t>
            </a:r>
            <a:r>
              <a:rPr lang="de-AT" dirty="0" err="1"/>
              <a:t>information</a:t>
            </a:r>
            <a:r>
              <a:rPr lang="de-AT" dirty="0"/>
              <a:t> </a:t>
            </a:r>
            <a:r>
              <a:rPr lang="de-AT" dirty="0" err="1"/>
              <a:t>directly</a:t>
            </a:r>
            <a:r>
              <a:rPr lang="de-AT" dirty="0"/>
              <a:t> </a:t>
            </a:r>
            <a:r>
              <a:rPr lang="de-AT" dirty="0" err="1"/>
              <a:t>into</a:t>
            </a:r>
            <a:r>
              <a:rPr lang="de-AT" dirty="0"/>
              <a:t> </a:t>
            </a:r>
            <a:r>
              <a:rPr lang="de-AT" dirty="0" err="1"/>
              <a:t>the</a:t>
            </a:r>
            <a:r>
              <a:rPr lang="de-AT" dirty="0"/>
              <a:t> digital NOTAM </a:t>
            </a:r>
            <a:r>
              <a:rPr lang="de-AT" dirty="0" err="1"/>
              <a:t>mask</a:t>
            </a:r>
            <a:r>
              <a:rPr lang="de-AT" dirty="0"/>
              <a:t>. After </a:t>
            </a:r>
            <a:r>
              <a:rPr lang="de-AT" dirty="0" err="1"/>
              <a:t>validation</a:t>
            </a:r>
            <a:r>
              <a:rPr lang="de-AT" dirty="0"/>
              <a:t> </a:t>
            </a:r>
            <a:r>
              <a:rPr lang="de-AT" dirty="0" err="1"/>
              <a:t>and</a:t>
            </a:r>
            <a:r>
              <a:rPr lang="de-AT" dirty="0"/>
              <a:t> </a:t>
            </a:r>
            <a:r>
              <a:rPr lang="de-AT" dirty="0" err="1"/>
              <a:t>verification</a:t>
            </a:r>
            <a:r>
              <a:rPr lang="de-AT" dirty="0"/>
              <a:t> </a:t>
            </a:r>
            <a:r>
              <a:rPr lang="de-AT" dirty="0" err="1"/>
              <a:t>of</a:t>
            </a:r>
            <a:r>
              <a:rPr lang="de-AT" dirty="0"/>
              <a:t> </a:t>
            </a:r>
            <a:r>
              <a:rPr lang="de-AT" dirty="0" err="1"/>
              <a:t>the</a:t>
            </a:r>
            <a:r>
              <a:rPr lang="de-AT" dirty="0"/>
              <a:t> digital NOTAM, </a:t>
            </a:r>
            <a:r>
              <a:rPr lang="de-AT" dirty="0" err="1"/>
              <a:t>the</a:t>
            </a:r>
            <a:r>
              <a:rPr lang="de-AT" dirty="0"/>
              <a:t> </a:t>
            </a:r>
            <a:r>
              <a:rPr lang="de-AT" dirty="0" err="1"/>
              <a:t>text</a:t>
            </a:r>
            <a:r>
              <a:rPr lang="de-AT" dirty="0"/>
              <a:t> NOTAM will </a:t>
            </a:r>
            <a:r>
              <a:rPr lang="de-AT" dirty="0" err="1"/>
              <a:t>be</a:t>
            </a:r>
            <a:r>
              <a:rPr lang="de-AT" dirty="0"/>
              <a:t> </a:t>
            </a:r>
            <a:r>
              <a:rPr lang="de-AT" dirty="0" err="1"/>
              <a:t>validated</a:t>
            </a:r>
            <a:r>
              <a:rPr lang="de-AT" dirty="0"/>
              <a:t> in IMS </a:t>
            </a:r>
            <a:r>
              <a:rPr lang="de-AT" dirty="0" err="1"/>
              <a:t>and</a:t>
            </a:r>
            <a:r>
              <a:rPr lang="de-AT" dirty="0"/>
              <a:t> EAD </a:t>
            </a:r>
            <a:r>
              <a:rPr lang="de-AT" dirty="0" err="1"/>
              <a:t>and</a:t>
            </a:r>
            <a:r>
              <a:rPr lang="de-AT" dirty="0"/>
              <a:t> </a:t>
            </a:r>
            <a:r>
              <a:rPr lang="de-AT" dirty="0" err="1"/>
              <a:t>if</a:t>
            </a:r>
            <a:r>
              <a:rPr lang="de-AT" dirty="0"/>
              <a:t> </a:t>
            </a:r>
            <a:r>
              <a:rPr lang="de-AT" dirty="0" err="1"/>
              <a:t>everything</a:t>
            </a:r>
            <a:r>
              <a:rPr lang="de-AT" dirty="0"/>
              <a:t> </a:t>
            </a:r>
            <a:r>
              <a:rPr lang="de-AT" dirty="0" err="1"/>
              <a:t>is</a:t>
            </a:r>
            <a:r>
              <a:rPr lang="de-AT" dirty="0"/>
              <a:t> </a:t>
            </a:r>
            <a:r>
              <a:rPr lang="de-AT" dirty="0" err="1"/>
              <a:t>fine</a:t>
            </a:r>
            <a:r>
              <a:rPr lang="de-AT" dirty="0"/>
              <a:t>, </a:t>
            </a:r>
            <a:r>
              <a:rPr lang="de-AT" dirty="0" err="1"/>
              <a:t>then</a:t>
            </a:r>
            <a:r>
              <a:rPr lang="de-AT" dirty="0"/>
              <a:t> </a:t>
            </a:r>
            <a:r>
              <a:rPr lang="de-AT" dirty="0" err="1"/>
              <a:t>the</a:t>
            </a:r>
            <a:r>
              <a:rPr lang="de-AT" dirty="0"/>
              <a:t> digital NOTAM </a:t>
            </a:r>
            <a:r>
              <a:rPr lang="de-AT" dirty="0" err="1"/>
              <a:t>takes</a:t>
            </a:r>
            <a:r>
              <a:rPr lang="de-AT" dirty="0"/>
              <a:t> also </a:t>
            </a:r>
            <a:r>
              <a:rPr lang="de-AT" dirty="0" err="1"/>
              <a:t>over</a:t>
            </a:r>
            <a:r>
              <a:rPr lang="de-AT" dirty="0"/>
              <a:t> </a:t>
            </a:r>
            <a:r>
              <a:rPr lang="de-AT" dirty="0" err="1"/>
              <a:t>the</a:t>
            </a:r>
            <a:r>
              <a:rPr lang="de-AT" dirty="0"/>
              <a:t> </a:t>
            </a:r>
            <a:r>
              <a:rPr lang="de-AT" dirty="0" err="1"/>
              <a:t>assigned</a:t>
            </a:r>
            <a:r>
              <a:rPr lang="de-AT" dirty="0"/>
              <a:t> NOTAM </a:t>
            </a:r>
            <a:r>
              <a:rPr lang="de-AT" dirty="0" err="1"/>
              <a:t>number</a:t>
            </a:r>
            <a:r>
              <a:rPr lang="de-AT" dirty="0"/>
              <a:t> </a:t>
            </a:r>
            <a:r>
              <a:rPr lang="de-AT" dirty="0" err="1"/>
              <a:t>to</a:t>
            </a:r>
            <a:r>
              <a:rPr lang="de-AT" dirty="0"/>
              <a:t> </a:t>
            </a:r>
            <a:r>
              <a:rPr lang="de-AT" dirty="0" err="1"/>
              <a:t>ensure</a:t>
            </a:r>
            <a:r>
              <a:rPr lang="de-AT" dirty="0"/>
              <a:t> </a:t>
            </a:r>
            <a:r>
              <a:rPr lang="de-AT" dirty="0" err="1"/>
              <a:t>the</a:t>
            </a:r>
            <a:r>
              <a:rPr lang="de-AT" dirty="0"/>
              <a:t> </a:t>
            </a:r>
            <a:r>
              <a:rPr lang="de-AT" dirty="0" err="1"/>
              <a:t>tracebility</a:t>
            </a:r>
            <a:r>
              <a:rPr lang="de-AT" dirty="0"/>
              <a:t>. Through </a:t>
            </a:r>
            <a:r>
              <a:rPr lang="de-AT" dirty="0" err="1"/>
              <a:t>this</a:t>
            </a:r>
            <a:r>
              <a:rPr lang="de-AT" dirty="0"/>
              <a:t> </a:t>
            </a:r>
            <a:r>
              <a:rPr lang="de-AT" dirty="0" err="1"/>
              <a:t>approach</a:t>
            </a:r>
            <a:r>
              <a:rPr lang="de-AT" dirty="0"/>
              <a:t> a smooth </a:t>
            </a:r>
            <a:r>
              <a:rPr lang="de-AT" dirty="0" err="1"/>
              <a:t>transition</a:t>
            </a:r>
            <a:r>
              <a:rPr lang="de-AT" dirty="0"/>
              <a:t> </a:t>
            </a:r>
            <a:r>
              <a:rPr lang="de-AT" dirty="0" err="1"/>
              <a:t>can</a:t>
            </a:r>
            <a:r>
              <a:rPr lang="de-AT" dirty="0"/>
              <a:t> </a:t>
            </a:r>
            <a:r>
              <a:rPr lang="de-AT" dirty="0" err="1"/>
              <a:t>be</a:t>
            </a:r>
            <a:r>
              <a:rPr lang="de-AT" dirty="0"/>
              <a:t> </a:t>
            </a:r>
            <a:r>
              <a:rPr lang="de-AT" dirty="0" err="1"/>
              <a:t>achieved</a:t>
            </a:r>
            <a:r>
              <a:rPr lang="de-AT" dirty="0"/>
              <a:t>. </a:t>
            </a:r>
            <a:r>
              <a:rPr lang="de-AT" dirty="0" err="1"/>
              <a:t>scenario</a:t>
            </a:r>
            <a:r>
              <a:rPr lang="de-AT" dirty="0"/>
              <a:t> </a:t>
            </a:r>
            <a:r>
              <a:rPr lang="de-AT" dirty="0" err="1"/>
              <a:t>for</a:t>
            </a:r>
            <a:r>
              <a:rPr lang="de-AT" dirty="0"/>
              <a:t> </a:t>
            </a:r>
            <a:r>
              <a:rPr lang="de-AT" dirty="0" err="1"/>
              <a:t>scenario</a:t>
            </a:r>
            <a:r>
              <a:rPr lang="de-AT" dirty="0"/>
              <a:t> </a:t>
            </a:r>
            <a:r>
              <a:rPr lang="de-AT" dirty="0" err="1"/>
              <a:t>can</a:t>
            </a:r>
            <a:r>
              <a:rPr lang="de-AT" dirty="0"/>
              <a:t> </a:t>
            </a:r>
            <a:r>
              <a:rPr lang="de-AT" dirty="0" err="1"/>
              <a:t>be</a:t>
            </a:r>
            <a:r>
              <a:rPr lang="de-AT" dirty="0"/>
              <a:t> </a:t>
            </a:r>
            <a:r>
              <a:rPr lang="de-AT" dirty="0" err="1"/>
              <a:t>established</a:t>
            </a:r>
            <a:r>
              <a:rPr lang="de-AT" dirty="0"/>
              <a:t> </a:t>
            </a:r>
            <a:r>
              <a:rPr lang="de-AT" dirty="0" err="1"/>
              <a:t>without</a:t>
            </a:r>
            <a:r>
              <a:rPr lang="de-AT" dirty="0"/>
              <a:t> </a:t>
            </a:r>
            <a:r>
              <a:rPr lang="de-AT" dirty="0" err="1"/>
              <a:t>big</a:t>
            </a:r>
            <a:r>
              <a:rPr lang="de-AT" dirty="0"/>
              <a:t> bang.</a:t>
            </a:r>
            <a:endParaRPr lang="de-DE" dirty="0"/>
          </a:p>
        </p:txBody>
      </p:sp>
      <p:sp>
        <p:nvSpPr>
          <p:cNvPr id="4" name="Slide Number Placeholder 3"/>
          <p:cNvSpPr>
            <a:spLocks noGrp="1"/>
          </p:cNvSpPr>
          <p:nvPr>
            <p:ph type="sldNum" sz="quarter" idx="10"/>
          </p:nvPr>
        </p:nvSpPr>
        <p:spPr/>
        <p:txBody>
          <a:bodyPr/>
          <a:lstStyle/>
          <a:p>
            <a:fld id="{F6BC3BF0-696E-49FC-BCEA-32BD2AF4ED74}" type="slidenum">
              <a:rPr lang="de-DE" smtClean="0"/>
              <a:t>6</a:t>
            </a:fld>
            <a:endParaRPr lang="de-DE"/>
          </a:p>
        </p:txBody>
      </p:sp>
    </p:spTree>
    <p:extLst>
      <p:ext uri="{BB962C8B-B14F-4D97-AF65-F5344CB8AC3E}">
        <p14:creationId xmlns:p14="http://schemas.microsoft.com/office/powerpoint/2010/main" val="3503720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From an AIXM 5 perspective the biggest challenge is the HMI. A fully-fledged AIXM 5.1 user interface is for sure not usable for digital NOTAM scenarios. Such an HMI is overwhelming the user for NOTAM purposes.</a:t>
            </a:r>
          </a:p>
        </p:txBody>
      </p:sp>
      <p:sp>
        <p:nvSpPr>
          <p:cNvPr id="4" name="Foliennummernplatzhalter 3"/>
          <p:cNvSpPr>
            <a:spLocks noGrp="1"/>
          </p:cNvSpPr>
          <p:nvPr>
            <p:ph type="sldNum" sz="quarter" idx="10"/>
          </p:nvPr>
        </p:nvSpPr>
        <p:spPr/>
        <p:txBody>
          <a:bodyPr/>
          <a:lstStyle/>
          <a:p>
            <a:fld id="{F6BC3BF0-696E-49FC-BCEA-32BD2AF4ED74}" type="slidenum">
              <a:rPr lang="de-DE" smtClean="0"/>
              <a:t>7</a:t>
            </a:fld>
            <a:endParaRPr lang="de-DE"/>
          </a:p>
        </p:txBody>
      </p:sp>
    </p:spTree>
    <p:extLst>
      <p:ext uri="{BB962C8B-B14F-4D97-AF65-F5344CB8AC3E}">
        <p14:creationId xmlns:p14="http://schemas.microsoft.com/office/powerpoint/2010/main" val="1650975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One goal of the previous project with EANS was to decouple the data input forms from the AIXM 5.1 schema and temporality to support use case based masks and to reduce the complexity for the user. Each digital NOTAM scenario will be a use case based input form. Other examples for such input forms are AIP data sets, route editor, airspace editor or other use cases.</a:t>
            </a:r>
          </a:p>
        </p:txBody>
      </p:sp>
      <p:sp>
        <p:nvSpPr>
          <p:cNvPr id="4" name="Foliennummernplatzhalter 3"/>
          <p:cNvSpPr>
            <a:spLocks noGrp="1"/>
          </p:cNvSpPr>
          <p:nvPr>
            <p:ph type="sldNum" sz="quarter" idx="10"/>
          </p:nvPr>
        </p:nvSpPr>
        <p:spPr/>
        <p:txBody>
          <a:bodyPr/>
          <a:lstStyle/>
          <a:p>
            <a:fld id="{F6BC3BF0-696E-49FC-BCEA-32BD2AF4ED74}" type="slidenum">
              <a:rPr lang="de-DE" smtClean="0"/>
              <a:t>8</a:t>
            </a:fld>
            <a:endParaRPr lang="de-DE"/>
          </a:p>
        </p:txBody>
      </p:sp>
    </p:spTree>
    <p:extLst>
      <p:ext uri="{BB962C8B-B14F-4D97-AF65-F5344CB8AC3E}">
        <p14:creationId xmlns:p14="http://schemas.microsoft.com/office/powerpoint/2010/main" val="54869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Use cases supports the ability …</a:t>
            </a:r>
          </a:p>
        </p:txBody>
      </p:sp>
      <p:sp>
        <p:nvSpPr>
          <p:cNvPr id="4" name="Foliennummernplatzhalter 3"/>
          <p:cNvSpPr>
            <a:spLocks noGrp="1"/>
          </p:cNvSpPr>
          <p:nvPr>
            <p:ph type="sldNum" sz="quarter" idx="10"/>
          </p:nvPr>
        </p:nvSpPr>
        <p:spPr/>
        <p:txBody>
          <a:bodyPr/>
          <a:lstStyle/>
          <a:p>
            <a:fld id="{F6BC3BF0-696E-49FC-BCEA-32BD2AF4ED74}" type="slidenum">
              <a:rPr lang="de-DE" smtClean="0"/>
              <a:t>9</a:t>
            </a:fld>
            <a:endParaRPr lang="de-DE"/>
          </a:p>
        </p:txBody>
      </p:sp>
    </p:spTree>
    <p:extLst>
      <p:ext uri="{BB962C8B-B14F-4D97-AF65-F5344CB8AC3E}">
        <p14:creationId xmlns:p14="http://schemas.microsoft.com/office/powerpoint/2010/main" val="187611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3" name="Picture 2"/>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670048"/>
          </a:xfrm>
          <a:prstGeom prst="rect">
            <a:avLst/>
          </a:prstGeom>
        </p:spPr>
      </p:pic>
      <p:sp>
        <p:nvSpPr>
          <p:cNvPr id="2" name="Titel 1"/>
          <p:cNvSpPr>
            <a:spLocks noGrp="1"/>
          </p:cNvSpPr>
          <p:nvPr>
            <p:ph type="ctrTitle"/>
          </p:nvPr>
        </p:nvSpPr>
        <p:spPr>
          <a:xfrm>
            <a:off x="288508" y="3219138"/>
            <a:ext cx="5673379" cy="787593"/>
          </a:xfrm>
        </p:spPr>
        <p:txBody>
          <a:bodyPr anchor="b" anchorCtr="0">
            <a:noAutofit/>
          </a:bodyPr>
          <a:lstStyle>
            <a:lvl1pPr>
              <a:defRPr sz="2000" b="1">
                <a:solidFill>
                  <a:srgbClr val="003399"/>
                </a:solidFill>
              </a:defRPr>
            </a:lvl1pPr>
          </a:lstStyle>
          <a:p>
            <a:r>
              <a:rPr lang="en-US"/>
              <a:t>Click to edit Master title style</a:t>
            </a:r>
            <a:endParaRPr lang="de-DE" dirty="0"/>
          </a:p>
        </p:txBody>
      </p:sp>
      <p:sp>
        <p:nvSpPr>
          <p:cNvPr id="9" name="Textplatzhalter 8"/>
          <p:cNvSpPr>
            <a:spLocks noGrp="1"/>
          </p:cNvSpPr>
          <p:nvPr>
            <p:ph type="body" sz="quarter" idx="10"/>
          </p:nvPr>
        </p:nvSpPr>
        <p:spPr>
          <a:xfrm>
            <a:off x="297650" y="4183098"/>
            <a:ext cx="5678868" cy="511744"/>
          </a:xfrm>
        </p:spPr>
        <p:txBody>
          <a:bodyPr>
            <a:normAutofit/>
          </a:bodyPr>
          <a:lstStyle>
            <a:lvl1pPr marL="0" indent="0">
              <a:buNone/>
              <a:defRPr sz="1400">
                <a:solidFill>
                  <a:srgbClr val="003399"/>
                </a:solidFill>
              </a:defRPr>
            </a:lvl1pPr>
          </a:lstStyle>
          <a:p>
            <a:pPr lvl="0"/>
            <a:r>
              <a:rPr lang="en-US"/>
              <a:t>Edit Master text styles</a:t>
            </a:r>
          </a:p>
        </p:txBody>
      </p:sp>
      <p:pic>
        <p:nvPicPr>
          <p:cNvPr id="11" name="Grafik 10"/>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6228184" y="3507854"/>
            <a:ext cx="2571736" cy="840760"/>
          </a:xfrm>
          <a:prstGeom prst="rect">
            <a:avLst/>
          </a:prstGeom>
        </p:spPr>
      </p:pic>
      <p:sp>
        <p:nvSpPr>
          <p:cNvPr id="15" name="Line 18"/>
          <p:cNvSpPr>
            <a:spLocks noChangeShapeType="1"/>
          </p:cNvSpPr>
          <p:nvPr userDrawn="1"/>
        </p:nvSpPr>
        <p:spPr bwMode="auto">
          <a:xfrm>
            <a:off x="0" y="2667600"/>
            <a:ext cx="9144000" cy="0"/>
          </a:xfrm>
          <a:prstGeom prst="line">
            <a:avLst/>
          </a:prstGeom>
          <a:noFill/>
          <a:ln w="9525">
            <a:solidFill>
              <a:srgbClr val="7B7C7E"/>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ustDataLst>
      <p:tags r:id="rId1"/>
    </p:custDataLst>
    <p:extLst>
      <p:ext uri="{BB962C8B-B14F-4D97-AF65-F5344CB8AC3E}">
        <p14:creationId xmlns:p14="http://schemas.microsoft.com/office/powerpoint/2010/main" val="2940359024"/>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396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Agenda</a:t>
            </a:r>
          </a:p>
        </p:txBody>
      </p:sp>
      <p:graphicFrame>
        <p:nvGraphicFramePr>
          <p:cNvPr id="4" name="Tabelle 3"/>
          <p:cNvGraphicFramePr>
            <a:graphicFrameLocks noGrp="1"/>
          </p:cNvGraphicFramePr>
          <p:nvPr userDrawn="1">
            <p:extLst>
              <p:ext uri="{D42A27DB-BD31-4B8C-83A1-F6EECF244321}">
                <p14:modId xmlns:p14="http://schemas.microsoft.com/office/powerpoint/2010/main" val="221002332"/>
              </p:ext>
            </p:extLst>
          </p:nvPr>
        </p:nvGraphicFramePr>
        <p:xfrm>
          <a:off x="647476" y="1210806"/>
          <a:ext cx="7344816" cy="2228850"/>
        </p:xfrm>
        <a:graphic>
          <a:graphicData uri="http://schemas.openxmlformats.org/drawingml/2006/table">
            <a:tbl>
              <a:tblPr firstRow="1" bandRow="1">
                <a:tableStyleId>{5C22544A-7EE6-4342-B048-85BDC9FD1C3A}</a:tableStyleId>
              </a:tblPr>
              <a:tblGrid>
                <a:gridCol w="1572433">
                  <a:extLst>
                    <a:ext uri="{9D8B030D-6E8A-4147-A177-3AD203B41FA5}">
                      <a16:colId xmlns:a16="http://schemas.microsoft.com/office/drawing/2014/main" val="20000"/>
                    </a:ext>
                  </a:extLst>
                </a:gridCol>
                <a:gridCol w="1624363">
                  <a:extLst>
                    <a:ext uri="{9D8B030D-6E8A-4147-A177-3AD203B41FA5}">
                      <a16:colId xmlns:a16="http://schemas.microsoft.com/office/drawing/2014/main" val="20001"/>
                    </a:ext>
                  </a:extLst>
                </a:gridCol>
                <a:gridCol w="4148020">
                  <a:extLst>
                    <a:ext uri="{9D8B030D-6E8A-4147-A177-3AD203B41FA5}">
                      <a16:colId xmlns:a16="http://schemas.microsoft.com/office/drawing/2014/main" val="20002"/>
                    </a:ext>
                  </a:extLst>
                </a:gridCol>
              </a:tblGrid>
              <a:tr h="278130">
                <a:tc>
                  <a:txBody>
                    <a:bodyPr/>
                    <a:lstStyle/>
                    <a:p>
                      <a:pPr algn="ctr"/>
                      <a:r>
                        <a:rPr lang="de-DE" sz="1400" dirty="0">
                          <a:solidFill>
                            <a:schemeClr val="bg1">
                              <a:lumMod val="95000"/>
                            </a:schemeClr>
                          </a:solidFill>
                        </a:rPr>
                        <a:t>Start</a:t>
                      </a:r>
                    </a:p>
                  </a:txBody>
                  <a:tcPr marT="34290" marB="34290"/>
                </a:tc>
                <a:tc>
                  <a:txBody>
                    <a:bodyPr/>
                    <a:lstStyle/>
                    <a:p>
                      <a:pPr algn="ctr"/>
                      <a:r>
                        <a:rPr lang="de-DE" sz="1400" dirty="0">
                          <a:solidFill>
                            <a:schemeClr val="bg1">
                              <a:lumMod val="95000"/>
                            </a:schemeClr>
                          </a:solidFill>
                        </a:rPr>
                        <a:t>End</a:t>
                      </a:r>
                    </a:p>
                  </a:txBody>
                  <a:tcPr marT="34290" marB="34290"/>
                </a:tc>
                <a:tc>
                  <a:txBody>
                    <a:bodyPr/>
                    <a:lstStyle/>
                    <a:p>
                      <a:pPr algn="ctr"/>
                      <a:r>
                        <a:rPr lang="de-DE" sz="1400" dirty="0" err="1">
                          <a:solidFill>
                            <a:schemeClr val="bg1">
                              <a:lumMod val="95000"/>
                            </a:schemeClr>
                          </a:solidFill>
                        </a:rPr>
                        <a:t>Activity</a:t>
                      </a:r>
                      <a:endParaRPr lang="de-DE" sz="1400" dirty="0">
                        <a:solidFill>
                          <a:schemeClr val="bg1">
                            <a:lumMod val="95000"/>
                          </a:schemeClr>
                        </a:solidFill>
                      </a:endParaRPr>
                    </a:p>
                  </a:txBody>
                  <a:tcPr marT="34290" marB="34290"/>
                </a:tc>
                <a:extLst>
                  <a:ext uri="{0D108BD9-81ED-4DB2-BD59-A6C34878D82A}">
                    <a16:rowId xmlns:a16="http://schemas.microsoft.com/office/drawing/2014/main" val="10000"/>
                  </a:ext>
                </a:extLst>
              </a:tr>
              <a:tr h="278130">
                <a:tc>
                  <a:txBody>
                    <a:bodyPr/>
                    <a:lstStyle/>
                    <a:p>
                      <a:pPr algn="ctr"/>
                      <a:r>
                        <a:rPr lang="de-DE" sz="1200" dirty="0"/>
                        <a:t>09.00 a.m.</a:t>
                      </a:r>
                    </a:p>
                  </a:txBody>
                  <a:tcPr marT="34290" marB="34290"/>
                </a:tc>
                <a:tc>
                  <a:txBody>
                    <a:bodyPr/>
                    <a:lstStyle/>
                    <a:p>
                      <a:pPr algn="ctr"/>
                      <a:r>
                        <a:rPr lang="de-DE" sz="1200" dirty="0"/>
                        <a:t>10.30 a.m.</a:t>
                      </a:r>
                    </a:p>
                  </a:txBody>
                  <a:tcPr marT="34290" marB="34290"/>
                </a:tc>
                <a:tc>
                  <a:txBody>
                    <a:bodyPr/>
                    <a:lstStyle/>
                    <a:p>
                      <a:r>
                        <a:rPr lang="de-DE" sz="1200" dirty="0" err="1"/>
                        <a:t>Lesson</a:t>
                      </a:r>
                      <a:r>
                        <a:rPr lang="de-DE" sz="1200" dirty="0"/>
                        <a:t>/Practice</a:t>
                      </a:r>
                    </a:p>
                  </a:txBody>
                  <a:tcPr marT="34290" marB="34290"/>
                </a:tc>
                <a:extLst>
                  <a:ext uri="{0D108BD9-81ED-4DB2-BD59-A6C34878D82A}">
                    <a16:rowId xmlns:a16="http://schemas.microsoft.com/office/drawing/2014/main" val="10001"/>
                  </a:ext>
                </a:extLst>
              </a:tr>
              <a:tr h="278130">
                <a:tc>
                  <a:txBody>
                    <a:bodyPr/>
                    <a:lstStyle/>
                    <a:p>
                      <a:pPr algn="ctr"/>
                      <a:r>
                        <a:rPr lang="de-DE" sz="1200" dirty="0"/>
                        <a:t>10.30 a.m.</a:t>
                      </a:r>
                    </a:p>
                  </a:txBody>
                  <a:tcPr marT="34290" marB="34290"/>
                </a:tc>
                <a:tc>
                  <a:txBody>
                    <a:bodyPr/>
                    <a:lstStyle/>
                    <a:p>
                      <a:pPr algn="ctr"/>
                      <a:r>
                        <a:rPr lang="de-DE" sz="1200" dirty="0"/>
                        <a:t>10.45 a.m.</a:t>
                      </a:r>
                    </a:p>
                  </a:txBody>
                  <a:tcPr marT="34290" marB="34290"/>
                </a:tc>
                <a:tc>
                  <a:txBody>
                    <a:bodyPr/>
                    <a:lstStyle/>
                    <a:p>
                      <a:r>
                        <a:rPr lang="de-DE" sz="1200" dirty="0"/>
                        <a:t>Break</a:t>
                      </a:r>
                    </a:p>
                  </a:txBody>
                  <a:tcPr marT="34290" marB="34290"/>
                </a:tc>
                <a:extLst>
                  <a:ext uri="{0D108BD9-81ED-4DB2-BD59-A6C34878D82A}">
                    <a16:rowId xmlns:a16="http://schemas.microsoft.com/office/drawing/2014/main" val="10002"/>
                  </a:ext>
                </a:extLst>
              </a:tr>
              <a:tr h="278130">
                <a:tc>
                  <a:txBody>
                    <a:bodyPr/>
                    <a:lstStyle/>
                    <a:p>
                      <a:pPr marL="0" algn="ctr" defTabSz="914400" rtl="0" eaLnBrk="1" latinLnBrk="0" hangingPunct="1"/>
                      <a:r>
                        <a:rPr lang="de-DE" sz="1200" kern="1200" dirty="0"/>
                        <a:t>10.45 a.m.</a:t>
                      </a:r>
                      <a:endParaRPr lang="de-DE" sz="1200" kern="1200" dirty="0">
                        <a:solidFill>
                          <a:schemeClr val="dk1"/>
                        </a:solidFill>
                        <a:latin typeface="+mn-lt"/>
                        <a:ea typeface="+mn-ea"/>
                        <a:cs typeface="+mn-cs"/>
                      </a:endParaRPr>
                    </a:p>
                  </a:txBody>
                  <a:tcPr marT="34290" marB="34290"/>
                </a:tc>
                <a:tc>
                  <a:txBody>
                    <a:bodyPr/>
                    <a:lstStyle/>
                    <a:p>
                      <a:pPr marL="0" algn="ctr" defTabSz="914400" rtl="0" eaLnBrk="1" latinLnBrk="0" hangingPunct="1"/>
                      <a:r>
                        <a:rPr lang="de-DE" sz="1200" kern="1200" dirty="0"/>
                        <a:t>12.15 p.m.</a:t>
                      </a:r>
                      <a:endParaRPr lang="de-DE" sz="1200" kern="1200" dirty="0">
                        <a:solidFill>
                          <a:schemeClr val="dk1"/>
                        </a:solidFill>
                        <a:latin typeface="+mn-lt"/>
                        <a:ea typeface="+mn-ea"/>
                        <a:cs typeface="+mn-cs"/>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a:t>Lesson</a:t>
                      </a:r>
                      <a:r>
                        <a:rPr lang="de-DE" sz="1200" kern="1200" dirty="0"/>
                        <a:t>/Practice</a:t>
                      </a:r>
                      <a:endParaRPr lang="de-DE" sz="1200" kern="1200" dirty="0">
                        <a:solidFill>
                          <a:schemeClr val="dk1"/>
                        </a:solidFill>
                        <a:latin typeface="+mn-lt"/>
                        <a:ea typeface="+mn-ea"/>
                        <a:cs typeface="+mn-cs"/>
                      </a:endParaRPr>
                    </a:p>
                  </a:txBody>
                  <a:tcPr marT="34290" marB="34290"/>
                </a:tc>
                <a:extLst>
                  <a:ext uri="{0D108BD9-81ED-4DB2-BD59-A6C34878D82A}">
                    <a16:rowId xmlns:a16="http://schemas.microsoft.com/office/drawing/2014/main" val="10003"/>
                  </a:ext>
                </a:extLst>
              </a:tr>
              <a:tr h="278130">
                <a:tc>
                  <a:txBody>
                    <a:bodyPr/>
                    <a:lstStyle/>
                    <a:p>
                      <a:pPr algn="ctr"/>
                      <a:r>
                        <a:rPr lang="de-DE" sz="1200" dirty="0"/>
                        <a:t>12.15 p.m.</a:t>
                      </a:r>
                    </a:p>
                  </a:txBody>
                  <a:tcPr marT="34290" marB="34290"/>
                </a:tc>
                <a:tc>
                  <a:txBody>
                    <a:bodyPr/>
                    <a:lstStyle/>
                    <a:p>
                      <a:pPr algn="ctr"/>
                      <a:r>
                        <a:rPr lang="de-DE" sz="1200" dirty="0"/>
                        <a:t>01.00 p.m.</a:t>
                      </a:r>
                    </a:p>
                  </a:txBody>
                  <a:tcPr marT="34290" marB="34290"/>
                </a:tc>
                <a:tc>
                  <a:txBody>
                    <a:bodyPr/>
                    <a:lstStyle/>
                    <a:p>
                      <a:r>
                        <a:rPr lang="de-DE" sz="1200" dirty="0"/>
                        <a:t>Lunch</a:t>
                      </a:r>
                    </a:p>
                  </a:txBody>
                  <a:tcPr marT="34290" marB="34290"/>
                </a:tc>
                <a:extLst>
                  <a:ext uri="{0D108BD9-81ED-4DB2-BD59-A6C34878D82A}">
                    <a16:rowId xmlns:a16="http://schemas.microsoft.com/office/drawing/2014/main" val="10004"/>
                  </a:ext>
                </a:extLst>
              </a:tr>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kern="1200" dirty="0"/>
                        <a:t>01.00 p.m.</a:t>
                      </a:r>
                      <a:endParaRPr lang="de-DE" sz="1200" kern="1200" dirty="0">
                        <a:solidFill>
                          <a:schemeClr val="dk1"/>
                        </a:solidFill>
                        <a:latin typeface="+mn-lt"/>
                        <a:ea typeface="+mn-ea"/>
                        <a:cs typeface="+mn-cs"/>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kern="1200" dirty="0"/>
                        <a:t>02.30 p.m.</a:t>
                      </a:r>
                      <a:endParaRPr lang="de-DE" sz="1200" kern="1200" dirty="0">
                        <a:solidFill>
                          <a:schemeClr val="dk1"/>
                        </a:solidFill>
                        <a:latin typeface="+mn-lt"/>
                        <a:ea typeface="+mn-ea"/>
                        <a:cs typeface="+mn-cs"/>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a:t>Lesson</a:t>
                      </a:r>
                      <a:r>
                        <a:rPr lang="de-DE" sz="1200" kern="1200" dirty="0"/>
                        <a:t>/Practice</a:t>
                      </a:r>
                      <a:endParaRPr lang="de-DE" sz="1200" kern="1200" dirty="0">
                        <a:solidFill>
                          <a:schemeClr val="dk1"/>
                        </a:solidFill>
                        <a:latin typeface="+mn-lt"/>
                        <a:ea typeface="+mn-ea"/>
                        <a:cs typeface="+mn-cs"/>
                      </a:endParaRPr>
                    </a:p>
                  </a:txBody>
                  <a:tcPr marT="34290" marB="34290"/>
                </a:tc>
                <a:extLst>
                  <a:ext uri="{0D108BD9-81ED-4DB2-BD59-A6C34878D82A}">
                    <a16:rowId xmlns:a16="http://schemas.microsoft.com/office/drawing/2014/main" val="10005"/>
                  </a:ext>
                </a:extLst>
              </a:tr>
              <a:tr h="278130">
                <a:tc>
                  <a:txBody>
                    <a:bodyPr/>
                    <a:lstStyle/>
                    <a:p>
                      <a:pPr algn="ctr"/>
                      <a:r>
                        <a:rPr lang="de-DE" sz="1200" dirty="0"/>
                        <a:t>02.30 p.m.</a:t>
                      </a:r>
                    </a:p>
                  </a:txBody>
                  <a:tcPr marT="34290" marB="34290"/>
                </a:tc>
                <a:tc>
                  <a:txBody>
                    <a:bodyPr/>
                    <a:lstStyle/>
                    <a:p>
                      <a:pPr algn="ctr"/>
                      <a:r>
                        <a:rPr lang="de-DE" sz="1200" dirty="0"/>
                        <a:t>02.45 p.m.</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Break</a:t>
                      </a:r>
                    </a:p>
                  </a:txBody>
                  <a:tcPr marT="34290" marB="34290"/>
                </a:tc>
                <a:extLst>
                  <a:ext uri="{0D108BD9-81ED-4DB2-BD59-A6C34878D82A}">
                    <a16:rowId xmlns:a16="http://schemas.microsoft.com/office/drawing/2014/main" val="10006"/>
                  </a:ext>
                </a:extLst>
              </a:tr>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kern="1200" dirty="0"/>
                        <a:t>02.45 p.m.</a:t>
                      </a:r>
                      <a:endParaRPr lang="de-DE" sz="1200" kern="1200" dirty="0">
                        <a:solidFill>
                          <a:schemeClr val="dk1"/>
                        </a:solidFill>
                        <a:latin typeface="+mn-lt"/>
                        <a:ea typeface="+mn-ea"/>
                        <a:cs typeface="+mn-cs"/>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kern="1200" dirty="0"/>
                        <a:t>04.15 p.m.</a:t>
                      </a:r>
                      <a:endParaRPr lang="de-DE" sz="1200" kern="1200" dirty="0">
                        <a:solidFill>
                          <a:schemeClr val="dk1"/>
                        </a:solidFill>
                        <a:latin typeface="+mn-lt"/>
                        <a:ea typeface="+mn-ea"/>
                        <a:cs typeface="+mn-cs"/>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a:t>Lesson</a:t>
                      </a:r>
                      <a:r>
                        <a:rPr lang="de-DE" sz="1200" kern="1200" dirty="0"/>
                        <a:t>/Practice</a:t>
                      </a:r>
                      <a:endParaRPr lang="de-DE" sz="1200" kern="1200" dirty="0">
                        <a:solidFill>
                          <a:schemeClr val="dk1"/>
                        </a:solidFill>
                        <a:latin typeface="+mn-lt"/>
                        <a:ea typeface="+mn-ea"/>
                        <a:cs typeface="+mn-cs"/>
                      </a:endParaRPr>
                    </a:p>
                  </a:txBody>
                  <a:tcPr marT="34290" marB="34290"/>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1469106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pic>
        <p:nvPicPr>
          <p:cNvPr id="7" name="Grafik 6"/>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093" y="1702"/>
            <a:ext cx="9138160" cy="2668342"/>
          </a:xfrm>
          <a:prstGeom prst="rect">
            <a:avLst/>
          </a:prstGeom>
        </p:spPr>
      </p:pic>
      <p:sp>
        <p:nvSpPr>
          <p:cNvPr id="10" name="Textfeld 9"/>
          <p:cNvSpPr txBox="1"/>
          <p:nvPr userDrawn="1"/>
        </p:nvSpPr>
        <p:spPr>
          <a:xfrm>
            <a:off x="290790" y="3634435"/>
            <a:ext cx="4392488" cy="400110"/>
          </a:xfrm>
          <a:prstGeom prst="rect">
            <a:avLst/>
          </a:prstGeom>
          <a:noFill/>
        </p:spPr>
        <p:txBody>
          <a:bodyPr wrap="square" rtlCol="0">
            <a:spAutoFit/>
          </a:bodyPr>
          <a:lstStyle/>
          <a:p>
            <a:pPr algn="l" defTabSz="914400" rtl="0" eaLnBrk="1" latinLnBrk="0" hangingPunct="1">
              <a:spcBef>
                <a:spcPct val="0"/>
              </a:spcBef>
              <a:buNone/>
            </a:pPr>
            <a:r>
              <a:rPr lang="de-DE" sz="2000" b="1" kern="1200" dirty="0" err="1">
                <a:solidFill>
                  <a:srgbClr val="003399"/>
                </a:solidFill>
                <a:latin typeface="+mj-lt"/>
                <a:ea typeface="+mj-ea"/>
                <a:cs typeface="+mj-cs"/>
              </a:rPr>
              <a:t>Thank</a:t>
            </a:r>
            <a:r>
              <a:rPr lang="de-DE" sz="2000" b="1" kern="1200" dirty="0">
                <a:solidFill>
                  <a:srgbClr val="003399"/>
                </a:solidFill>
                <a:latin typeface="+mj-lt"/>
                <a:ea typeface="+mj-ea"/>
                <a:cs typeface="+mj-cs"/>
              </a:rPr>
              <a:t> </a:t>
            </a:r>
            <a:r>
              <a:rPr lang="de-DE" sz="2000" b="1" kern="1200" dirty="0" err="1">
                <a:solidFill>
                  <a:srgbClr val="003399"/>
                </a:solidFill>
                <a:latin typeface="+mj-lt"/>
                <a:ea typeface="+mj-ea"/>
                <a:cs typeface="+mj-cs"/>
              </a:rPr>
              <a:t>you</a:t>
            </a:r>
            <a:endParaRPr lang="de-DE" sz="2000" b="1" kern="1200" dirty="0">
              <a:solidFill>
                <a:srgbClr val="003399"/>
              </a:solidFill>
              <a:latin typeface="+mj-lt"/>
              <a:ea typeface="+mj-ea"/>
              <a:cs typeface="+mj-cs"/>
            </a:endParaRPr>
          </a:p>
        </p:txBody>
      </p:sp>
      <p:sp>
        <p:nvSpPr>
          <p:cNvPr id="12" name="Line 18"/>
          <p:cNvSpPr>
            <a:spLocks noChangeShapeType="1"/>
          </p:cNvSpPr>
          <p:nvPr userDrawn="1"/>
        </p:nvSpPr>
        <p:spPr bwMode="auto">
          <a:xfrm>
            <a:off x="0" y="2670046"/>
            <a:ext cx="9144000" cy="0"/>
          </a:xfrm>
          <a:prstGeom prst="line">
            <a:avLst/>
          </a:prstGeom>
          <a:noFill/>
          <a:ln w="9525">
            <a:solidFill>
              <a:srgbClr val="7B7C7E"/>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 name="Textplatzhalter 2"/>
          <p:cNvSpPr>
            <a:spLocks noGrp="1"/>
          </p:cNvSpPr>
          <p:nvPr>
            <p:ph type="body" idx="10" hasCustomPrompt="1"/>
          </p:nvPr>
        </p:nvSpPr>
        <p:spPr>
          <a:xfrm>
            <a:off x="1289322" y="4201054"/>
            <a:ext cx="4608512" cy="319032"/>
          </a:xfrm>
        </p:spPr>
        <p:txBody>
          <a:bodyPr anchor="b">
            <a:normAutofit/>
          </a:bodyPr>
          <a:lstStyle>
            <a:lvl1pPr marL="0" indent="0">
              <a:buNone/>
              <a:defRPr sz="1400" b="0">
                <a:solidFill>
                  <a:srgbClr val="0033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FirstName.LastName@frequentis.com</a:t>
            </a:r>
          </a:p>
        </p:txBody>
      </p:sp>
      <p:sp>
        <p:nvSpPr>
          <p:cNvPr id="9" name="Textfeld 8"/>
          <p:cNvSpPr txBox="1"/>
          <p:nvPr userDrawn="1"/>
        </p:nvSpPr>
        <p:spPr>
          <a:xfrm>
            <a:off x="290790" y="4212309"/>
            <a:ext cx="1112858" cy="307777"/>
          </a:xfrm>
          <a:prstGeom prst="rect">
            <a:avLst/>
          </a:prstGeom>
          <a:noFill/>
        </p:spPr>
        <p:txBody>
          <a:bodyPr wrap="square" rtlCol="0">
            <a:spAutoFit/>
          </a:bodyPr>
          <a:lstStyle/>
          <a:p>
            <a:pPr algn="l" defTabSz="914400" rtl="0" eaLnBrk="1" latinLnBrk="0" hangingPunct="1">
              <a:spcBef>
                <a:spcPct val="0"/>
              </a:spcBef>
              <a:buNone/>
            </a:pPr>
            <a:r>
              <a:rPr lang="de-DE" sz="1400" b="0" kern="1200" dirty="0" err="1">
                <a:solidFill>
                  <a:srgbClr val="003399"/>
                </a:solidFill>
                <a:latin typeface="+mj-lt"/>
                <a:ea typeface="+mj-ea"/>
                <a:cs typeface="+mj-cs"/>
              </a:rPr>
              <a:t>Contact</a:t>
            </a:r>
            <a:r>
              <a:rPr lang="de-DE" sz="1400" b="0" kern="1200" dirty="0">
                <a:solidFill>
                  <a:srgbClr val="003399"/>
                </a:solidFill>
                <a:latin typeface="+mj-lt"/>
                <a:ea typeface="+mj-ea"/>
                <a:cs typeface="+mj-cs"/>
              </a:rPr>
              <a:t> </a:t>
            </a:r>
            <a:r>
              <a:rPr lang="de-DE" sz="1400" b="0" kern="1200" dirty="0" err="1">
                <a:solidFill>
                  <a:srgbClr val="003399"/>
                </a:solidFill>
                <a:latin typeface="+mj-lt"/>
                <a:ea typeface="+mj-ea"/>
                <a:cs typeface="+mj-cs"/>
              </a:rPr>
              <a:t>us</a:t>
            </a:r>
            <a:r>
              <a:rPr lang="de-DE" sz="1400" b="0" kern="1200" dirty="0">
                <a:solidFill>
                  <a:srgbClr val="003399"/>
                </a:solidFill>
                <a:latin typeface="+mj-lt"/>
                <a:ea typeface="+mj-ea"/>
                <a:cs typeface="+mj-cs"/>
              </a:rPr>
              <a:t>:</a:t>
            </a:r>
          </a:p>
        </p:txBody>
      </p:sp>
      <p:pic>
        <p:nvPicPr>
          <p:cNvPr id="11" name="Grafik 10">
            <a:extLst>
              <a:ext uri="{FF2B5EF4-FFF2-40B4-BE49-F238E27FC236}">
                <a16:creationId xmlns:a16="http://schemas.microsoft.com/office/drawing/2014/main" id="{27205DDD-5A5D-49D5-9FE9-167EE1CF0119}"/>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6268503" y="3476504"/>
            <a:ext cx="2571736" cy="840760"/>
          </a:xfrm>
          <a:prstGeom prst="rect">
            <a:avLst/>
          </a:prstGeom>
        </p:spPr>
      </p:pic>
    </p:spTree>
    <p:custDataLst>
      <p:tags r:id="rId1"/>
    </p:custDataLst>
    <p:extLst>
      <p:ext uri="{BB962C8B-B14F-4D97-AF65-F5344CB8AC3E}">
        <p14:creationId xmlns:p14="http://schemas.microsoft.com/office/powerpoint/2010/main" val="87852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Inhaltsplatzhalter 2"/>
          <p:cNvSpPr>
            <a:spLocks noGrp="1"/>
          </p:cNvSpPr>
          <p:nvPr>
            <p:ph idx="1"/>
          </p:nvPr>
        </p:nvSpPr>
        <p:spPr>
          <a:xfrm>
            <a:off x="612000" y="951570"/>
            <a:ext cx="8352000" cy="3942438"/>
          </a:xfrm>
        </p:spPr>
        <p:txBody>
          <a:bodyPr/>
          <a:lstStyle>
            <a:lvl1pPr>
              <a:defRPr sz="1600"/>
            </a:lvl1pPr>
            <a:lvl2pPr>
              <a:defRPr sz="1400"/>
            </a:lvl2pPr>
            <a:lvl3pPr>
              <a:defRPr sz="1200"/>
            </a:lvl3pPr>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2" name="Titelplatzhalter 1"/>
          <p:cNvSpPr>
            <a:spLocks noGrp="1"/>
          </p:cNvSpPr>
          <p:nvPr>
            <p:ph type="title"/>
          </p:nvPr>
        </p:nvSpPr>
        <p:spPr>
          <a:xfrm>
            <a:off x="611560" y="287966"/>
            <a:ext cx="7776864" cy="521891"/>
          </a:xfrm>
          <a:prstGeom prst="rect">
            <a:avLst/>
          </a:prstGeom>
        </p:spPr>
        <p:txBody>
          <a:bodyPr vert="horz" lIns="91440" tIns="45720" rIns="91440" bIns="45720" rtlCol="0" anchor="ctr">
            <a:normAutofit/>
          </a:bodyPr>
          <a:lstStyle/>
          <a:p>
            <a:r>
              <a:rPr lang="en-US"/>
              <a:t>Click to edit Master title style</a:t>
            </a:r>
            <a:endParaRPr lang="de-DE" dirty="0"/>
          </a:p>
        </p:txBody>
      </p:sp>
    </p:spTree>
    <p:custDataLst>
      <p:tags r:id="rId1"/>
    </p:custDataLst>
    <p:extLst>
      <p:ext uri="{BB962C8B-B14F-4D97-AF65-F5344CB8AC3E}">
        <p14:creationId xmlns:p14="http://schemas.microsoft.com/office/powerpoint/2010/main" val="157690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2" name="Titelplatzhalter 1"/>
          <p:cNvSpPr>
            <a:spLocks noGrp="1"/>
          </p:cNvSpPr>
          <p:nvPr>
            <p:ph type="title"/>
          </p:nvPr>
        </p:nvSpPr>
        <p:spPr>
          <a:xfrm>
            <a:off x="611560" y="287966"/>
            <a:ext cx="7776864" cy="521891"/>
          </a:xfrm>
          <a:prstGeom prst="rect">
            <a:avLst/>
          </a:prstGeom>
        </p:spPr>
        <p:txBody>
          <a:bodyPr vert="horz" lIns="91440" tIns="45720" rIns="91440" bIns="45720" rtlCol="0" anchor="ctr">
            <a:normAutofit/>
          </a:bodyPr>
          <a:lstStyle/>
          <a:p>
            <a:r>
              <a:rPr lang="en-US"/>
              <a:t>Click to edit Master title style</a:t>
            </a:r>
            <a:endParaRPr lang="de-DE" dirty="0"/>
          </a:p>
        </p:txBody>
      </p:sp>
    </p:spTree>
    <p:custDataLst>
      <p:tags r:id="rId1"/>
    </p:custDataLst>
    <p:extLst>
      <p:ext uri="{BB962C8B-B14F-4D97-AF65-F5344CB8AC3E}">
        <p14:creationId xmlns:p14="http://schemas.microsoft.com/office/powerpoint/2010/main" val="189435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4" name="Inhaltsplatzhalter 2"/>
          <p:cNvSpPr>
            <a:spLocks noGrp="1"/>
          </p:cNvSpPr>
          <p:nvPr>
            <p:ph idx="1"/>
          </p:nvPr>
        </p:nvSpPr>
        <p:spPr>
          <a:xfrm>
            <a:off x="612000" y="1093914"/>
            <a:ext cx="8352000" cy="3800094"/>
          </a:xfrm>
        </p:spPr>
        <p:txBody>
          <a:bodyPr/>
          <a:lstStyle>
            <a:lvl1pPr>
              <a:defRPr sz="1600"/>
            </a:lvl1pPr>
            <a:lvl2pPr>
              <a:defRPr sz="1400"/>
            </a:lvl2pPr>
            <a:lvl3pPr>
              <a:defRPr sz="1200"/>
            </a:lvl3pPr>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2" name="Titelplatzhalter 1"/>
          <p:cNvSpPr>
            <a:spLocks noGrp="1"/>
          </p:cNvSpPr>
          <p:nvPr>
            <p:ph type="title"/>
          </p:nvPr>
        </p:nvSpPr>
        <p:spPr>
          <a:xfrm>
            <a:off x="611560" y="346411"/>
            <a:ext cx="7776864" cy="322572"/>
          </a:xfrm>
          <a:prstGeom prst="rect">
            <a:avLst/>
          </a:prstGeom>
        </p:spPr>
        <p:txBody>
          <a:bodyPr vert="horz" lIns="91440" tIns="0" rIns="91440" bIns="0" rtlCol="0" anchor="ctr">
            <a:normAutofit/>
          </a:bodyPr>
          <a:lstStyle/>
          <a:p>
            <a:r>
              <a:rPr lang="en-US"/>
              <a:t>Click to edit Master title style</a:t>
            </a:r>
            <a:endParaRPr lang="de-DE" dirty="0"/>
          </a:p>
        </p:txBody>
      </p:sp>
      <p:sp>
        <p:nvSpPr>
          <p:cNvPr id="6" name="Text Placeholder 5"/>
          <p:cNvSpPr>
            <a:spLocks noGrp="1"/>
          </p:cNvSpPr>
          <p:nvPr>
            <p:ph type="body" sz="quarter" idx="10"/>
          </p:nvPr>
        </p:nvSpPr>
        <p:spPr>
          <a:xfrm>
            <a:off x="611188" y="694800"/>
            <a:ext cx="8353425" cy="259200"/>
          </a:xfrm>
        </p:spPr>
        <p:txBody>
          <a:bodyPr tIns="0" bIns="0">
            <a:noAutofit/>
          </a:bodyPr>
          <a:lstStyle>
            <a:lvl1pPr marL="0" indent="0">
              <a:buNone/>
              <a:defRPr>
                <a:latin typeface="Arial" panose="020B0604020202020204" pitchFamily="34" charset="0"/>
                <a:cs typeface="Arial" panose="020B06040202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137601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tertitel">
    <p:spTree>
      <p:nvGrpSpPr>
        <p:cNvPr id="1" name=""/>
        <p:cNvGrpSpPr/>
        <p:nvPr/>
      </p:nvGrpSpPr>
      <p:grpSpPr>
        <a:xfrm>
          <a:off x="0" y="0"/>
          <a:ext cx="0" cy="0"/>
          <a:chOff x="0" y="0"/>
          <a:chExt cx="0" cy="0"/>
        </a:xfrm>
      </p:grpSpPr>
      <p:sp>
        <p:nvSpPr>
          <p:cNvPr id="12" name="Titelplatzhalter 1"/>
          <p:cNvSpPr>
            <a:spLocks noGrp="1"/>
          </p:cNvSpPr>
          <p:nvPr>
            <p:ph type="title"/>
          </p:nvPr>
        </p:nvSpPr>
        <p:spPr>
          <a:xfrm>
            <a:off x="611560" y="346411"/>
            <a:ext cx="7776864" cy="322572"/>
          </a:xfrm>
          <a:prstGeom prst="rect">
            <a:avLst/>
          </a:prstGeom>
        </p:spPr>
        <p:txBody>
          <a:bodyPr vert="horz" lIns="91440" tIns="0" rIns="91440" bIns="0" rtlCol="0" anchor="ctr">
            <a:normAutofit/>
          </a:bodyPr>
          <a:lstStyle/>
          <a:p>
            <a:r>
              <a:rPr lang="en-US"/>
              <a:t>Click to edit Master title style</a:t>
            </a:r>
            <a:endParaRPr lang="de-DE" dirty="0"/>
          </a:p>
        </p:txBody>
      </p:sp>
      <p:sp>
        <p:nvSpPr>
          <p:cNvPr id="5" name="Text Placeholder 4"/>
          <p:cNvSpPr>
            <a:spLocks noGrp="1"/>
          </p:cNvSpPr>
          <p:nvPr>
            <p:ph type="body" sz="quarter" idx="11"/>
          </p:nvPr>
        </p:nvSpPr>
        <p:spPr>
          <a:xfrm>
            <a:off x="611188" y="694800"/>
            <a:ext cx="8353425" cy="259200"/>
          </a:xfrm>
        </p:spPr>
        <p:txBody>
          <a:bodyPr tIns="0" bIns="0">
            <a:noAutofit/>
          </a:bodyPr>
          <a:lstStyle>
            <a:lvl1pPr marL="0" indent="0">
              <a:buNone/>
              <a:defRPr sz="1600">
                <a:solidFill>
                  <a:srgbClr val="4D4D4D"/>
                </a:solidFill>
                <a:latin typeface="Arial" panose="020B0604020202020204" pitchFamily="34" charset="0"/>
                <a:cs typeface="Arial" panose="020B06040202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215123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50:50">
    <p:spTree>
      <p:nvGrpSpPr>
        <p:cNvPr id="1" name=""/>
        <p:cNvGrpSpPr/>
        <p:nvPr/>
      </p:nvGrpSpPr>
      <p:grpSpPr>
        <a:xfrm>
          <a:off x="0" y="0"/>
          <a:ext cx="0" cy="0"/>
          <a:chOff x="0" y="0"/>
          <a:chExt cx="0" cy="0"/>
        </a:xfrm>
      </p:grpSpPr>
      <p:sp>
        <p:nvSpPr>
          <p:cNvPr id="4" name="Inhaltsplatzhalter 2"/>
          <p:cNvSpPr>
            <a:spLocks noGrp="1"/>
          </p:cNvSpPr>
          <p:nvPr>
            <p:ph idx="1"/>
          </p:nvPr>
        </p:nvSpPr>
        <p:spPr>
          <a:xfrm>
            <a:off x="612000" y="951570"/>
            <a:ext cx="4104000" cy="3942438"/>
          </a:xfrm>
        </p:spPr>
        <p:txBody>
          <a:bodyPr/>
          <a:lstStyle>
            <a:lvl1pPr>
              <a:defRPr sz="1600"/>
            </a:lvl1pPr>
            <a:lvl2pPr>
              <a:defRPr sz="1400"/>
            </a:lvl2pPr>
            <a:lvl3pPr>
              <a:defRPr sz="1200"/>
            </a:lvl3pPr>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2" name="Titelplatzhalter 1"/>
          <p:cNvSpPr>
            <a:spLocks noGrp="1"/>
          </p:cNvSpPr>
          <p:nvPr>
            <p:ph type="title"/>
          </p:nvPr>
        </p:nvSpPr>
        <p:spPr>
          <a:xfrm>
            <a:off x="611560" y="287966"/>
            <a:ext cx="7776864" cy="521891"/>
          </a:xfrm>
          <a:prstGeom prst="rect">
            <a:avLst/>
          </a:prstGeom>
        </p:spPr>
        <p:txBody>
          <a:bodyPr vert="horz" lIns="91440" tIns="45720" rIns="91440" bIns="45720" rtlCol="0" anchor="ctr">
            <a:normAutofit/>
          </a:bodyPr>
          <a:lstStyle/>
          <a:p>
            <a:r>
              <a:rPr lang="en-US"/>
              <a:t>Click to edit Master title style</a:t>
            </a:r>
            <a:endParaRPr lang="de-DE" dirty="0"/>
          </a:p>
        </p:txBody>
      </p:sp>
      <p:sp>
        <p:nvSpPr>
          <p:cNvPr id="5" name="Inhaltsplatzhalter 2"/>
          <p:cNvSpPr>
            <a:spLocks noGrp="1"/>
          </p:cNvSpPr>
          <p:nvPr>
            <p:ph idx="10"/>
          </p:nvPr>
        </p:nvSpPr>
        <p:spPr>
          <a:xfrm>
            <a:off x="4867926" y="959524"/>
            <a:ext cx="4104000" cy="3942438"/>
          </a:xfrm>
        </p:spPr>
        <p:txBody>
          <a:bodyPr/>
          <a:lstStyle>
            <a:lvl1pPr>
              <a:defRPr sz="1600"/>
            </a:lvl1pPr>
            <a:lvl2pPr>
              <a:defRPr sz="1400"/>
            </a:lvl2pPr>
            <a:lvl3pPr>
              <a:defRPr sz="1200"/>
            </a:lvl3pPr>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custDataLst>
      <p:tags r:id="rId1"/>
    </p:custDataLst>
    <p:extLst>
      <p:ext uri="{BB962C8B-B14F-4D97-AF65-F5344CB8AC3E}">
        <p14:creationId xmlns:p14="http://schemas.microsoft.com/office/powerpoint/2010/main" val="193879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33:67">
    <p:spTree>
      <p:nvGrpSpPr>
        <p:cNvPr id="1" name=""/>
        <p:cNvGrpSpPr/>
        <p:nvPr/>
      </p:nvGrpSpPr>
      <p:grpSpPr>
        <a:xfrm>
          <a:off x="0" y="0"/>
          <a:ext cx="0" cy="0"/>
          <a:chOff x="0" y="0"/>
          <a:chExt cx="0" cy="0"/>
        </a:xfrm>
      </p:grpSpPr>
      <p:sp>
        <p:nvSpPr>
          <p:cNvPr id="4" name="Inhaltsplatzhalter 2"/>
          <p:cNvSpPr>
            <a:spLocks noGrp="1"/>
          </p:cNvSpPr>
          <p:nvPr>
            <p:ph idx="1"/>
          </p:nvPr>
        </p:nvSpPr>
        <p:spPr>
          <a:xfrm>
            <a:off x="612000" y="951570"/>
            <a:ext cx="2736000" cy="3942438"/>
          </a:xfrm>
        </p:spPr>
        <p:txBody>
          <a:bodyPr/>
          <a:lstStyle>
            <a:lvl1pPr>
              <a:defRPr sz="1600"/>
            </a:lvl1pPr>
            <a:lvl2pPr>
              <a:defRPr sz="1400"/>
            </a:lvl2pPr>
            <a:lvl3pPr>
              <a:defRPr sz="1200"/>
            </a:lvl3pPr>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2" name="Titelplatzhalter 1"/>
          <p:cNvSpPr>
            <a:spLocks noGrp="1"/>
          </p:cNvSpPr>
          <p:nvPr>
            <p:ph type="title"/>
          </p:nvPr>
        </p:nvSpPr>
        <p:spPr>
          <a:xfrm>
            <a:off x="611560" y="287966"/>
            <a:ext cx="7776864" cy="521891"/>
          </a:xfrm>
          <a:prstGeom prst="rect">
            <a:avLst/>
          </a:prstGeom>
        </p:spPr>
        <p:txBody>
          <a:bodyPr vert="horz" lIns="91440" tIns="45720" rIns="91440" bIns="45720" rtlCol="0" anchor="ctr">
            <a:normAutofit/>
          </a:bodyPr>
          <a:lstStyle/>
          <a:p>
            <a:r>
              <a:rPr lang="en-US"/>
              <a:t>Click to edit Master title style</a:t>
            </a:r>
            <a:endParaRPr lang="de-DE" dirty="0"/>
          </a:p>
        </p:txBody>
      </p:sp>
      <p:sp>
        <p:nvSpPr>
          <p:cNvPr id="5" name="Inhaltsplatzhalter 2"/>
          <p:cNvSpPr>
            <a:spLocks noGrp="1"/>
          </p:cNvSpPr>
          <p:nvPr>
            <p:ph idx="10"/>
          </p:nvPr>
        </p:nvSpPr>
        <p:spPr>
          <a:xfrm>
            <a:off x="3538356" y="959524"/>
            <a:ext cx="5436000" cy="3942438"/>
          </a:xfrm>
        </p:spPr>
        <p:txBody>
          <a:bodyPr/>
          <a:lstStyle>
            <a:lvl3pPr>
              <a:defRPr sz="1200"/>
            </a:lvl3pPr>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custDataLst>
      <p:tags r:id="rId1"/>
    </p:custDataLst>
    <p:extLst>
      <p:ext uri="{BB962C8B-B14F-4D97-AF65-F5344CB8AC3E}">
        <p14:creationId xmlns:p14="http://schemas.microsoft.com/office/powerpoint/2010/main" val="419553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67:33">
    <p:spTree>
      <p:nvGrpSpPr>
        <p:cNvPr id="1" name=""/>
        <p:cNvGrpSpPr/>
        <p:nvPr/>
      </p:nvGrpSpPr>
      <p:grpSpPr>
        <a:xfrm>
          <a:off x="0" y="0"/>
          <a:ext cx="0" cy="0"/>
          <a:chOff x="0" y="0"/>
          <a:chExt cx="0" cy="0"/>
        </a:xfrm>
      </p:grpSpPr>
      <p:sp>
        <p:nvSpPr>
          <p:cNvPr id="4" name="Inhaltsplatzhalter 2"/>
          <p:cNvSpPr>
            <a:spLocks noGrp="1"/>
          </p:cNvSpPr>
          <p:nvPr>
            <p:ph idx="1"/>
          </p:nvPr>
        </p:nvSpPr>
        <p:spPr>
          <a:xfrm>
            <a:off x="612000" y="951570"/>
            <a:ext cx="5436000" cy="3942438"/>
          </a:xfrm>
        </p:spPr>
        <p:txBody>
          <a:bodyPr/>
          <a:lstStyle>
            <a:lvl2pPr>
              <a:defRPr sz="1400"/>
            </a:lvl2pPr>
            <a:lvl3pPr>
              <a:defRPr sz="1200"/>
            </a:lvl3pPr>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2" name="Titelplatzhalter 1"/>
          <p:cNvSpPr>
            <a:spLocks noGrp="1"/>
          </p:cNvSpPr>
          <p:nvPr>
            <p:ph type="title"/>
          </p:nvPr>
        </p:nvSpPr>
        <p:spPr>
          <a:xfrm>
            <a:off x="611560" y="287966"/>
            <a:ext cx="7776864" cy="521891"/>
          </a:xfrm>
          <a:prstGeom prst="rect">
            <a:avLst/>
          </a:prstGeom>
        </p:spPr>
        <p:txBody>
          <a:bodyPr vert="horz" lIns="91440" tIns="45720" rIns="91440" bIns="45720" rtlCol="0" anchor="ctr">
            <a:normAutofit/>
          </a:bodyPr>
          <a:lstStyle/>
          <a:p>
            <a:r>
              <a:rPr lang="en-US"/>
              <a:t>Click to edit Master title style</a:t>
            </a:r>
            <a:endParaRPr lang="de-DE" dirty="0"/>
          </a:p>
        </p:txBody>
      </p:sp>
      <p:sp>
        <p:nvSpPr>
          <p:cNvPr id="5" name="Inhaltsplatzhalter 2"/>
          <p:cNvSpPr>
            <a:spLocks noGrp="1"/>
          </p:cNvSpPr>
          <p:nvPr>
            <p:ph idx="10"/>
          </p:nvPr>
        </p:nvSpPr>
        <p:spPr>
          <a:xfrm>
            <a:off x="6228184" y="959524"/>
            <a:ext cx="2736000" cy="3942438"/>
          </a:xfrm>
        </p:spPr>
        <p:txBody>
          <a:bodyPr/>
          <a:lstStyle>
            <a:lvl2pPr>
              <a:defRPr sz="1400"/>
            </a:lvl2pPr>
            <a:lvl3pPr>
              <a:defRPr sz="1200"/>
            </a:lvl3pPr>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custDataLst>
      <p:tags r:id="rId1"/>
    </p:custDataLst>
    <p:extLst>
      <p:ext uri="{BB962C8B-B14F-4D97-AF65-F5344CB8AC3E}">
        <p14:creationId xmlns:p14="http://schemas.microsoft.com/office/powerpoint/2010/main" val="394073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60923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11560" y="288866"/>
            <a:ext cx="7759287" cy="50734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612001" y="951570"/>
            <a:ext cx="8352488" cy="39424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pic>
        <p:nvPicPr>
          <p:cNvPr id="14" name="Grafik 13"/>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7770102" y="60524"/>
            <a:ext cx="1201489" cy="358602"/>
          </a:xfrm>
          <a:prstGeom prst="rect">
            <a:avLst/>
          </a:prstGeom>
        </p:spPr>
      </p:pic>
      <p:cxnSp>
        <p:nvCxnSpPr>
          <p:cNvPr id="9" name="Gerade Verbindung 8"/>
          <p:cNvCxnSpPr/>
          <p:nvPr/>
        </p:nvCxnSpPr>
        <p:spPr>
          <a:xfrm flipV="1">
            <a:off x="107504" y="282042"/>
            <a:ext cx="9036496" cy="1248"/>
          </a:xfrm>
          <a:prstGeom prst="line">
            <a:avLst/>
          </a:prstGeom>
          <a:ln w="6350">
            <a:solidFill>
              <a:srgbClr val="7B7C7E"/>
            </a:solidFill>
          </a:ln>
        </p:spPr>
        <p:style>
          <a:lnRef idx="1">
            <a:schemeClr val="accent1"/>
          </a:lnRef>
          <a:fillRef idx="0">
            <a:schemeClr val="accent1"/>
          </a:fillRef>
          <a:effectRef idx="0">
            <a:schemeClr val="accent1"/>
          </a:effectRef>
          <a:fontRef idx="minor">
            <a:schemeClr val="tx1"/>
          </a:fontRef>
        </p:style>
      </p:cxnSp>
      <p:sp>
        <p:nvSpPr>
          <p:cNvPr id="12" name="Rectangle 25"/>
          <p:cNvSpPr>
            <a:spLocks noChangeArrowheads="1"/>
          </p:cNvSpPr>
          <p:nvPr/>
        </p:nvSpPr>
        <p:spPr bwMode="auto">
          <a:xfrm>
            <a:off x="5567750" y="4929482"/>
            <a:ext cx="3499232" cy="21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indent="0" algn="r" defTabSz="914400" rtl="0" eaLnBrk="1" fontAlgn="auto" latinLnBrk="0" hangingPunct="1">
              <a:lnSpc>
                <a:spcPct val="100000"/>
              </a:lnSpc>
              <a:spcBef>
                <a:spcPts val="0"/>
              </a:spcBef>
              <a:spcAft>
                <a:spcPts val="0"/>
              </a:spcAft>
              <a:buClrTx/>
              <a:buSzTx/>
              <a:buFontTx/>
              <a:buNone/>
              <a:tabLst>
                <a:tab pos="8431213" algn="r"/>
              </a:tabLst>
              <a:defRPr/>
            </a:pPr>
            <a:r>
              <a:rPr lang="en-GB" sz="800" b="0" dirty="0">
                <a:solidFill>
                  <a:srgbClr val="4D4D4D"/>
                </a:solidFill>
                <a:latin typeface="+mn-lt"/>
                <a:cs typeface="Arial" panose="020B0604020202020204" pitchFamily="34" charset="0"/>
              </a:rPr>
              <a:t>© FREQUENTIS COMSOFT</a:t>
            </a:r>
            <a:r>
              <a:rPr lang="en-GB" sz="800" b="0" baseline="0" dirty="0">
                <a:solidFill>
                  <a:srgbClr val="4D4D4D"/>
                </a:solidFill>
                <a:latin typeface="+mn-lt"/>
                <a:cs typeface="Arial" panose="020B0604020202020204" pitchFamily="34" charset="0"/>
              </a:rPr>
              <a:t> GmbH</a:t>
            </a:r>
            <a:endParaRPr lang="en-GB" sz="800" b="0" dirty="0">
              <a:solidFill>
                <a:srgbClr val="4D4D4D"/>
              </a:solidFill>
              <a:latin typeface="+mn-lt"/>
              <a:cs typeface="Arial" panose="020B0604020202020204" pitchFamily="34" charset="0"/>
            </a:endParaRPr>
          </a:p>
        </p:txBody>
      </p:sp>
      <p:sp>
        <p:nvSpPr>
          <p:cNvPr id="10" name="Rectangle 25"/>
          <p:cNvSpPr>
            <a:spLocks noChangeArrowheads="1"/>
          </p:cNvSpPr>
          <p:nvPr/>
        </p:nvSpPr>
        <p:spPr bwMode="auto">
          <a:xfrm>
            <a:off x="95305" y="4927845"/>
            <a:ext cx="1513523" cy="21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indent="0" algn="l" defTabSz="914400" rtl="0" eaLnBrk="1" fontAlgn="auto" latinLnBrk="0" hangingPunct="1">
              <a:lnSpc>
                <a:spcPct val="100000"/>
              </a:lnSpc>
              <a:spcBef>
                <a:spcPts val="0"/>
              </a:spcBef>
              <a:spcAft>
                <a:spcPts val="0"/>
              </a:spcAft>
              <a:buClrTx/>
              <a:buSzTx/>
              <a:buFontTx/>
              <a:buNone/>
              <a:tabLst>
                <a:tab pos="719138" algn="l"/>
                <a:tab pos="8431213" algn="r"/>
              </a:tabLst>
              <a:defRPr/>
            </a:pPr>
            <a:r>
              <a:rPr lang="en-GB" sz="800" b="0" dirty="0">
                <a:solidFill>
                  <a:srgbClr val="4D4D4D"/>
                </a:solidFill>
                <a:latin typeface="+mn-lt"/>
                <a:cs typeface="Arial" panose="020B0604020202020204" pitchFamily="34" charset="0"/>
              </a:rPr>
              <a:t>Title of Presentation | </a:t>
            </a:r>
            <a:fld id="{D9A794C7-C336-4881-8008-02B94D84927D}" type="slidenum">
              <a:rPr lang="de-DE" sz="800" smtClean="0"/>
              <a:pPr marL="0" marR="0" indent="0" algn="l" defTabSz="914400" rtl="0" eaLnBrk="1" fontAlgn="auto" latinLnBrk="0" hangingPunct="1">
                <a:lnSpc>
                  <a:spcPct val="100000"/>
                </a:lnSpc>
                <a:spcBef>
                  <a:spcPts val="0"/>
                </a:spcBef>
                <a:spcAft>
                  <a:spcPts val="0"/>
                </a:spcAft>
                <a:buClrTx/>
                <a:buSzTx/>
                <a:buFontTx/>
                <a:buNone/>
                <a:tabLst>
                  <a:tab pos="719138" algn="l"/>
                  <a:tab pos="8431213" algn="r"/>
                </a:tabLst>
                <a:defRPr/>
              </a:pPr>
              <a:t>‹#›</a:t>
            </a:fld>
            <a:endParaRPr lang="de-DE" sz="800" dirty="0"/>
          </a:p>
        </p:txBody>
      </p:sp>
    </p:spTree>
    <p:custDataLst>
      <p:tags r:id="rId13"/>
    </p:custDataLst>
    <p:extLst>
      <p:ext uri="{BB962C8B-B14F-4D97-AF65-F5344CB8AC3E}">
        <p14:creationId xmlns:p14="http://schemas.microsoft.com/office/powerpoint/2010/main" val="154045670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1" r:id="rId3"/>
    <p:sldLayoutId id="2147483702" r:id="rId4"/>
    <p:sldLayoutId id="2147483703" r:id="rId5"/>
    <p:sldLayoutId id="2147483704" r:id="rId6"/>
    <p:sldLayoutId id="2147483705" r:id="rId7"/>
    <p:sldLayoutId id="2147483706" r:id="rId8"/>
    <p:sldLayoutId id="2147483686" r:id="rId9"/>
    <p:sldLayoutId id="2147483694" r:id="rId10"/>
    <p:sldLayoutId id="2147483708" r:id="rId11"/>
  </p:sldLayoutIdLst>
  <p:txStyles>
    <p:titleStyle>
      <a:lvl1pPr algn="l" defTabSz="914400" rtl="0" eaLnBrk="1" latinLnBrk="0" hangingPunct="1">
        <a:spcBef>
          <a:spcPct val="0"/>
        </a:spcBef>
        <a:buNone/>
        <a:defRPr sz="1800" kern="1200">
          <a:solidFill>
            <a:srgbClr val="003399"/>
          </a:solidFill>
          <a:latin typeface="+mj-lt"/>
          <a:ea typeface="+mj-ea"/>
          <a:cs typeface="+mj-cs"/>
        </a:defRPr>
      </a:lvl1pPr>
    </p:titleStyle>
    <p:bodyStyle>
      <a:lvl1pPr marL="182563" indent="-182563" algn="l" defTabSz="914400" rtl="0" eaLnBrk="1" fontAlgn="base" latinLnBrk="0" hangingPunct="1">
        <a:spcBef>
          <a:spcPct val="20000"/>
        </a:spcBef>
        <a:spcAft>
          <a:spcPct val="0"/>
        </a:spcAft>
        <a:buClr>
          <a:srgbClr val="003399"/>
        </a:buClr>
        <a:buSzPct val="100000"/>
        <a:buFont typeface="Wingdings" panose="05000000000000000000" pitchFamily="2" charset="2"/>
        <a:buChar char="§"/>
        <a:defRPr lang="de-DE" sz="1600" kern="1200" dirty="0" smtClean="0">
          <a:solidFill>
            <a:srgbClr val="4D4D4D"/>
          </a:solidFill>
          <a:latin typeface="+mn-lt"/>
          <a:ea typeface="+mn-ea"/>
          <a:cs typeface="+mn-cs"/>
        </a:defRPr>
      </a:lvl1pPr>
      <a:lvl2pPr marL="541338" indent="-201613" algn="l" defTabSz="914400" rtl="0" eaLnBrk="1" fontAlgn="base" latinLnBrk="0" hangingPunct="1">
        <a:spcBef>
          <a:spcPct val="20000"/>
        </a:spcBef>
        <a:spcAft>
          <a:spcPct val="0"/>
        </a:spcAft>
        <a:buClr>
          <a:srgbClr val="003399"/>
        </a:buClr>
        <a:buSzPct val="100000"/>
        <a:buFont typeface="Wingdings" panose="05000000000000000000" pitchFamily="2" charset="2"/>
        <a:buChar char="§"/>
        <a:defRPr lang="de-DE" sz="1400" kern="1200" dirty="0" smtClean="0">
          <a:solidFill>
            <a:srgbClr val="4D4D4D"/>
          </a:solidFill>
          <a:latin typeface="+mn-lt"/>
          <a:ea typeface="+mn-ea"/>
          <a:cs typeface="+mn-cs"/>
        </a:defRPr>
      </a:lvl2pPr>
      <a:lvl3pPr marL="987425" indent="-139700" algn="l" defTabSz="914400" rtl="0" eaLnBrk="1" fontAlgn="base" latinLnBrk="0" hangingPunct="1">
        <a:spcBef>
          <a:spcPct val="20000"/>
        </a:spcBef>
        <a:spcAft>
          <a:spcPct val="0"/>
        </a:spcAft>
        <a:buClr>
          <a:srgbClr val="003399"/>
        </a:buClr>
        <a:buSzPct val="100000"/>
        <a:buFont typeface="Wingdings" panose="05000000000000000000" pitchFamily="2" charset="2"/>
        <a:buChar char="§"/>
        <a:defRPr lang="de-DE" sz="1200" kern="1200" dirty="0" smtClean="0">
          <a:solidFill>
            <a:srgbClr val="4D4D4D"/>
          </a:solidFill>
          <a:latin typeface="+mn-lt"/>
          <a:ea typeface="+mn-ea"/>
          <a:cs typeface="+mn-cs"/>
        </a:defRPr>
      </a:lvl3pPr>
      <a:lvl4pPr marL="1433513" indent="-157163" algn="l" defTabSz="914400" rtl="0" eaLnBrk="1" fontAlgn="base" latinLnBrk="0" hangingPunct="1">
        <a:spcBef>
          <a:spcPct val="20000"/>
        </a:spcBef>
        <a:spcAft>
          <a:spcPct val="0"/>
        </a:spcAft>
        <a:buClr>
          <a:srgbClr val="003399"/>
        </a:buClr>
        <a:buSzPct val="100000"/>
        <a:buFont typeface="Wingdings" panose="05000000000000000000" pitchFamily="2" charset="2"/>
        <a:buChar char="§"/>
        <a:defRPr lang="de-DE" sz="1200" kern="1200" dirty="0" smtClean="0">
          <a:solidFill>
            <a:srgbClr val="4D4D4D"/>
          </a:solidFill>
          <a:latin typeface="+mn-lt"/>
          <a:ea typeface="+mn-ea"/>
          <a:cs typeface="+mn-cs"/>
        </a:defRPr>
      </a:lvl4pPr>
      <a:lvl5pPr marL="1879600" indent="-131763" algn="l" defTabSz="914400" rtl="0" eaLnBrk="1" fontAlgn="base" latinLnBrk="0" hangingPunct="1">
        <a:spcBef>
          <a:spcPct val="20000"/>
        </a:spcBef>
        <a:spcAft>
          <a:spcPct val="0"/>
        </a:spcAft>
        <a:buClr>
          <a:srgbClr val="003399"/>
        </a:buClr>
        <a:buSzPct val="100000"/>
        <a:buFont typeface="Wingdings" panose="05000000000000000000" pitchFamily="2" charset="2"/>
        <a:buChar char="§"/>
        <a:defRPr lang="de-DE" sz="1200" kern="1200" dirty="0" smtClean="0">
          <a:solidFill>
            <a:srgbClr val="4D4D4D"/>
          </a:solidFill>
          <a:latin typeface="+mn-lt"/>
          <a:ea typeface="+mn-ea"/>
          <a:cs typeface="+mn-cs"/>
        </a:defRPr>
      </a:lvl5pPr>
      <a:lvl6pPr marL="2333625" indent="-142875" algn="l" defTabSz="914400" rtl="0" eaLnBrk="1" fontAlgn="base" latinLnBrk="0" hangingPunct="1">
        <a:spcBef>
          <a:spcPct val="20000"/>
        </a:spcBef>
        <a:spcAft>
          <a:spcPct val="0"/>
        </a:spcAft>
        <a:buClr>
          <a:srgbClr val="003399"/>
        </a:buClr>
        <a:buSzPct val="100000"/>
        <a:buFont typeface="Wingdings" panose="05000000000000000000" pitchFamily="2" charset="2"/>
        <a:buChar char="§"/>
        <a:defRPr lang="de-DE" sz="1200" kern="1200" dirty="0">
          <a:solidFill>
            <a:srgbClr val="4D4D4D"/>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564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Digital NOTAM</a:t>
            </a:r>
            <a:endParaRPr lang="de-DE" dirty="0"/>
          </a:p>
        </p:txBody>
      </p:sp>
      <p:sp>
        <p:nvSpPr>
          <p:cNvPr id="3" name="Textplatzhalter 2"/>
          <p:cNvSpPr>
            <a:spLocks noGrp="1"/>
          </p:cNvSpPr>
          <p:nvPr>
            <p:ph type="body" sz="quarter" idx="10"/>
          </p:nvPr>
        </p:nvSpPr>
        <p:spPr/>
        <p:txBody>
          <a:bodyPr/>
          <a:lstStyle/>
          <a:p>
            <a:r>
              <a:rPr lang="de-AT" dirty="0"/>
              <a:t>Implementation @EANS</a:t>
            </a:r>
            <a:endParaRPr lang="de-DE" dirty="0"/>
          </a:p>
        </p:txBody>
      </p:sp>
    </p:spTree>
    <p:custDataLst>
      <p:tags r:id="rId1"/>
    </p:custDataLst>
    <p:extLst>
      <p:ext uri="{BB962C8B-B14F-4D97-AF65-F5344CB8AC3E}">
        <p14:creationId xmlns:p14="http://schemas.microsoft.com/office/powerpoint/2010/main" val="250881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36446" y="782663"/>
            <a:ext cx="3115693" cy="3238249"/>
          </a:xfrm>
        </p:spPr>
        <p:txBody>
          <a:bodyPr/>
          <a:lstStyle/>
          <a:p>
            <a:r>
              <a:rPr lang="en-US" dirty="0"/>
              <a:t>In-Line Graphical Viewer</a:t>
            </a:r>
          </a:p>
          <a:p>
            <a:r>
              <a:rPr lang="en-US" dirty="0"/>
              <a:t>Interoperability with other GIS sources</a:t>
            </a:r>
          </a:p>
          <a:p>
            <a:r>
              <a:rPr lang="en-US" dirty="0"/>
              <a:t>Based on open source </a:t>
            </a:r>
            <a:br>
              <a:rPr lang="en-US" dirty="0"/>
            </a:br>
            <a:r>
              <a:rPr lang="en-US" dirty="0"/>
              <a:t>and COTS components</a:t>
            </a:r>
          </a:p>
          <a:p>
            <a:r>
              <a:rPr lang="en-US" dirty="0"/>
              <a:t>Display of AIXM data as</a:t>
            </a:r>
            <a:br>
              <a:rPr lang="en-US" dirty="0"/>
            </a:br>
            <a:r>
              <a:rPr lang="en-US" dirty="0"/>
              <a:t>layers on top of a back-</a:t>
            </a:r>
            <a:br>
              <a:rPr lang="en-US" dirty="0"/>
            </a:br>
            <a:r>
              <a:rPr lang="en-US" dirty="0"/>
              <a:t>ground layer (e.g. OSM, </a:t>
            </a:r>
            <a:br>
              <a:rPr lang="en-US" dirty="0"/>
            </a:br>
            <a:r>
              <a:rPr lang="en-US" dirty="0"/>
              <a:t>satellite imagery, etc.)</a:t>
            </a:r>
          </a:p>
        </p:txBody>
      </p:sp>
      <p:sp>
        <p:nvSpPr>
          <p:cNvPr id="3" name="Titel 2"/>
          <p:cNvSpPr>
            <a:spLocks noGrp="1"/>
          </p:cNvSpPr>
          <p:nvPr>
            <p:ph type="title"/>
          </p:nvPr>
        </p:nvSpPr>
        <p:spPr>
          <a:xfrm>
            <a:off x="539552" y="302065"/>
            <a:ext cx="7776864" cy="518669"/>
          </a:xfrm>
        </p:spPr>
        <p:txBody>
          <a:bodyPr/>
          <a:lstStyle/>
          <a:p>
            <a:r>
              <a:rPr lang="de-AT" dirty="0" err="1"/>
              <a:t>Component</a:t>
            </a:r>
            <a:r>
              <a:rPr lang="de-AT" dirty="0"/>
              <a:t> 3: GIS Viewer</a:t>
            </a:r>
            <a:endParaRPr lang="en-US" dirty="0"/>
          </a:p>
        </p:txBody>
      </p:sp>
      <p:pic>
        <p:nvPicPr>
          <p:cNvPr id="4" name="Picture 3">
            <a:extLst>
              <a:ext uri="{FF2B5EF4-FFF2-40B4-BE49-F238E27FC236}">
                <a16:creationId xmlns:a16="http://schemas.microsoft.com/office/drawing/2014/main" id="{F5D9C539-D8A8-4E24-A04A-3263D922B560}"/>
              </a:ext>
            </a:extLst>
          </p:cNvPr>
          <p:cNvPicPr>
            <a:picLocks noChangeAspect="1"/>
          </p:cNvPicPr>
          <p:nvPr/>
        </p:nvPicPr>
        <p:blipFill>
          <a:blip r:embed="rId3"/>
          <a:stretch>
            <a:fillRect/>
          </a:stretch>
        </p:blipFill>
        <p:spPr>
          <a:xfrm>
            <a:off x="3592115" y="1569861"/>
            <a:ext cx="5345261" cy="33172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06266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2" y="302065"/>
            <a:ext cx="7776864" cy="518669"/>
          </a:xfrm>
        </p:spPr>
        <p:txBody>
          <a:bodyPr/>
          <a:lstStyle/>
          <a:p>
            <a:r>
              <a:rPr lang="en-US" dirty="0"/>
              <a:t>Component 3: User Interface for Digital NOTAM Scenarios</a:t>
            </a:r>
          </a:p>
        </p:txBody>
      </p:sp>
      <p:pic>
        <p:nvPicPr>
          <p:cNvPr id="10" name="Picture 9">
            <a:extLst>
              <a:ext uri="{FF2B5EF4-FFF2-40B4-BE49-F238E27FC236}">
                <a16:creationId xmlns:a16="http://schemas.microsoft.com/office/drawing/2014/main" id="{6F21F5EB-63B2-4105-9E66-448DDD5FF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61" y="750258"/>
            <a:ext cx="7299478" cy="41103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992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2" y="302065"/>
            <a:ext cx="7776864" cy="518669"/>
          </a:xfrm>
        </p:spPr>
        <p:txBody>
          <a:bodyPr/>
          <a:lstStyle/>
          <a:p>
            <a:r>
              <a:rPr lang="en-US" dirty="0"/>
              <a:t>Component 3: User Interface for Digital NOTAM Scenarios</a:t>
            </a:r>
          </a:p>
        </p:txBody>
      </p:sp>
      <p:pic>
        <p:nvPicPr>
          <p:cNvPr id="10" name="Picture 9">
            <a:extLst>
              <a:ext uri="{FF2B5EF4-FFF2-40B4-BE49-F238E27FC236}">
                <a16:creationId xmlns:a16="http://schemas.microsoft.com/office/drawing/2014/main" id="{6F21F5EB-63B2-4105-9E66-448DDD5FF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61" y="755555"/>
            <a:ext cx="7299478" cy="40997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75286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6879A-D90B-4985-BEE7-D110833A97C8}"/>
              </a:ext>
            </a:extLst>
          </p:cNvPr>
          <p:cNvSpPr>
            <a:spLocks noGrp="1"/>
          </p:cNvSpPr>
          <p:nvPr>
            <p:ph idx="1"/>
          </p:nvPr>
        </p:nvSpPr>
        <p:spPr/>
        <p:txBody>
          <a:bodyPr/>
          <a:lstStyle/>
          <a:p>
            <a:endParaRPr lang="de-DE" dirty="0"/>
          </a:p>
        </p:txBody>
      </p:sp>
      <p:sp>
        <p:nvSpPr>
          <p:cNvPr id="3" name="Title 2">
            <a:extLst>
              <a:ext uri="{FF2B5EF4-FFF2-40B4-BE49-F238E27FC236}">
                <a16:creationId xmlns:a16="http://schemas.microsoft.com/office/drawing/2014/main" id="{BD4D5D99-8D5E-4490-90B4-14165CBBFEFA}"/>
              </a:ext>
            </a:extLst>
          </p:cNvPr>
          <p:cNvSpPr>
            <a:spLocks noGrp="1"/>
          </p:cNvSpPr>
          <p:nvPr>
            <p:ph type="title"/>
          </p:nvPr>
        </p:nvSpPr>
        <p:spPr/>
        <p:txBody>
          <a:bodyPr/>
          <a:lstStyle/>
          <a:p>
            <a:r>
              <a:rPr lang="en-US" dirty="0"/>
              <a:t>Component 3: User Interface for Digital NOTAM Scenarios</a:t>
            </a:r>
            <a:endParaRPr lang="de-DE" dirty="0"/>
          </a:p>
        </p:txBody>
      </p:sp>
      <p:pic>
        <p:nvPicPr>
          <p:cNvPr id="4" name="Picture 3">
            <a:extLst>
              <a:ext uri="{FF2B5EF4-FFF2-40B4-BE49-F238E27FC236}">
                <a16:creationId xmlns:a16="http://schemas.microsoft.com/office/drawing/2014/main" id="{36EF2243-0023-4798-B64B-039723FF79CB}"/>
              </a:ext>
            </a:extLst>
          </p:cNvPr>
          <p:cNvPicPr>
            <a:picLocks noChangeAspect="1"/>
          </p:cNvPicPr>
          <p:nvPr/>
        </p:nvPicPr>
        <p:blipFill>
          <a:blip r:embed="rId3"/>
          <a:stretch>
            <a:fillRect/>
          </a:stretch>
        </p:blipFill>
        <p:spPr>
          <a:xfrm>
            <a:off x="323528" y="915566"/>
            <a:ext cx="8695461" cy="3796221"/>
          </a:xfrm>
          <a:prstGeom prst="rect">
            <a:avLst/>
          </a:prstGeom>
        </p:spPr>
      </p:pic>
    </p:spTree>
    <p:extLst>
      <p:ext uri="{BB962C8B-B14F-4D97-AF65-F5344CB8AC3E}">
        <p14:creationId xmlns:p14="http://schemas.microsoft.com/office/powerpoint/2010/main" val="2297248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2ED861-1946-4082-8A8E-8C85E9C40FE9}"/>
              </a:ext>
            </a:extLst>
          </p:cNvPr>
          <p:cNvSpPr>
            <a:spLocks noGrp="1"/>
          </p:cNvSpPr>
          <p:nvPr>
            <p:ph idx="1"/>
          </p:nvPr>
        </p:nvSpPr>
        <p:spPr/>
        <p:txBody>
          <a:bodyPr>
            <a:normAutofit lnSpcReduction="10000"/>
          </a:bodyPr>
          <a:lstStyle/>
          <a:p>
            <a:r>
              <a:rPr lang="en-GB" dirty="0"/>
              <a:t>Digital NOTAM can be issued in parallel with the current NOTAM messages.</a:t>
            </a:r>
          </a:p>
          <a:p>
            <a:pPr marL="0" indent="0">
              <a:buNone/>
            </a:pPr>
            <a:endParaRPr lang="en-GB" dirty="0"/>
          </a:p>
          <a:p>
            <a:r>
              <a:rPr lang="en-GB" dirty="0"/>
              <a:t>Use case (scenario) based input forms hide the complexity of the AIXM data model.</a:t>
            </a:r>
          </a:p>
          <a:p>
            <a:endParaRPr lang="en-GB" dirty="0"/>
          </a:p>
          <a:p>
            <a:r>
              <a:rPr lang="en-GB" dirty="0"/>
              <a:t>Support of the Digital NOTAM workflow including creation, verification, validation, and issuing.</a:t>
            </a:r>
          </a:p>
          <a:p>
            <a:endParaRPr lang="en-GB" dirty="0"/>
          </a:p>
          <a:p>
            <a:r>
              <a:rPr lang="en-GB" dirty="0"/>
              <a:t>Automatic creation of the traditional ICAO text NOTAM for supported scenarios.</a:t>
            </a:r>
          </a:p>
          <a:p>
            <a:endParaRPr lang="en-GB" dirty="0"/>
          </a:p>
          <a:p>
            <a:r>
              <a:rPr lang="en-GB" dirty="0"/>
              <a:t>Integration of legacy systems to handle traditional ICAO text NOTAM .</a:t>
            </a:r>
          </a:p>
          <a:p>
            <a:endParaRPr lang="en-GB" dirty="0"/>
          </a:p>
          <a:p>
            <a:r>
              <a:rPr lang="en-GB" dirty="0"/>
              <a:t>Visualization of changes directly in the application.</a:t>
            </a:r>
          </a:p>
          <a:p>
            <a:endParaRPr lang="en-GB" dirty="0"/>
          </a:p>
          <a:p>
            <a:r>
              <a:rPr lang="en-GB" dirty="0"/>
              <a:t>New scenarios can be added by configuration.</a:t>
            </a:r>
          </a:p>
        </p:txBody>
      </p:sp>
      <p:sp>
        <p:nvSpPr>
          <p:cNvPr id="3" name="Title 2">
            <a:extLst>
              <a:ext uri="{FF2B5EF4-FFF2-40B4-BE49-F238E27FC236}">
                <a16:creationId xmlns:a16="http://schemas.microsoft.com/office/drawing/2014/main" id="{C9BCF836-C720-49DC-A3D8-ED7D7B4D1D2A}"/>
              </a:ext>
            </a:extLst>
          </p:cNvPr>
          <p:cNvSpPr>
            <a:spLocks noGrp="1"/>
          </p:cNvSpPr>
          <p:nvPr>
            <p:ph type="title"/>
          </p:nvPr>
        </p:nvSpPr>
        <p:spPr>
          <a:xfrm>
            <a:off x="539552" y="302065"/>
            <a:ext cx="7776864" cy="518669"/>
          </a:xfrm>
        </p:spPr>
        <p:txBody>
          <a:bodyPr/>
          <a:lstStyle/>
          <a:p>
            <a:r>
              <a:rPr lang="en-US" dirty="0"/>
              <a:t>In a nutshell: Digital NOTAM implementation</a:t>
            </a:r>
            <a:endParaRPr lang="en-GB" dirty="0"/>
          </a:p>
        </p:txBody>
      </p:sp>
    </p:spTree>
    <p:extLst>
      <p:ext uri="{BB962C8B-B14F-4D97-AF65-F5344CB8AC3E}">
        <p14:creationId xmlns:p14="http://schemas.microsoft.com/office/powerpoint/2010/main" val="2427066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D9D53F-29F9-4380-B02C-610952C6CE8A}"/>
              </a:ext>
            </a:extLst>
          </p:cNvPr>
          <p:cNvSpPr>
            <a:spLocks noGrp="1"/>
          </p:cNvSpPr>
          <p:nvPr>
            <p:ph type="body" idx="10"/>
          </p:nvPr>
        </p:nvSpPr>
        <p:spPr/>
        <p:txBody>
          <a:bodyPr/>
          <a:lstStyle/>
          <a:p>
            <a:r>
              <a:rPr lang="de-AT" dirty="0"/>
              <a:t>Markus.Haas@frequentis.com</a:t>
            </a:r>
            <a:endParaRPr lang="de-DE" dirty="0"/>
          </a:p>
        </p:txBody>
      </p:sp>
    </p:spTree>
    <p:extLst>
      <p:ext uri="{BB962C8B-B14F-4D97-AF65-F5344CB8AC3E}">
        <p14:creationId xmlns:p14="http://schemas.microsoft.com/office/powerpoint/2010/main" val="179868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905D07-F2A1-43C9-8386-798CFFBB638A}"/>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ICAO Text NOTAM</a:t>
            </a:r>
            <a:endParaRPr lang="de-DE" dirty="0">
              <a:latin typeface="Arial" panose="020B0604020202020204" pitchFamily="34" charset="0"/>
              <a:cs typeface="Arial" panose="020B0604020202020204" pitchFamily="34" charset="0"/>
            </a:endParaRPr>
          </a:p>
        </p:txBody>
      </p:sp>
      <p:sp>
        <p:nvSpPr>
          <p:cNvPr id="4" name="Flowchart: Magnetic Disk 3">
            <a:extLst>
              <a:ext uri="{FF2B5EF4-FFF2-40B4-BE49-F238E27FC236}">
                <a16:creationId xmlns:a16="http://schemas.microsoft.com/office/drawing/2014/main" id="{4803BFE9-494B-43EC-8C0D-CD44EC4AA4E0}"/>
              </a:ext>
            </a:extLst>
          </p:cNvPr>
          <p:cNvSpPr/>
          <p:nvPr/>
        </p:nvSpPr>
        <p:spPr>
          <a:xfrm>
            <a:off x="3368472" y="2931790"/>
            <a:ext cx="1800200" cy="1036667"/>
          </a:xfrm>
          <a:prstGeom prst="flowChartMagneticDisk">
            <a:avLst/>
          </a:prstGeom>
          <a:no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latin typeface="Arial" panose="020B0604020202020204" pitchFamily="34" charset="0"/>
                <a:cs typeface="Arial" panose="020B0604020202020204" pitchFamily="34" charset="0"/>
              </a:rPr>
              <a:t>CADAS-IMS</a:t>
            </a:r>
          </a:p>
          <a:p>
            <a:pPr algn="ctr"/>
            <a:r>
              <a:rPr lang="de-AT" sz="1200" dirty="0">
                <a:solidFill>
                  <a:schemeClr val="tx1"/>
                </a:solidFill>
                <a:latin typeface="Arial" panose="020B0604020202020204" pitchFamily="34" charset="0"/>
                <a:cs typeface="Arial" panose="020B0604020202020204" pitchFamily="34" charset="0"/>
              </a:rPr>
              <a:t>(ICAO Text NOTAM </a:t>
            </a:r>
            <a:r>
              <a:rPr lang="de-AT" sz="1200" dirty="0" err="1">
                <a:solidFill>
                  <a:schemeClr val="tx1"/>
                </a:solidFill>
                <a:latin typeface="Arial" panose="020B0604020202020204" pitchFamily="34" charset="0"/>
                <a:cs typeface="Arial" panose="020B0604020202020204" pitchFamily="34" charset="0"/>
              </a:rPr>
              <a:t>Mgm</a:t>
            </a:r>
            <a:r>
              <a:rPr lang="de-AT" sz="1200" dirty="0">
                <a:solidFill>
                  <a:schemeClr val="tx1"/>
                </a:solidFill>
                <a:latin typeface="Arial" panose="020B0604020202020204" pitchFamily="34" charset="0"/>
                <a:cs typeface="Arial" panose="020B0604020202020204" pitchFamily="34" charset="0"/>
              </a:rPr>
              <a:t>.)</a:t>
            </a:r>
            <a:endParaRPr lang="de-DE" sz="1200"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3D5E7C21-2850-4C9E-B5CB-985C2B0C0B62}"/>
              </a:ext>
            </a:extLst>
          </p:cNvPr>
          <p:cNvSpPr/>
          <p:nvPr/>
        </p:nvSpPr>
        <p:spPr>
          <a:xfrm>
            <a:off x="3203848" y="1347614"/>
            <a:ext cx="2129448" cy="910552"/>
          </a:xfrm>
          <a:prstGeom prst="roundRect">
            <a:avLst/>
          </a:prstGeom>
          <a:no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err="1">
                <a:solidFill>
                  <a:schemeClr val="tx1"/>
                </a:solidFill>
                <a:latin typeface="Arial" panose="020B0604020202020204" pitchFamily="34" charset="0"/>
                <a:cs typeface="Arial" panose="020B0604020202020204" pitchFamily="34" charset="0"/>
              </a:rPr>
              <a:t>smartWFM</a:t>
            </a:r>
            <a:endParaRPr lang="de-AT" dirty="0">
              <a:solidFill>
                <a:schemeClr val="tx1"/>
              </a:solidFill>
              <a:latin typeface="Arial" panose="020B0604020202020204" pitchFamily="34" charset="0"/>
              <a:cs typeface="Arial" panose="020B0604020202020204" pitchFamily="34" charset="0"/>
            </a:endParaRPr>
          </a:p>
          <a:p>
            <a:pPr algn="ctr"/>
            <a:r>
              <a:rPr lang="de-AT" sz="1200" dirty="0">
                <a:solidFill>
                  <a:schemeClr val="tx1"/>
                </a:solidFill>
                <a:latin typeface="Arial" panose="020B0604020202020204" pitchFamily="34" charset="0"/>
                <a:cs typeface="Arial" panose="020B0604020202020204" pitchFamily="34" charset="0"/>
              </a:rPr>
              <a:t>(Business </a:t>
            </a:r>
            <a:r>
              <a:rPr lang="de-AT" sz="1200" dirty="0" err="1">
                <a:solidFill>
                  <a:schemeClr val="tx1"/>
                </a:solidFill>
                <a:latin typeface="Arial" panose="020B0604020202020204" pitchFamily="34" charset="0"/>
                <a:cs typeface="Arial" panose="020B0604020202020204" pitchFamily="34" charset="0"/>
              </a:rPr>
              <a:t>Process</a:t>
            </a:r>
            <a:r>
              <a:rPr lang="de-AT" sz="1200" dirty="0">
                <a:solidFill>
                  <a:schemeClr val="tx1"/>
                </a:solidFill>
                <a:latin typeface="Arial" panose="020B0604020202020204" pitchFamily="34" charset="0"/>
                <a:cs typeface="Arial" panose="020B0604020202020204" pitchFamily="34" charset="0"/>
              </a:rPr>
              <a:t>)</a:t>
            </a:r>
            <a:endParaRPr lang="de-DE" sz="1200" dirty="0">
              <a:solidFill>
                <a:schemeClr val="tx1"/>
              </a:solidFill>
              <a:latin typeface="Arial" panose="020B060402020202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0E6A26ED-7E9C-4A58-876D-8A10D3C2083A}"/>
              </a:ext>
            </a:extLst>
          </p:cNvPr>
          <p:cNvCxnSpPr>
            <a:stCxn id="5" idx="2"/>
            <a:endCxn id="4" idx="1"/>
          </p:cNvCxnSpPr>
          <p:nvPr/>
        </p:nvCxnSpPr>
        <p:spPr>
          <a:xfrm>
            <a:off x="4268572" y="2258166"/>
            <a:ext cx="0" cy="673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38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2" y="302065"/>
            <a:ext cx="7776864" cy="518669"/>
          </a:xfrm>
        </p:spPr>
        <p:txBody>
          <a:bodyPr/>
          <a:lstStyle/>
          <a:p>
            <a:r>
              <a:rPr lang="en-US" dirty="0">
                <a:latin typeface="Arial" panose="020B0604020202020204" pitchFamily="34" charset="0"/>
                <a:cs typeface="Arial" panose="020B0604020202020204" pitchFamily="34" charset="0"/>
              </a:rPr>
              <a:t>System Design Digital NOTAM </a:t>
            </a:r>
          </a:p>
        </p:txBody>
      </p:sp>
      <p:sp>
        <p:nvSpPr>
          <p:cNvPr id="2" name="Flowchart: Magnetic Disk 1">
            <a:extLst>
              <a:ext uri="{FF2B5EF4-FFF2-40B4-BE49-F238E27FC236}">
                <a16:creationId xmlns:a16="http://schemas.microsoft.com/office/drawing/2014/main" id="{230A2453-90A6-4840-B5E5-24644DF4C536}"/>
              </a:ext>
            </a:extLst>
          </p:cNvPr>
          <p:cNvSpPr/>
          <p:nvPr/>
        </p:nvSpPr>
        <p:spPr>
          <a:xfrm>
            <a:off x="2555776" y="3420947"/>
            <a:ext cx="1800200" cy="1008112"/>
          </a:xfrm>
          <a:prstGeom prst="flowChartMagneticDisk">
            <a:avLst/>
          </a:prstGeom>
          <a:no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latin typeface="Arial" panose="020B0604020202020204" pitchFamily="34" charset="0"/>
                <a:cs typeface="Arial" panose="020B0604020202020204" pitchFamily="34" charset="0"/>
              </a:rPr>
              <a:t>CADAS-AIMDB</a:t>
            </a:r>
          </a:p>
          <a:p>
            <a:pPr algn="ctr"/>
            <a:r>
              <a:rPr lang="de-AT" sz="1200" dirty="0">
                <a:solidFill>
                  <a:schemeClr val="tx1"/>
                </a:solidFill>
                <a:latin typeface="Arial" panose="020B0604020202020204" pitchFamily="34" charset="0"/>
                <a:cs typeface="Arial" panose="020B0604020202020204" pitchFamily="34" charset="0"/>
              </a:rPr>
              <a:t>(AIXM 5 DB)</a:t>
            </a:r>
            <a:endParaRPr lang="de-DE" sz="1200" dirty="0">
              <a:solidFill>
                <a:schemeClr val="tx1"/>
              </a:solidFill>
              <a:latin typeface="Arial" panose="020B0604020202020204" pitchFamily="34" charset="0"/>
              <a:cs typeface="Arial" panose="020B0604020202020204" pitchFamily="34" charset="0"/>
            </a:endParaRPr>
          </a:p>
        </p:txBody>
      </p:sp>
      <p:sp>
        <p:nvSpPr>
          <p:cNvPr id="4" name="Flowchart: Magnetic Disk 3">
            <a:extLst>
              <a:ext uri="{FF2B5EF4-FFF2-40B4-BE49-F238E27FC236}">
                <a16:creationId xmlns:a16="http://schemas.microsoft.com/office/drawing/2014/main" id="{265E91CB-244A-4787-A8B1-562696ED9972}"/>
              </a:ext>
            </a:extLst>
          </p:cNvPr>
          <p:cNvSpPr/>
          <p:nvPr/>
        </p:nvSpPr>
        <p:spPr>
          <a:xfrm>
            <a:off x="6372200" y="3406670"/>
            <a:ext cx="1800200" cy="1036667"/>
          </a:xfrm>
          <a:prstGeom prst="flowChartMagneticDisk">
            <a:avLst/>
          </a:prstGeom>
          <a:no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latin typeface="Arial" panose="020B0604020202020204" pitchFamily="34" charset="0"/>
                <a:cs typeface="Arial" panose="020B0604020202020204" pitchFamily="34" charset="0"/>
              </a:rPr>
              <a:t>CADAS-IMS</a:t>
            </a:r>
          </a:p>
          <a:p>
            <a:pPr algn="ctr"/>
            <a:r>
              <a:rPr lang="de-AT" sz="1200" dirty="0">
                <a:solidFill>
                  <a:schemeClr val="tx1"/>
                </a:solidFill>
                <a:latin typeface="Arial" panose="020B0604020202020204" pitchFamily="34" charset="0"/>
                <a:cs typeface="Arial" panose="020B0604020202020204" pitchFamily="34" charset="0"/>
              </a:rPr>
              <a:t>(ICAO Text NOTAM </a:t>
            </a:r>
            <a:r>
              <a:rPr lang="de-AT" sz="1200" dirty="0" err="1">
                <a:solidFill>
                  <a:schemeClr val="tx1"/>
                </a:solidFill>
                <a:latin typeface="Arial" panose="020B0604020202020204" pitchFamily="34" charset="0"/>
                <a:cs typeface="Arial" panose="020B0604020202020204" pitchFamily="34" charset="0"/>
              </a:rPr>
              <a:t>Mgm</a:t>
            </a:r>
            <a:r>
              <a:rPr lang="de-AT" sz="1200" dirty="0">
                <a:solidFill>
                  <a:schemeClr val="tx1"/>
                </a:solidFill>
                <a:latin typeface="Arial" panose="020B0604020202020204" pitchFamily="34" charset="0"/>
                <a:cs typeface="Arial" panose="020B0604020202020204" pitchFamily="34" charset="0"/>
              </a:rPr>
              <a:t>.)</a:t>
            </a:r>
            <a:endParaRPr lang="de-DE" sz="1200" dirty="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0CC0DBB7-8F78-443A-9A86-7075ADB72528}"/>
              </a:ext>
            </a:extLst>
          </p:cNvPr>
          <p:cNvSpPr/>
          <p:nvPr/>
        </p:nvSpPr>
        <p:spPr>
          <a:xfrm>
            <a:off x="1290424" y="915566"/>
            <a:ext cx="6881976" cy="910552"/>
          </a:xfrm>
          <a:prstGeom prst="roundRect">
            <a:avLst/>
          </a:prstGeom>
          <a:no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err="1">
                <a:solidFill>
                  <a:schemeClr val="tx1"/>
                </a:solidFill>
                <a:latin typeface="Arial" panose="020B0604020202020204" pitchFamily="34" charset="0"/>
                <a:cs typeface="Arial" panose="020B0604020202020204" pitchFamily="34" charset="0"/>
              </a:rPr>
              <a:t>smartWFM</a:t>
            </a:r>
            <a:endParaRPr lang="de-AT" dirty="0">
              <a:solidFill>
                <a:schemeClr val="tx1"/>
              </a:solidFill>
              <a:latin typeface="Arial" panose="020B0604020202020204" pitchFamily="34" charset="0"/>
              <a:cs typeface="Arial" panose="020B0604020202020204" pitchFamily="34" charset="0"/>
            </a:endParaRPr>
          </a:p>
          <a:p>
            <a:pPr algn="ctr"/>
            <a:r>
              <a:rPr lang="de-AT" sz="1200" dirty="0">
                <a:solidFill>
                  <a:schemeClr val="tx1"/>
                </a:solidFill>
                <a:latin typeface="Arial" panose="020B0604020202020204" pitchFamily="34" charset="0"/>
                <a:cs typeface="Arial" panose="020B0604020202020204" pitchFamily="34" charset="0"/>
              </a:rPr>
              <a:t>(Business </a:t>
            </a:r>
            <a:r>
              <a:rPr lang="de-AT" sz="1200" dirty="0" err="1">
                <a:solidFill>
                  <a:schemeClr val="tx1"/>
                </a:solidFill>
                <a:latin typeface="Arial" panose="020B0604020202020204" pitchFamily="34" charset="0"/>
                <a:cs typeface="Arial" panose="020B0604020202020204" pitchFamily="34" charset="0"/>
              </a:rPr>
              <a:t>Process</a:t>
            </a:r>
            <a:r>
              <a:rPr lang="de-AT" sz="1200" dirty="0">
                <a:solidFill>
                  <a:schemeClr val="tx1"/>
                </a:solidFill>
                <a:latin typeface="Arial" panose="020B0604020202020204" pitchFamily="34" charset="0"/>
                <a:cs typeface="Arial" panose="020B0604020202020204" pitchFamily="34" charset="0"/>
              </a:rPr>
              <a:t>)</a:t>
            </a:r>
            <a:endParaRPr lang="de-DE" sz="1200"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0C4627B3-6ABE-418C-B8F5-EC1859D9BBE6}"/>
              </a:ext>
            </a:extLst>
          </p:cNvPr>
          <p:cNvSpPr/>
          <p:nvPr/>
        </p:nvSpPr>
        <p:spPr>
          <a:xfrm>
            <a:off x="2638492" y="2166332"/>
            <a:ext cx="3240360" cy="914400"/>
          </a:xfrm>
          <a:prstGeom prst="roundRect">
            <a:avLst/>
          </a:prstGeom>
          <a:no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latin typeface="Arial" panose="020B0604020202020204" pitchFamily="34" charset="0"/>
                <a:cs typeface="Arial" panose="020B0604020202020204" pitchFamily="34" charset="0"/>
              </a:rPr>
              <a:t>CADAS-AIMDB HMI</a:t>
            </a:r>
          </a:p>
          <a:p>
            <a:pPr algn="ctr"/>
            <a:r>
              <a:rPr lang="de-AT" sz="1200" dirty="0">
                <a:solidFill>
                  <a:schemeClr val="tx1"/>
                </a:solidFill>
                <a:latin typeface="Arial" panose="020B0604020202020204" pitchFamily="34" charset="0"/>
                <a:cs typeface="Arial" panose="020B0604020202020204" pitchFamily="34" charset="0"/>
              </a:rPr>
              <a:t>(</a:t>
            </a:r>
            <a:r>
              <a:rPr lang="de-AT" sz="1200" dirty="0" err="1">
                <a:solidFill>
                  <a:schemeClr val="tx1"/>
                </a:solidFill>
                <a:latin typeface="Arial" panose="020B0604020202020204" pitchFamily="34" charset="0"/>
                <a:cs typeface="Arial" panose="020B0604020202020204" pitchFamily="34" charset="0"/>
              </a:rPr>
              <a:t>scenario</a:t>
            </a:r>
            <a:r>
              <a:rPr lang="de-AT" sz="1200" dirty="0">
                <a:solidFill>
                  <a:schemeClr val="tx1"/>
                </a:solidFill>
                <a:latin typeface="Arial" panose="020B0604020202020204" pitchFamily="34" charset="0"/>
                <a:cs typeface="Arial" panose="020B0604020202020204" pitchFamily="34" charset="0"/>
              </a:rPr>
              <a:t> </a:t>
            </a:r>
            <a:r>
              <a:rPr lang="de-AT" sz="1200" dirty="0" err="1">
                <a:solidFill>
                  <a:schemeClr val="tx1"/>
                </a:solidFill>
                <a:latin typeface="Arial" panose="020B0604020202020204" pitchFamily="34" charset="0"/>
                <a:cs typeface="Arial" panose="020B0604020202020204" pitchFamily="34" charset="0"/>
              </a:rPr>
              <a:t>based</a:t>
            </a:r>
            <a:r>
              <a:rPr lang="de-AT" sz="1200" dirty="0">
                <a:solidFill>
                  <a:schemeClr val="tx1"/>
                </a:solidFill>
                <a:latin typeface="Arial" panose="020B0604020202020204" pitchFamily="34" charset="0"/>
                <a:cs typeface="Arial" panose="020B0604020202020204" pitchFamily="34" charset="0"/>
              </a:rPr>
              <a:t> AIXM 5 </a:t>
            </a:r>
            <a:r>
              <a:rPr lang="de-AT" sz="1200" dirty="0" err="1">
                <a:solidFill>
                  <a:schemeClr val="tx1"/>
                </a:solidFill>
                <a:latin typeface="Arial" panose="020B0604020202020204" pitchFamily="34" charset="0"/>
                <a:cs typeface="Arial" panose="020B0604020202020204" pitchFamily="34" charset="0"/>
              </a:rPr>
              <a:t>masks</a:t>
            </a:r>
            <a:r>
              <a:rPr lang="de-AT" sz="1200" dirty="0">
                <a:solidFill>
                  <a:schemeClr val="tx1"/>
                </a:solidFill>
                <a:latin typeface="Arial" panose="020B0604020202020204" pitchFamily="34" charset="0"/>
                <a:cs typeface="Arial" panose="020B0604020202020204" pitchFamily="34" charset="0"/>
              </a:rPr>
              <a:t>)</a:t>
            </a:r>
            <a:endParaRPr lang="de-DE" sz="1200" dirty="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22FF4D1B-3BA8-430F-8CD6-89EC8D708419}"/>
              </a:ext>
            </a:extLst>
          </p:cNvPr>
          <p:cNvSpPr/>
          <p:nvPr/>
        </p:nvSpPr>
        <p:spPr>
          <a:xfrm>
            <a:off x="1275552" y="2166332"/>
            <a:ext cx="1362940" cy="914400"/>
          </a:xfrm>
          <a:prstGeom prst="roundRect">
            <a:avLst/>
          </a:prstGeom>
          <a:no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latin typeface="Arial" panose="020B0604020202020204" pitchFamily="34" charset="0"/>
                <a:cs typeface="Arial" panose="020B0604020202020204" pitchFamily="34" charset="0"/>
              </a:rPr>
              <a:t>GIS Viewer</a:t>
            </a:r>
            <a:endParaRPr lang="de-DE" dirty="0">
              <a:solidFill>
                <a:schemeClr val="tx1"/>
              </a:solidFill>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E9966E31-7F73-44E5-AF36-5CF69E378F54}"/>
              </a:ext>
            </a:extLst>
          </p:cNvPr>
          <p:cNvCxnSpPr/>
          <p:nvPr/>
        </p:nvCxnSpPr>
        <p:spPr>
          <a:xfrm>
            <a:off x="3851920" y="1826118"/>
            <a:ext cx="0" cy="340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BE0A342-D53D-43E5-BF97-6E2DC233137B}"/>
              </a:ext>
            </a:extLst>
          </p:cNvPr>
          <p:cNvCxnSpPr>
            <a:cxnSpLocks/>
            <a:endCxn id="4" idx="1"/>
          </p:cNvCxnSpPr>
          <p:nvPr/>
        </p:nvCxnSpPr>
        <p:spPr>
          <a:xfrm>
            <a:off x="7272300" y="1826118"/>
            <a:ext cx="0" cy="1580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8A9E376-35AB-4809-B35D-2C2279971801}"/>
              </a:ext>
            </a:extLst>
          </p:cNvPr>
          <p:cNvCxnSpPr>
            <a:cxnSpLocks/>
            <a:endCxn id="2" idx="1"/>
          </p:cNvCxnSpPr>
          <p:nvPr/>
        </p:nvCxnSpPr>
        <p:spPr>
          <a:xfrm>
            <a:off x="3455876" y="3080732"/>
            <a:ext cx="0" cy="340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7F28FB70-0717-471D-B1C7-09EB7D877BF8}"/>
              </a:ext>
            </a:extLst>
          </p:cNvPr>
          <p:cNvCxnSpPr>
            <a:stCxn id="2" idx="4"/>
            <a:endCxn id="4" idx="2"/>
          </p:cNvCxnSpPr>
          <p:nvPr/>
        </p:nvCxnSpPr>
        <p:spPr>
          <a:xfrm>
            <a:off x="4355976" y="3925003"/>
            <a:ext cx="2016224" cy="1"/>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21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302065"/>
            <a:ext cx="7776864" cy="518669"/>
          </a:xfrm>
        </p:spPr>
        <p:txBody>
          <a:bodyPr>
            <a:normAutofit/>
          </a:bodyPr>
          <a:lstStyle/>
          <a:p>
            <a:r>
              <a:rPr lang="en-GB" dirty="0"/>
              <a:t>Component 1: AIXM 5.1 Database (CADAS-AIMDB)</a:t>
            </a:r>
            <a:endParaRPr lang="en-US" dirty="0"/>
          </a:p>
        </p:txBody>
      </p:sp>
      <p:sp>
        <p:nvSpPr>
          <p:cNvPr id="9" name="Inhaltsplatzhalter 2"/>
          <p:cNvSpPr txBox="1">
            <a:spLocks/>
          </p:cNvSpPr>
          <p:nvPr/>
        </p:nvSpPr>
        <p:spPr>
          <a:xfrm>
            <a:off x="303907" y="810039"/>
            <a:ext cx="8650842" cy="3908617"/>
          </a:xfrm>
          <a:prstGeom prst="rect">
            <a:avLst/>
          </a:prstGeom>
        </p:spPr>
        <p:txBody>
          <a:bodyPr vert="horz" lIns="90876" tIns="45438" rIns="90876" bIns="45438" rtlCol="0">
            <a:normAutofit lnSpcReduction="10000"/>
          </a:bodyPr>
          <a:lstStyle>
            <a:lvl1pPr marL="342900" indent="-34290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800" kern="1200" dirty="0" smtClean="0">
                <a:solidFill>
                  <a:srgbClr val="4D4D4D"/>
                </a:solidFill>
                <a:latin typeface="+mn-lt"/>
                <a:ea typeface="+mn-ea"/>
                <a:cs typeface="+mn-cs"/>
              </a:defRPr>
            </a:lvl1pPr>
            <a:lvl2pPr marL="742950" indent="-28575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600" kern="1200" dirty="0" smtClean="0">
                <a:solidFill>
                  <a:srgbClr val="4D4D4D"/>
                </a:solidFill>
                <a:latin typeface="+mn-lt"/>
                <a:ea typeface="+mn-ea"/>
                <a:cs typeface="+mn-cs"/>
              </a:defRPr>
            </a:lvl2pPr>
            <a:lvl3pPr marL="1143000" indent="-22860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400" kern="1200" dirty="0" smtClean="0">
                <a:solidFill>
                  <a:srgbClr val="4D4D4D"/>
                </a:solidFill>
                <a:latin typeface="+mn-lt"/>
                <a:ea typeface="+mn-ea"/>
                <a:cs typeface="+mn-cs"/>
              </a:defRPr>
            </a:lvl3pPr>
            <a:lvl4pPr marL="1600200" indent="-22860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200" kern="1200" dirty="0" smtClean="0">
                <a:solidFill>
                  <a:srgbClr val="4D4D4D"/>
                </a:solidFill>
                <a:latin typeface="+mn-lt"/>
                <a:ea typeface="+mn-ea"/>
                <a:cs typeface="+mn-cs"/>
              </a:defRPr>
            </a:lvl4pPr>
            <a:lvl5pPr marL="2057400" indent="-22860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200" kern="1200">
                <a:solidFill>
                  <a:srgbClr val="4D4D4D"/>
                </a:solidFill>
                <a:latin typeface="+mn-lt"/>
                <a:ea typeface="+mn-ea"/>
                <a:cs typeface="+mn-cs"/>
              </a:defRPr>
            </a:lvl5pPr>
            <a:lvl6pPr marL="2514600" indent="-22860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200" kern="1200">
                <a:solidFill>
                  <a:srgbClr val="4D4D4D"/>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US" sz="1590" dirty="0"/>
              <a:t>Native AIXM 5.1 database </a:t>
            </a:r>
          </a:p>
          <a:p>
            <a:pPr>
              <a:lnSpc>
                <a:spcPct val="120000"/>
              </a:lnSpc>
            </a:pPr>
            <a:r>
              <a:rPr lang="en-US" sz="1590" dirty="0"/>
              <a:t>Full support for temporality as defined in AIXM 5.1</a:t>
            </a:r>
          </a:p>
          <a:p>
            <a:pPr marL="340774" lvl="2" indent="-340774">
              <a:lnSpc>
                <a:spcPct val="120000"/>
              </a:lnSpc>
            </a:pPr>
            <a:r>
              <a:rPr lang="en-GB" sz="1590" dirty="0"/>
              <a:t>Data fusion of static and dynamic data</a:t>
            </a:r>
          </a:p>
          <a:p>
            <a:pPr>
              <a:lnSpc>
                <a:spcPct val="120000"/>
              </a:lnSpc>
            </a:pPr>
            <a:r>
              <a:rPr lang="de-DE" sz="1590" dirty="0"/>
              <a:t>Web-</a:t>
            </a:r>
            <a:r>
              <a:rPr lang="de-DE" sz="1590" dirty="0" err="1"/>
              <a:t>based</a:t>
            </a:r>
            <a:r>
              <a:rPr lang="de-DE" sz="1590" dirty="0"/>
              <a:t> </a:t>
            </a:r>
            <a:r>
              <a:rPr lang="de-DE" sz="1590" dirty="0" err="1"/>
              <a:t>user</a:t>
            </a:r>
            <a:r>
              <a:rPr lang="de-DE" sz="1590" dirty="0"/>
              <a:t> </a:t>
            </a:r>
            <a:r>
              <a:rPr lang="de-DE" sz="1590" dirty="0" err="1"/>
              <a:t>interface</a:t>
            </a:r>
            <a:endParaRPr lang="de-DE" sz="1590" dirty="0"/>
          </a:p>
          <a:p>
            <a:pPr>
              <a:lnSpc>
                <a:spcPct val="120000"/>
              </a:lnSpc>
            </a:pPr>
            <a:r>
              <a:rPr lang="en-US" sz="1590" dirty="0"/>
              <a:t>Business Rules Engine for data validation and consistency </a:t>
            </a:r>
            <a:r>
              <a:rPr lang="de-DE" sz="1590" dirty="0" err="1"/>
              <a:t>checks</a:t>
            </a:r>
            <a:endParaRPr lang="en-US" sz="1590" dirty="0"/>
          </a:p>
          <a:p>
            <a:pPr>
              <a:lnSpc>
                <a:spcPct val="120000"/>
              </a:lnSpc>
            </a:pPr>
            <a:r>
              <a:rPr lang="de-DE" sz="1590" dirty="0"/>
              <a:t>Open Interfaces</a:t>
            </a:r>
          </a:p>
          <a:p>
            <a:pPr>
              <a:lnSpc>
                <a:spcPct val="120000"/>
              </a:lnSpc>
            </a:pPr>
            <a:r>
              <a:rPr lang="en-US" sz="1590" dirty="0"/>
              <a:t>AIXM 4.5 and ARINC 424 support</a:t>
            </a:r>
          </a:p>
          <a:p>
            <a:pPr>
              <a:lnSpc>
                <a:spcPct val="120000"/>
              </a:lnSpc>
            </a:pPr>
            <a:r>
              <a:rPr lang="en-GB" sz="1590" dirty="0"/>
              <a:t>EUROCONTROL compliant static data procedures</a:t>
            </a:r>
          </a:p>
          <a:p>
            <a:pPr>
              <a:lnSpc>
                <a:spcPct val="120000"/>
              </a:lnSpc>
            </a:pPr>
            <a:r>
              <a:rPr lang="de-DE" sz="1590" dirty="0"/>
              <a:t>Support </a:t>
            </a:r>
            <a:r>
              <a:rPr lang="de-DE" sz="1590" dirty="0" err="1"/>
              <a:t>for</a:t>
            </a:r>
            <a:r>
              <a:rPr lang="de-DE" sz="1590" dirty="0"/>
              <a:t> Work Packages</a:t>
            </a:r>
          </a:p>
          <a:p>
            <a:pPr>
              <a:lnSpc>
                <a:spcPct val="120000"/>
              </a:lnSpc>
            </a:pPr>
            <a:r>
              <a:rPr lang="de-DE" sz="1590" dirty="0"/>
              <a:t>EAD </a:t>
            </a:r>
            <a:r>
              <a:rPr lang="de-DE" sz="1590" dirty="0" err="1"/>
              <a:t>connection</a:t>
            </a:r>
            <a:endParaRPr lang="de-DE" sz="1590" dirty="0"/>
          </a:p>
          <a:p>
            <a:pPr marL="340774" lvl="1" indent="-340774">
              <a:lnSpc>
                <a:spcPct val="120000"/>
              </a:lnSpc>
            </a:pPr>
            <a:r>
              <a:rPr lang="en-US" sz="1590" dirty="0"/>
              <a:t>Adaptable database schema </a:t>
            </a:r>
            <a:r>
              <a:rPr lang="de-DE" sz="1590" dirty="0"/>
              <a:t>⟹</a:t>
            </a:r>
            <a:r>
              <a:rPr lang="en-US" sz="1590" dirty="0"/>
              <a:t> </a:t>
            </a:r>
            <a:r>
              <a:rPr lang="en-GB" sz="1590" dirty="0"/>
              <a:t>Support for extensions and non-AIXM data</a:t>
            </a:r>
            <a:endParaRPr lang="en-US" sz="1590" dirty="0"/>
          </a:p>
          <a:p>
            <a:pPr marL="340774" lvl="1" indent="-340774">
              <a:lnSpc>
                <a:spcPct val="120000"/>
              </a:lnSpc>
            </a:pPr>
            <a:r>
              <a:rPr lang="en-GB" sz="1590" dirty="0"/>
              <a:t>Fine-grained access control</a:t>
            </a:r>
            <a:endParaRPr lang="en-US" sz="1590" dirty="0"/>
          </a:p>
          <a:p>
            <a:pPr marL="340774" lvl="1" indent="-340774">
              <a:lnSpc>
                <a:spcPct val="120000"/>
              </a:lnSpc>
            </a:pPr>
            <a:endParaRPr lang="en-US" sz="1590" dirty="0"/>
          </a:p>
          <a:p>
            <a:pPr>
              <a:lnSpc>
                <a:spcPct val="120000"/>
              </a:lnSpc>
            </a:pPr>
            <a:endParaRPr lang="en-US" sz="1590" dirty="0"/>
          </a:p>
        </p:txBody>
      </p:sp>
      <p:grpSp>
        <p:nvGrpSpPr>
          <p:cNvPr id="8" name="mea"/>
          <p:cNvGrpSpPr/>
          <p:nvPr/>
        </p:nvGrpSpPr>
        <p:grpSpPr>
          <a:xfrm>
            <a:off x="6580735" y="885030"/>
            <a:ext cx="2382557" cy="2044539"/>
            <a:chOff x="6127747" y="1387788"/>
            <a:chExt cx="2651126" cy="2527340"/>
          </a:xfrm>
        </p:grpSpPr>
        <p:sp>
          <p:nvSpPr>
            <p:cNvPr id="15" name="Rectangle 21" descr="© INSCALE GmbH, 05.05.2010&#10;http://www.presentationload.com/"/>
            <p:cNvSpPr>
              <a:spLocks noChangeArrowheads="1"/>
            </p:cNvSpPr>
            <p:nvPr/>
          </p:nvSpPr>
          <p:spPr bwMode="gray">
            <a:xfrm>
              <a:off x="6135014" y="1399206"/>
              <a:ext cx="2634359" cy="2515922"/>
            </a:xfrm>
            <a:prstGeom prst="roundRect">
              <a:avLst>
                <a:gd name="adj" fmla="val 2304"/>
              </a:avLst>
            </a:prstGeom>
            <a:solidFill>
              <a:srgbClr val="FFFFFF">
                <a:alpha val="70000"/>
              </a:srgbClr>
            </a:solidFill>
            <a:ln w="6350">
              <a:solidFill>
                <a:srgbClr val="808080"/>
              </a:solidFill>
              <a:prstDash val="dash"/>
              <a:miter lim="800000"/>
              <a:headEnd/>
              <a:tailEnd/>
            </a:ln>
          </p:spPr>
          <p:txBody>
            <a:bodyPr lIns="89444" tIns="357778" rIns="71556" bIns="89444"/>
            <a:lstStyle/>
            <a:p>
              <a:pPr marL="170387" indent="-170387">
                <a:spcBef>
                  <a:spcPts val="398"/>
                </a:spcBef>
                <a:buFontTx/>
                <a:buChar char="-"/>
                <a:tabLst>
                  <a:tab pos="354973" algn="l"/>
                </a:tabLst>
              </a:pPr>
              <a:r>
                <a:rPr lang="de-DE" sz="994" b="1" dirty="0"/>
                <a:t>Native AIXM 5 </a:t>
              </a:r>
              <a:r>
                <a:rPr lang="de-DE" sz="994" b="1" dirty="0" err="1"/>
                <a:t>database</a:t>
              </a:r>
              <a:endParaRPr lang="de-DE" sz="994" b="1" dirty="0"/>
            </a:p>
            <a:p>
              <a:pPr marL="170387" indent="-170387">
                <a:spcBef>
                  <a:spcPts val="398"/>
                </a:spcBef>
                <a:buFontTx/>
                <a:buChar char="-"/>
                <a:tabLst>
                  <a:tab pos="354973" algn="l"/>
                </a:tabLst>
              </a:pPr>
              <a:r>
                <a:rPr lang="de-DE" sz="994" b="1" dirty="0" err="1"/>
                <a:t>Full</a:t>
              </a:r>
              <a:r>
                <a:rPr lang="de-DE" sz="994" b="1" dirty="0"/>
                <a:t> </a:t>
              </a:r>
              <a:r>
                <a:rPr lang="de-DE" sz="994" b="1" dirty="0" err="1"/>
                <a:t>support</a:t>
              </a:r>
              <a:r>
                <a:rPr lang="de-DE" sz="994" b="1" dirty="0"/>
                <a:t> </a:t>
              </a:r>
              <a:r>
                <a:rPr lang="de-DE" sz="994" b="1" dirty="0" err="1"/>
                <a:t>for</a:t>
              </a:r>
              <a:r>
                <a:rPr lang="de-DE" sz="994" b="1" dirty="0"/>
                <a:t> </a:t>
              </a:r>
              <a:r>
                <a:rPr lang="de-DE" sz="994" b="1" dirty="0" err="1"/>
                <a:t>temporality</a:t>
              </a:r>
              <a:endParaRPr lang="de-DE" sz="994" b="1" dirty="0"/>
            </a:p>
            <a:p>
              <a:pPr marL="170387" indent="-170387">
                <a:spcBef>
                  <a:spcPts val="398"/>
                </a:spcBef>
                <a:buFontTx/>
                <a:buChar char="-"/>
                <a:tabLst>
                  <a:tab pos="354973" algn="l"/>
                </a:tabLst>
              </a:pPr>
              <a:r>
                <a:rPr lang="de-DE" sz="994" b="1" dirty="0"/>
                <a:t>AIXM 4.5 </a:t>
              </a:r>
              <a:r>
                <a:rPr lang="de-DE" sz="994" b="1" dirty="0" err="1"/>
                <a:t>and</a:t>
              </a:r>
              <a:r>
                <a:rPr lang="de-DE" sz="994" b="1" dirty="0"/>
                <a:t> ARINC 424 </a:t>
              </a:r>
              <a:r>
                <a:rPr lang="de-DE" sz="994" b="1" dirty="0" err="1"/>
                <a:t>support</a:t>
              </a:r>
              <a:endParaRPr lang="de-DE" sz="994" b="1" dirty="0"/>
            </a:p>
            <a:p>
              <a:pPr marL="170387" indent="-170387">
                <a:spcBef>
                  <a:spcPts val="398"/>
                </a:spcBef>
                <a:buFontTx/>
                <a:buChar char="-"/>
                <a:tabLst>
                  <a:tab pos="354973" algn="l"/>
                </a:tabLst>
              </a:pPr>
              <a:r>
                <a:rPr lang="de-DE" sz="994" b="1" dirty="0"/>
                <a:t>Open </a:t>
              </a:r>
              <a:r>
                <a:rPr lang="de-DE" sz="994" b="1" dirty="0" err="1"/>
                <a:t>interfaces</a:t>
              </a:r>
              <a:endParaRPr lang="de-DE" sz="994" b="1" dirty="0"/>
            </a:p>
            <a:p>
              <a:pPr marL="170387" indent="-170387">
                <a:spcBef>
                  <a:spcPts val="398"/>
                </a:spcBef>
                <a:buFontTx/>
                <a:buChar char="-"/>
                <a:tabLst>
                  <a:tab pos="354973" algn="l"/>
                </a:tabLst>
              </a:pPr>
              <a:r>
                <a:rPr lang="de-DE" sz="994" b="1" dirty="0" err="1"/>
                <a:t>PostgreSQL</a:t>
              </a:r>
              <a:r>
                <a:rPr lang="de-DE" sz="994" b="1" dirty="0"/>
                <a:t> </a:t>
              </a:r>
              <a:r>
                <a:rPr lang="de-DE" sz="994" b="1" dirty="0" err="1"/>
                <a:t>and</a:t>
              </a:r>
              <a:r>
                <a:rPr lang="de-DE" sz="994" b="1" dirty="0"/>
                <a:t> Oracle </a:t>
              </a:r>
              <a:r>
                <a:rPr lang="de-DE" sz="994" b="1" dirty="0" err="1"/>
                <a:t>support</a:t>
              </a:r>
              <a:endParaRPr lang="de-DE" sz="994" b="1" dirty="0"/>
            </a:p>
            <a:p>
              <a:pPr marL="170387" indent="-170387">
                <a:spcBef>
                  <a:spcPts val="398"/>
                </a:spcBef>
                <a:buFontTx/>
                <a:buChar char="-"/>
                <a:tabLst>
                  <a:tab pos="354973" algn="l"/>
                </a:tabLst>
              </a:pPr>
              <a:r>
                <a:rPr lang="de-DE" sz="994" b="1" dirty="0" err="1"/>
                <a:t>Adaptable</a:t>
              </a:r>
              <a:r>
                <a:rPr lang="de-DE" sz="994" b="1" dirty="0"/>
                <a:t> </a:t>
              </a:r>
              <a:r>
                <a:rPr lang="de-DE" sz="994" b="1" dirty="0" err="1"/>
                <a:t>database</a:t>
              </a:r>
              <a:r>
                <a:rPr lang="de-DE" sz="994" b="1" dirty="0"/>
                <a:t> </a:t>
              </a:r>
              <a:r>
                <a:rPr lang="de-DE" sz="994" b="1" dirty="0" err="1"/>
                <a:t>schema</a:t>
              </a:r>
              <a:endParaRPr lang="de-DE" sz="994" b="1" dirty="0"/>
            </a:p>
            <a:p>
              <a:pPr marL="170387" indent="-170387">
                <a:spcBef>
                  <a:spcPts val="398"/>
                </a:spcBef>
                <a:buFontTx/>
                <a:buChar char="-"/>
                <a:tabLst>
                  <a:tab pos="354973" algn="l"/>
                </a:tabLst>
              </a:pPr>
              <a:r>
                <a:rPr lang="de-DE" sz="994" b="1" dirty="0"/>
                <a:t>Light-</a:t>
              </a:r>
              <a:r>
                <a:rPr lang="de-DE" sz="994" b="1" dirty="0" err="1"/>
                <a:t>weight</a:t>
              </a:r>
              <a:endParaRPr lang="de-DE" sz="994" b="1" dirty="0"/>
            </a:p>
            <a:p>
              <a:pPr marL="170387" indent="-170387">
                <a:spcBef>
                  <a:spcPts val="398"/>
                </a:spcBef>
                <a:buFontTx/>
                <a:buChar char="-"/>
                <a:tabLst>
                  <a:tab pos="354973" algn="l"/>
                </a:tabLst>
              </a:pPr>
              <a:r>
                <a:rPr lang="de-DE" sz="994" b="1" dirty="0"/>
                <a:t>15 </a:t>
              </a:r>
              <a:r>
                <a:rPr lang="de-DE" sz="994" b="1" dirty="0" err="1"/>
                <a:t>customers</a:t>
              </a:r>
              <a:r>
                <a:rPr lang="de-DE" sz="994" b="1" dirty="0"/>
                <a:t> </a:t>
              </a:r>
              <a:r>
                <a:rPr lang="de-DE" sz="994" b="1" dirty="0" err="1"/>
                <a:t>worldwide</a:t>
              </a:r>
              <a:endParaRPr lang="de-DE" sz="994" b="1" dirty="0"/>
            </a:p>
          </p:txBody>
        </p:sp>
        <p:sp>
          <p:nvSpPr>
            <p:cNvPr id="16" name="Rectangle 16" descr="© INSCALE GmbH, 05.05.2010&#10;http://www.presentationload.com/"/>
            <p:cNvSpPr>
              <a:spLocks noChangeArrowheads="1"/>
            </p:cNvSpPr>
            <p:nvPr/>
          </p:nvSpPr>
          <p:spPr bwMode="gray">
            <a:xfrm>
              <a:off x="6127747" y="1387788"/>
              <a:ext cx="2651126" cy="320675"/>
            </a:xfrm>
            <a:prstGeom prst="round2SameRect">
              <a:avLst/>
            </a:prstGeom>
            <a:solidFill>
              <a:srgbClr val="FFFFFF">
                <a:lumMod val="50000"/>
              </a:srgbClr>
            </a:solidFill>
            <a:ln w="12700">
              <a:solidFill>
                <a:srgbClr val="FFFFFF"/>
              </a:solidFill>
              <a:miter lim="800000"/>
              <a:headEnd/>
              <a:tailEnd/>
            </a:ln>
          </p:spPr>
          <p:txBody>
            <a:bodyPr wrap="none" lIns="89444" tIns="89444" rIns="71556" bIns="89444" anchor="ctr"/>
            <a:lstStyle/>
            <a:p>
              <a:pPr defTabSz="908731" eaLnBrk="0" hangingPunct="0">
                <a:spcBef>
                  <a:spcPct val="0"/>
                </a:spcBef>
                <a:defRPr/>
              </a:pPr>
              <a:r>
                <a:rPr lang="en-US" sz="1093" b="1" kern="0" dirty="0">
                  <a:solidFill>
                    <a:srgbClr val="FFFFFF"/>
                  </a:solidFill>
                  <a:cs typeface="Arial" panose="020B0604020202020204" pitchFamily="34" charset="0"/>
                </a:rPr>
                <a:t>USPs</a:t>
              </a:r>
              <a:endParaRPr lang="en-US" sz="1093" kern="0" dirty="0">
                <a:solidFill>
                  <a:srgbClr val="FFFFFF"/>
                </a:solidFill>
                <a:cs typeface="Arial" panose="020B0604020202020204" pitchFamily="34" charset="0"/>
              </a:endParaRPr>
            </a:p>
          </p:txBody>
        </p:sp>
      </p:grpSp>
      <p:sp>
        <p:nvSpPr>
          <p:cNvPr id="3" name="Ellipse 2"/>
          <p:cNvSpPr/>
          <p:nvPr/>
        </p:nvSpPr>
        <p:spPr>
          <a:xfrm>
            <a:off x="63500" y="624390"/>
            <a:ext cx="6668740" cy="2019368"/>
          </a:xfrm>
          <a:prstGeom prst="ellipse">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89" dirty="0"/>
          </a:p>
        </p:txBody>
      </p:sp>
    </p:spTree>
    <p:extLst>
      <p:ext uri="{BB962C8B-B14F-4D97-AF65-F5344CB8AC3E}">
        <p14:creationId xmlns:p14="http://schemas.microsoft.com/office/powerpoint/2010/main" val="3237554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09526-99E5-49C4-880B-61147D6B6D57}"/>
              </a:ext>
            </a:extLst>
          </p:cNvPr>
          <p:cNvSpPr>
            <a:spLocks noGrp="1"/>
          </p:cNvSpPr>
          <p:nvPr>
            <p:ph type="title"/>
          </p:nvPr>
        </p:nvSpPr>
        <p:spPr>
          <a:xfrm>
            <a:off x="539552" y="302065"/>
            <a:ext cx="7776864" cy="518669"/>
          </a:xfrm>
        </p:spPr>
        <p:txBody>
          <a:bodyPr/>
          <a:lstStyle/>
          <a:p>
            <a:r>
              <a:rPr lang="de-AT" dirty="0" err="1"/>
              <a:t>Component</a:t>
            </a:r>
            <a:r>
              <a:rPr lang="de-AT" dirty="0"/>
              <a:t> 2: Workflow Management</a:t>
            </a:r>
            <a:endParaRPr lang="de-DE" dirty="0"/>
          </a:p>
        </p:txBody>
      </p:sp>
      <p:pic>
        <p:nvPicPr>
          <p:cNvPr id="4" name="Picture 7" descr="C:\Users\kaage.CS-NT-DOMAENE\AppData\Local\Microsoft\Windows\Temporary Internet Files\Content.IE5\900VVYZS\MC900290037[1].wmf">
            <a:extLst>
              <a:ext uri="{FF2B5EF4-FFF2-40B4-BE49-F238E27FC236}">
                <a16:creationId xmlns:a16="http://schemas.microsoft.com/office/drawing/2014/main" id="{B7E62555-0FA5-41F7-BB4C-33F93C937E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483" y="1541062"/>
            <a:ext cx="824248" cy="53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pieren 182">
            <a:extLst>
              <a:ext uri="{FF2B5EF4-FFF2-40B4-BE49-F238E27FC236}">
                <a16:creationId xmlns:a16="http://schemas.microsoft.com/office/drawing/2014/main" id="{A8356435-E005-4C5D-B83E-F77CD0F670F2}"/>
              </a:ext>
            </a:extLst>
          </p:cNvPr>
          <p:cNvGrpSpPr>
            <a:grpSpLocks/>
          </p:cNvGrpSpPr>
          <p:nvPr/>
        </p:nvGrpSpPr>
        <p:grpSpPr bwMode="auto">
          <a:xfrm>
            <a:off x="3145936" y="1997918"/>
            <a:ext cx="2408067" cy="2848770"/>
            <a:chOff x="3326483" y="2420888"/>
            <a:chExt cx="2541661" cy="3005337"/>
          </a:xfrm>
        </p:grpSpPr>
        <p:grpSp>
          <p:nvGrpSpPr>
            <p:cNvPr id="6" name="Gruppieren 177">
              <a:extLst>
                <a:ext uri="{FF2B5EF4-FFF2-40B4-BE49-F238E27FC236}">
                  <a16:creationId xmlns:a16="http://schemas.microsoft.com/office/drawing/2014/main" id="{C32A6C59-7A55-4CF5-A96E-3ECAA74BFBF2}"/>
                </a:ext>
              </a:extLst>
            </p:cNvPr>
            <p:cNvGrpSpPr>
              <a:grpSpLocks/>
            </p:cNvGrpSpPr>
            <p:nvPr/>
          </p:nvGrpSpPr>
          <p:grpSpPr bwMode="auto">
            <a:xfrm>
              <a:off x="3326483" y="2420888"/>
              <a:ext cx="2541661" cy="3005337"/>
              <a:chOff x="249933" y="1412776"/>
              <a:chExt cx="3333749" cy="3581401"/>
            </a:xfrm>
          </p:grpSpPr>
          <p:sp>
            <p:nvSpPr>
              <p:cNvPr id="9" name="AutoShape 53">
                <a:extLst>
                  <a:ext uri="{FF2B5EF4-FFF2-40B4-BE49-F238E27FC236}">
                    <a16:creationId xmlns:a16="http://schemas.microsoft.com/office/drawing/2014/main" id="{E5676C26-7BFA-488A-95B1-DC36E3B3EA3F}"/>
                  </a:ext>
                </a:extLst>
              </p:cNvPr>
              <p:cNvSpPr>
                <a:spLocks noChangeAspect="1" noChangeArrowheads="1" noTextEdit="1"/>
              </p:cNvSpPr>
              <p:nvPr/>
            </p:nvSpPr>
            <p:spPr bwMode="auto">
              <a:xfrm>
                <a:off x="252015" y="1412776"/>
                <a:ext cx="3331667" cy="3581401"/>
              </a:xfrm>
              <a:prstGeom prst="rect">
                <a:avLst/>
              </a:prstGeom>
              <a:noFill/>
              <a:ln w="9525">
                <a:noFill/>
                <a:miter lim="800000"/>
                <a:headEnd/>
                <a:tailEnd/>
              </a:ln>
            </p:spPr>
            <p:txBody>
              <a:bodyPr/>
              <a:lstStyle/>
              <a:p>
                <a:pPr>
                  <a:defRPr/>
                </a:pPr>
                <a:endParaRPr lang="de-DE" sz="1342"/>
              </a:p>
            </p:txBody>
          </p:sp>
          <p:grpSp>
            <p:nvGrpSpPr>
              <p:cNvPr id="10" name="Group 58">
                <a:extLst>
                  <a:ext uri="{FF2B5EF4-FFF2-40B4-BE49-F238E27FC236}">
                    <a16:creationId xmlns:a16="http://schemas.microsoft.com/office/drawing/2014/main" id="{473F64EC-7837-4E74-84B2-4BF4BD16D14F}"/>
                  </a:ext>
                </a:extLst>
              </p:cNvPr>
              <p:cNvGrpSpPr>
                <a:grpSpLocks/>
              </p:cNvGrpSpPr>
              <p:nvPr/>
            </p:nvGrpSpPr>
            <p:grpSpPr bwMode="auto">
              <a:xfrm>
                <a:off x="2067620" y="2490689"/>
                <a:ext cx="517525" cy="954088"/>
                <a:chOff x="3071" y="1762"/>
                <a:chExt cx="326" cy="601"/>
              </a:xfrm>
            </p:grpSpPr>
            <p:sp>
              <p:nvSpPr>
                <p:cNvPr id="111" name="Freeform 55">
                  <a:extLst>
                    <a:ext uri="{FF2B5EF4-FFF2-40B4-BE49-F238E27FC236}">
                      <a16:creationId xmlns:a16="http://schemas.microsoft.com/office/drawing/2014/main" id="{F7852005-EE46-4881-8F59-70ECD63C3271}"/>
                    </a:ext>
                  </a:extLst>
                </p:cNvPr>
                <p:cNvSpPr>
                  <a:spLocks/>
                </p:cNvSpPr>
                <p:nvPr/>
              </p:nvSpPr>
              <p:spPr bwMode="auto">
                <a:xfrm>
                  <a:off x="3231" y="2010"/>
                  <a:ext cx="163" cy="313"/>
                </a:xfrm>
                <a:custGeom>
                  <a:avLst/>
                  <a:gdLst>
                    <a:gd name="T0" fmla="*/ 14 w 329"/>
                    <a:gd name="T1" fmla="*/ 3 h 627"/>
                    <a:gd name="T2" fmla="*/ 9 w 329"/>
                    <a:gd name="T3" fmla="*/ 0 h 627"/>
                    <a:gd name="T4" fmla="*/ 3 w 329"/>
                    <a:gd name="T5" fmla="*/ 0 h 627"/>
                    <a:gd name="T6" fmla="*/ 0 w 329"/>
                    <a:gd name="T7" fmla="*/ 4 h 627"/>
                    <a:gd name="T8" fmla="*/ 1 w 329"/>
                    <a:gd name="T9" fmla="*/ 10 h 627"/>
                    <a:gd name="T10" fmla="*/ 7 w 329"/>
                    <a:gd name="T11" fmla="*/ 16 h 627"/>
                    <a:gd name="T12" fmla="*/ 19 w 329"/>
                    <a:gd name="T13" fmla="*/ 22 h 627"/>
                    <a:gd name="T14" fmla="*/ 32 w 329"/>
                    <a:gd name="T15" fmla="*/ 34 h 627"/>
                    <a:gd name="T16" fmla="*/ 34 w 329"/>
                    <a:gd name="T17" fmla="*/ 40 h 627"/>
                    <a:gd name="T18" fmla="*/ 33 w 329"/>
                    <a:gd name="T19" fmla="*/ 42 h 627"/>
                    <a:gd name="T20" fmla="*/ 23 w 329"/>
                    <a:gd name="T21" fmla="*/ 50 h 627"/>
                    <a:gd name="T22" fmla="*/ 11 w 329"/>
                    <a:gd name="T23" fmla="*/ 60 h 627"/>
                    <a:gd name="T24" fmla="*/ 8 w 329"/>
                    <a:gd name="T25" fmla="*/ 64 h 627"/>
                    <a:gd name="T26" fmla="*/ 8 w 329"/>
                    <a:gd name="T27" fmla="*/ 68 h 627"/>
                    <a:gd name="T28" fmla="*/ 17 w 329"/>
                    <a:gd name="T29" fmla="*/ 73 h 627"/>
                    <a:gd name="T30" fmla="*/ 31 w 329"/>
                    <a:gd name="T31" fmla="*/ 78 h 627"/>
                    <a:gd name="T32" fmla="*/ 36 w 329"/>
                    <a:gd name="T33" fmla="*/ 78 h 627"/>
                    <a:gd name="T34" fmla="*/ 42 w 329"/>
                    <a:gd name="T35" fmla="*/ 74 h 627"/>
                    <a:gd name="T36" fmla="*/ 42 w 329"/>
                    <a:gd name="T37" fmla="*/ 72 h 627"/>
                    <a:gd name="T38" fmla="*/ 38 w 329"/>
                    <a:gd name="T39" fmla="*/ 70 h 627"/>
                    <a:gd name="T40" fmla="*/ 20 w 329"/>
                    <a:gd name="T41" fmla="*/ 68 h 627"/>
                    <a:gd name="T42" fmla="*/ 13 w 329"/>
                    <a:gd name="T43" fmla="*/ 66 h 627"/>
                    <a:gd name="T44" fmla="*/ 12 w 329"/>
                    <a:gd name="T45" fmla="*/ 63 h 627"/>
                    <a:gd name="T46" fmla="*/ 24 w 329"/>
                    <a:gd name="T47" fmla="*/ 54 h 627"/>
                    <a:gd name="T48" fmla="*/ 37 w 329"/>
                    <a:gd name="T49" fmla="*/ 46 h 627"/>
                    <a:gd name="T50" fmla="*/ 39 w 329"/>
                    <a:gd name="T51" fmla="*/ 43 h 627"/>
                    <a:gd name="T52" fmla="*/ 41 w 329"/>
                    <a:gd name="T53" fmla="*/ 39 h 627"/>
                    <a:gd name="T54" fmla="*/ 39 w 329"/>
                    <a:gd name="T55" fmla="*/ 33 h 627"/>
                    <a:gd name="T56" fmla="*/ 36 w 329"/>
                    <a:gd name="T57" fmla="*/ 28 h 627"/>
                    <a:gd name="T58" fmla="*/ 23 w 329"/>
                    <a:gd name="T59" fmla="*/ 13 h 627"/>
                    <a:gd name="T60" fmla="*/ 14 w 329"/>
                    <a:gd name="T61" fmla="*/ 3 h 6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9"/>
                    <a:gd name="T94" fmla="*/ 0 h 627"/>
                    <a:gd name="T95" fmla="*/ 329 w 329"/>
                    <a:gd name="T96" fmla="*/ 627 h 6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9" h="627">
                      <a:moveTo>
                        <a:pt x="110" y="25"/>
                      </a:moveTo>
                      <a:lnTo>
                        <a:pt x="71" y="0"/>
                      </a:lnTo>
                      <a:lnTo>
                        <a:pt x="19" y="0"/>
                      </a:lnTo>
                      <a:lnTo>
                        <a:pt x="0" y="33"/>
                      </a:lnTo>
                      <a:lnTo>
                        <a:pt x="8" y="85"/>
                      </a:lnTo>
                      <a:lnTo>
                        <a:pt x="53" y="135"/>
                      </a:lnTo>
                      <a:lnTo>
                        <a:pt x="146" y="181"/>
                      </a:lnTo>
                      <a:lnTo>
                        <a:pt x="252" y="278"/>
                      </a:lnTo>
                      <a:lnTo>
                        <a:pt x="270" y="320"/>
                      </a:lnTo>
                      <a:lnTo>
                        <a:pt x="262" y="340"/>
                      </a:lnTo>
                      <a:lnTo>
                        <a:pt x="180" y="405"/>
                      </a:lnTo>
                      <a:lnTo>
                        <a:pt x="85" y="481"/>
                      </a:lnTo>
                      <a:lnTo>
                        <a:pt x="61" y="514"/>
                      </a:lnTo>
                      <a:lnTo>
                        <a:pt x="61" y="549"/>
                      </a:lnTo>
                      <a:lnTo>
                        <a:pt x="135" y="585"/>
                      </a:lnTo>
                      <a:lnTo>
                        <a:pt x="248" y="627"/>
                      </a:lnTo>
                      <a:lnTo>
                        <a:pt x="287" y="627"/>
                      </a:lnTo>
                      <a:lnTo>
                        <a:pt x="329" y="599"/>
                      </a:lnTo>
                      <a:lnTo>
                        <a:pt x="329" y="577"/>
                      </a:lnTo>
                      <a:lnTo>
                        <a:pt x="298" y="565"/>
                      </a:lnTo>
                      <a:lnTo>
                        <a:pt x="155" y="549"/>
                      </a:lnTo>
                      <a:lnTo>
                        <a:pt x="102" y="535"/>
                      </a:lnTo>
                      <a:lnTo>
                        <a:pt x="96" y="510"/>
                      </a:lnTo>
                      <a:lnTo>
                        <a:pt x="188" y="439"/>
                      </a:lnTo>
                      <a:lnTo>
                        <a:pt x="290" y="372"/>
                      </a:lnTo>
                      <a:lnTo>
                        <a:pt x="312" y="347"/>
                      </a:lnTo>
                      <a:lnTo>
                        <a:pt x="321" y="312"/>
                      </a:lnTo>
                      <a:lnTo>
                        <a:pt x="312" y="265"/>
                      </a:lnTo>
                      <a:lnTo>
                        <a:pt x="281" y="228"/>
                      </a:lnTo>
                      <a:lnTo>
                        <a:pt x="180" y="104"/>
                      </a:lnTo>
                      <a:lnTo>
                        <a:pt x="110" y="25"/>
                      </a:lnTo>
                      <a:close/>
                    </a:path>
                  </a:pathLst>
                </a:custGeom>
                <a:solidFill>
                  <a:srgbClr val="000000"/>
                </a:solidFill>
                <a:ln w="9525">
                  <a:noFill/>
                  <a:round/>
                  <a:headEnd/>
                  <a:tailEnd/>
                </a:ln>
              </p:spPr>
              <p:txBody>
                <a:bodyPr/>
                <a:lstStyle/>
                <a:p>
                  <a:pPr>
                    <a:defRPr/>
                  </a:pPr>
                  <a:endParaRPr lang="de-DE" sz="1342"/>
                </a:p>
              </p:txBody>
            </p:sp>
            <p:sp>
              <p:nvSpPr>
                <p:cNvPr id="112" name="Freeform 56">
                  <a:extLst>
                    <a:ext uri="{FF2B5EF4-FFF2-40B4-BE49-F238E27FC236}">
                      <a16:creationId xmlns:a16="http://schemas.microsoft.com/office/drawing/2014/main" id="{9AC14572-F29B-48CF-B8FD-C9FA698F48C2}"/>
                    </a:ext>
                  </a:extLst>
                </p:cNvPr>
                <p:cNvSpPr>
                  <a:spLocks/>
                </p:cNvSpPr>
                <p:nvPr/>
              </p:nvSpPr>
              <p:spPr bwMode="auto">
                <a:xfrm>
                  <a:off x="3145" y="2050"/>
                  <a:ext cx="165" cy="313"/>
                </a:xfrm>
                <a:custGeom>
                  <a:avLst/>
                  <a:gdLst>
                    <a:gd name="T0" fmla="*/ 14 w 329"/>
                    <a:gd name="T1" fmla="*/ 3 h 627"/>
                    <a:gd name="T2" fmla="*/ 9 w 329"/>
                    <a:gd name="T3" fmla="*/ 0 h 627"/>
                    <a:gd name="T4" fmla="*/ 3 w 329"/>
                    <a:gd name="T5" fmla="*/ 0 h 627"/>
                    <a:gd name="T6" fmla="*/ 0 w 329"/>
                    <a:gd name="T7" fmla="*/ 4 h 627"/>
                    <a:gd name="T8" fmla="*/ 1 w 329"/>
                    <a:gd name="T9" fmla="*/ 10 h 627"/>
                    <a:gd name="T10" fmla="*/ 7 w 329"/>
                    <a:gd name="T11" fmla="*/ 16 h 627"/>
                    <a:gd name="T12" fmla="*/ 19 w 329"/>
                    <a:gd name="T13" fmla="*/ 22 h 627"/>
                    <a:gd name="T14" fmla="*/ 32 w 329"/>
                    <a:gd name="T15" fmla="*/ 34 h 627"/>
                    <a:gd name="T16" fmla="*/ 34 w 329"/>
                    <a:gd name="T17" fmla="*/ 40 h 627"/>
                    <a:gd name="T18" fmla="*/ 33 w 329"/>
                    <a:gd name="T19" fmla="*/ 42 h 627"/>
                    <a:gd name="T20" fmla="*/ 23 w 329"/>
                    <a:gd name="T21" fmla="*/ 50 h 627"/>
                    <a:gd name="T22" fmla="*/ 11 w 329"/>
                    <a:gd name="T23" fmla="*/ 60 h 627"/>
                    <a:gd name="T24" fmla="*/ 8 w 329"/>
                    <a:gd name="T25" fmla="*/ 64 h 627"/>
                    <a:gd name="T26" fmla="*/ 8 w 329"/>
                    <a:gd name="T27" fmla="*/ 68 h 627"/>
                    <a:gd name="T28" fmla="*/ 17 w 329"/>
                    <a:gd name="T29" fmla="*/ 73 h 627"/>
                    <a:gd name="T30" fmla="*/ 31 w 329"/>
                    <a:gd name="T31" fmla="*/ 78 h 627"/>
                    <a:gd name="T32" fmla="*/ 36 w 329"/>
                    <a:gd name="T33" fmla="*/ 78 h 627"/>
                    <a:gd name="T34" fmla="*/ 42 w 329"/>
                    <a:gd name="T35" fmla="*/ 74 h 627"/>
                    <a:gd name="T36" fmla="*/ 42 w 329"/>
                    <a:gd name="T37" fmla="*/ 72 h 627"/>
                    <a:gd name="T38" fmla="*/ 38 w 329"/>
                    <a:gd name="T39" fmla="*/ 70 h 627"/>
                    <a:gd name="T40" fmla="*/ 20 w 329"/>
                    <a:gd name="T41" fmla="*/ 68 h 627"/>
                    <a:gd name="T42" fmla="*/ 13 w 329"/>
                    <a:gd name="T43" fmla="*/ 66 h 627"/>
                    <a:gd name="T44" fmla="*/ 12 w 329"/>
                    <a:gd name="T45" fmla="*/ 63 h 627"/>
                    <a:gd name="T46" fmla="*/ 24 w 329"/>
                    <a:gd name="T47" fmla="*/ 54 h 627"/>
                    <a:gd name="T48" fmla="*/ 37 w 329"/>
                    <a:gd name="T49" fmla="*/ 46 h 627"/>
                    <a:gd name="T50" fmla="*/ 39 w 329"/>
                    <a:gd name="T51" fmla="*/ 43 h 627"/>
                    <a:gd name="T52" fmla="*/ 41 w 329"/>
                    <a:gd name="T53" fmla="*/ 39 h 627"/>
                    <a:gd name="T54" fmla="*/ 39 w 329"/>
                    <a:gd name="T55" fmla="*/ 33 h 627"/>
                    <a:gd name="T56" fmla="*/ 36 w 329"/>
                    <a:gd name="T57" fmla="*/ 28 h 627"/>
                    <a:gd name="T58" fmla="*/ 23 w 329"/>
                    <a:gd name="T59" fmla="*/ 12 h 627"/>
                    <a:gd name="T60" fmla="*/ 14 w 329"/>
                    <a:gd name="T61" fmla="*/ 3 h 6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9"/>
                    <a:gd name="T94" fmla="*/ 0 h 627"/>
                    <a:gd name="T95" fmla="*/ 329 w 329"/>
                    <a:gd name="T96" fmla="*/ 627 h 6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9" h="627">
                      <a:moveTo>
                        <a:pt x="110" y="25"/>
                      </a:moveTo>
                      <a:lnTo>
                        <a:pt x="71" y="0"/>
                      </a:lnTo>
                      <a:lnTo>
                        <a:pt x="19" y="0"/>
                      </a:lnTo>
                      <a:lnTo>
                        <a:pt x="0" y="33"/>
                      </a:lnTo>
                      <a:lnTo>
                        <a:pt x="8" y="85"/>
                      </a:lnTo>
                      <a:lnTo>
                        <a:pt x="53" y="135"/>
                      </a:lnTo>
                      <a:lnTo>
                        <a:pt x="146" y="180"/>
                      </a:lnTo>
                      <a:lnTo>
                        <a:pt x="252" y="277"/>
                      </a:lnTo>
                      <a:lnTo>
                        <a:pt x="270" y="320"/>
                      </a:lnTo>
                      <a:lnTo>
                        <a:pt x="262" y="340"/>
                      </a:lnTo>
                      <a:lnTo>
                        <a:pt x="180" y="404"/>
                      </a:lnTo>
                      <a:lnTo>
                        <a:pt x="85" y="481"/>
                      </a:lnTo>
                      <a:lnTo>
                        <a:pt x="61" y="514"/>
                      </a:lnTo>
                      <a:lnTo>
                        <a:pt x="61" y="548"/>
                      </a:lnTo>
                      <a:lnTo>
                        <a:pt x="135" y="585"/>
                      </a:lnTo>
                      <a:lnTo>
                        <a:pt x="248" y="627"/>
                      </a:lnTo>
                      <a:lnTo>
                        <a:pt x="287" y="627"/>
                      </a:lnTo>
                      <a:lnTo>
                        <a:pt x="329" y="599"/>
                      </a:lnTo>
                      <a:lnTo>
                        <a:pt x="329" y="577"/>
                      </a:lnTo>
                      <a:lnTo>
                        <a:pt x="298" y="564"/>
                      </a:lnTo>
                      <a:lnTo>
                        <a:pt x="155" y="548"/>
                      </a:lnTo>
                      <a:lnTo>
                        <a:pt x="102" y="534"/>
                      </a:lnTo>
                      <a:lnTo>
                        <a:pt x="96" y="509"/>
                      </a:lnTo>
                      <a:lnTo>
                        <a:pt x="188" y="439"/>
                      </a:lnTo>
                      <a:lnTo>
                        <a:pt x="290" y="371"/>
                      </a:lnTo>
                      <a:lnTo>
                        <a:pt x="312" y="346"/>
                      </a:lnTo>
                      <a:lnTo>
                        <a:pt x="321" y="312"/>
                      </a:lnTo>
                      <a:lnTo>
                        <a:pt x="312" y="265"/>
                      </a:lnTo>
                      <a:lnTo>
                        <a:pt x="281" y="227"/>
                      </a:lnTo>
                      <a:lnTo>
                        <a:pt x="180" y="103"/>
                      </a:lnTo>
                      <a:lnTo>
                        <a:pt x="110" y="25"/>
                      </a:lnTo>
                      <a:close/>
                    </a:path>
                  </a:pathLst>
                </a:custGeom>
                <a:solidFill>
                  <a:srgbClr val="000000"/>
                </a:solidFill>
                <a:ln w="9525">
                  <a:noFill/>
                  <a:round/>
                  <a:headEnd/>
                  <a:tailEnd/>
                </a:ln>
              </p:spPr>
              <p:txBody>
                <a:bodyPr/>
                <a:lstStyle/>
                <a:p>
                  <a:pPr>
                    <a:defRPr/>
                  </a:pPr>
                  <a:endParaRPr lang="de-DE" sz="1342"/>
                </a:p>
              </p:txBody>
            </p:sp>
            <p:sp>
              <p:nvSpPr>
                <p:cNvPr id="113" name="Freeform 57">
                  <a:extLst>
                    <a:ext uri="{FF2B5EF4-FFF2-40B4-BE49-F238E27FC236}">
                      <a16:creationId xmlns:a16="http://schemas.microsoft.com/office/drawing/2014/main" id="{6C022A21-3CD1-470E-BEAC-390C323DF64A}"/>
                    </a:ext>
                  </a:extLst>
                </p:cNvPr>
                <p:cNvSpPr>
                  <a:spLocks/>
                </p:cNvSpPr>
                <p:nvPr/>
              </p:nvSpPr>
              <p:spPr bwMode="auto">
                <a:xfrm>
                  <a:off x="3071" y="1762"/>
                  <a:ext cx="194" cy="300"/>
                </a:xfrm>
                <a:custGeom>
                  <a:avLst/>
                  <a:gdLst>
                    <a:gd name="T0" fmla="*/ 6 w 387"/>
                    <a:gd name="T1" fmla="*/ 25 h 598"/>
                    <a:gd name="T2" fmla="*/ 9 w 387"/>
                    <a:gd name="T3" fmla="*/ 11 h 598"/>
                    <a:gd name="T4" fmla="*/ 19 w 387"/>
                    <a:gd name="T5" fmla="*/ 2 h 598"/>
                    <a:gd name="T6" fmla="*/ 24 w 387"/>
                    <a:gd name="T7" fmla="*/ 0 h 598"/>
                    <a:gd name="T8" fmla="*/ 31 w 387"/>
                    <a:gd name="T9" fmla="*/ 2 h 598"/>
                    <a:gd name="T10" fmla="*/ 36 w 387"/>
                    <a:gd name="T11" fmla="*/ 7 h 598"/>
                    <a:gd name="T12" fmla="*/ 38 w 387"/>
                    <a:gd name="T13" fmla="*/ 13 h 598"/>
                    <a:gd name="T14" fmla="*/ 40 w 387"/>
                    <a:gd name="T15" fmla="*/ 18 h 598"/>
                    <a:gd name="T16" fmla="*/ 38 w 387"/>
                    <a:gd name="T17" fmla="*/ 25 h 598"/>
                    <a:gd name="T18" fmla="*/ 38 w 387"/>
                    <a:gd name="T19" fmla="*/ 31 h 598"/>
                    <a:gd name="T20" fmla="*/ 34 w 387"/>
                    <a:gd name="T21" fmla="*/ 37 h 598"/>
                    <a:gd name="T22" fmla="*/ 34 w 387"/>
                    <a:gd name="T23" fmla="*/ 43 h 598"/>
                    <a:gd name="T24" fmla="*/ 36 w 387"/>
                    <a:gd name="T25" fmla="*/ 48 h 598"/>
                    <a:gd name="T26" fmla="*/ 44 w 387"/>
                    <a:gd name="T27" fmla="*/ 49 h 598"/>
                    <a:gd name="T28" fmla="*/ 48 w 387"/>
                    <a:gd name="T29" fmla="*/ 54 h 598"/>
                    <a:gd name="T30" fmla="*/ 49 w 387"/>
                    <a:gd name="T31" fmla="*/ 65 h 598"/>
                    <a:gd name="T32" fmla="*/ 46 w 387"/>
                    <a:gd name="T33" fmla="*/ 71 h 598"/>
                    <a:gd name="T34" fmla="*/ 34 w 387"/>
                    <a:gd name="T35" fmla="*/ 75 h 598"/>
                    <a:gd name="T36" fmla="*/ 23 w 387"/>
                    <a:gd name="T37" fmla="*/ 76 h 598"/>
                    <a:gd name="T38" fmla="*/ 14 w 387"/>
                    <a:gd name="T39" fmla="*/ 72 h 598"/>
                    <a:gd name="T40" fmla="*/ 5 w 387"/>
                    <a:gd name="T41" fmla="*/ 64 h 598"/>
                    <a:gd name="T42" fmla="*/ 2 w 387"/>
                    <a:gd name="T43" fmla="*/ 55 h 598"/>
                    <a:gd name="T44" fmla="*/ 0 w 387"/>
                    <a:gd name="T45" fmla="*/ 45 h 598"/>
                    <a:gd name="T46" fmla="*/ 2 w 387"/>
                    <a:gd name="T47" fmla="*/ 34 h 598"/>
                    <a:gd name="T48" fmla="*/ 4 w 387"/>
                    <a:gd name="T49" fmla="*/ 28 h 598"/>
                    <a:gd name="T50" fmla="*/ 6 w 387"/>
                    <a:gd name="T51" fmla="*/ 25 h 5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7"/>
                    <a:gd name="T79" fmla="*/ 0 h 598"/>
                    <a:gd name="T80" fmla="*/ 387 w 387"/>
                    <a:gd name="T81" fmla="*/ 598 h 5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7" h="598">
                      <a:moveTo>
                        <a:pt x="47" y="193"/>
                      </a:moveTo>
                      <a:lnTo>
                        <a:pt x="67" y="81"/>
                      </a:lnTo>
                      <a:lnTo>
                        <a:pt x="147" y="9"/>
                      </a:lnTo>
                      <a:lnTo>
                        <a:pt x="189" y="0"/>
                      </a:lnTo>
                      <a:lnTo>
                        <a:pt x="243" y="12"/>
                      </a:lnTo>
                      <a:lnTo>
                        <a:pt x="285" y="53"/>
                      </a:lnTo>
                      <a:lnTo>
                        <a:pt x="304" y="103"/>
                      </a:lnTo>
                      <a:lnTo>
                        <a:pt x="315" y="144"/>
                      </a:lnTo>
                      <a:lnTo>
                        <a:pt x="304" y="199"/>
                      </a:lnTo>
                      <a:lnTo>
                        <a:pt x="302" y="246"/>
                      </a:lnTo>
                      <a:lnTo>
                        <a:pt x="271" y="290"/>
                      </a:lnTo>
                      <a:lnTo>
                        <a:pt x="269" y="341"/>
                      </a:lnTo>
                      <a:lnTo>
                        <a:pt x="285" y="377"/>
                      </a:lnTo>
                      <a:lnTo>
                        <a:pt x="345" y="390"/>
                      </a:lnTo>
                      <a:lnTo>
                        <a:pt x="381" y="431"/>
                      </a:lnTo>
                      <a:lnTo>
                        <a:pt x="387" y="515"/>
                      </a:lnTo>
                      <a:lnTo>
                        <a:pt x="362" y="567"/>
                      </a:lnTo>
                      <a:lnTo>
                        <a:pt x="271" y="594"/>
                      </a:lnTo>
                      <a:lnTo>
                        <a:pt x="182" y="598"/>
                      </a:lnTo>
                      <a:lnTo>
                        <a:pt x="109" y="572"/>
                      </a:lnTo>
                      <a:lnTo>
                        <a:pt x="37" y="504"/>
                      </a:lnTo>
                      <a:lnTo>
                        <a:pt x="12" y="439"/>
                      </a:lnTo>
                      <a:lnTo>
                        <a:pt x="0" y="359"/>
                      </a:lnTo>
                      <a:lnTo>
                        <a:pt x="9" y="272"/>
                      </a:lnTo>
                      <a:lnTo>
                        <a:pt x="31" y="221"/>
                      </a:lnTo>
                      <a:lnTo>
                        <a:pt x="47" y="193"/>
                      </a:lnTo>
                      <a:close/>
                    </a:path>
                  </a:pathLst>
                </a:custGeom>
                <a:solidFill>
                  <a:srgbClr val="000000"/>
                </a:solidFill>
                <a:ln w="9525">
                  <a:noFill/>
                  <a:round/>
                  <a:headEnd/>
                  <a:tailEnd/>
                </a:ln>
              </p:spPr>
              <p:txBody>
                <a:bodyPr/>
                <a:lstStyle/>
                <a:p>
                  <a:pPr>
                    <a:defRPr/>
                  </a:pPr>
                  <a:endParaRPr lang="de-DE" sz="1342"/>
                </a:p>
              </p:txBody>
            </p:sp>
          </p:grpSp>
          <p:grpSp>
            <p:nvGrpSpPr>
              <p:cNvPr id="11" name="Group 64">
                <a:extLst>
                  <a:ext uri="{FF2B5EF4-FFF2-40B4-BE49-F238E27FC236}">
                    <a16:creationId xmlns:a16="http://schemas.microsoft.com/office/drawing/2014/main" id="{203E1FF6-05E7-41D7-8AA0-E6FC630462A4}"/>
                  </a:ext>
                </a:extLst>
              </p:cNvPr>
              <p:cNvGrpSpPr>
                <a:grpSpLocks/>
              </p:cNvGrpSpPr>
              <p:nvPr/>
            </p:nvGrpSpPr>
            <p:grpSpPr bwMode="auto">
              <a:xfrm>
                <a:off x="1065907" y="2427189"/>
                <a:ext cx="2516187" cy="2074863"/>
                <a:chOff x="2440" y="1722"/>
                <a:chExt cx="1585" cy="1307"/>
              </a:xfrm>
            </p:grpSpPr>
            <p:grpSp>
              <p:nvGrpSpPr>
                <p:cNvPr id="106" name="Group 61">
                  <a:extLst>
                    <a:ext uri="{FF2B5EF4-FFF2-40B4-BE49-F238E27FC236}">
                      <a16:creationId xmlns:a16="http://schemas.microsoft.com/office/drawing/2014/main" id="{CD27728B-DE04-4F79-9457-2C6848BC90C7}"/>
                    </a:ext>
                  </a:extLst>
                </p:cNvPr>
                <p:cNvGrpSpPr>
                  <a:grpSpLocks/>
                </p:cNvGrpSpPr>
                <p:nvPr/>
              </p:nvGrpSpPr>
              <p:grpSpPr bwMode="auto">
                <a:xfrm>
                  <a:off x="2440" y="1722"/>
                  <a:ext cx="1585" cy="1307"/>
                  <a:chOff x="2440" y="1722"/>
                  <a:chExt cx="1585" cy="1307"/>
                </a:xfrm>
              </p:grpSpPr>
              <p:sp>
                <p:nvSpPr>
                  <p:cNvPr id="109" name="Freeform 59">
                    <a:extLst>
                      <a:ext uri="{FF2B5EF4-FFF2-40B4-BE49-F238E27FC236}">
                        <a16:creationId xmlns:a16="http://schemas.microsoft.com/office/drawing/2014/main" id="{A8C4B077-E6C0-4A56-9F76-90D3BA7B1062}"/>
                      </a:ext>
                    </a:extLst>
                  </p:cNvPr>
                  <p:cNvSpPr>
                    <a:spLocks/>
                  </p:cNvSpPr>
                  <p:nvPr/>
                </p:nvSpPr>
                <p:spPr bwMode="auto">
                  <a:xfrm>
                    <a:off x="2440" y="1718"/>
                    <a:ext cx="1585" cy="1311"/>
                  </a:xfrm>
                  <a:custGeom>
                    <a:avLst/>
                    <a:gdLst>
                      <a:gd name="T0" fmla="*/ 3 w 3169"/>
                      <a:gd name="T1" fmla="*/ 208 h 2612"/>
                      <a:gd name="T2" fmla="*/ 6 w 3169"/>
                      <a:gd name="T3" fmla="*/ 169 h 2612"/>
                      <a:gd name="T4" fmla="*/ 0 w 3169"/>
                      <a:gd name="T5" fmla="*/ 128 h 2612"/>
                      <a:gd name="T6" fmla="*/ 6 w 3169"/>
                      <a:gd name="T7" fmla="*/ 97 h 2612"/>
                      <a:gd name="T8" fmla="*/ 32 w 3169"/>
                      <a:gd name="T9" fmla="*/ 78 h 2612"/>
                      <a:gd name="T10" fmla="*/ 102 w 3169"/>
                      <a:gd name="T11" fmla="*/ 58 h 2612"/>
                      <a:gd name="T12" fmla="*/ 157 w 3169"/>
                      <a:gd name="T13" fmla="*/ 52 h 2612"/>
                      <a:gd name="T14" fmla="*/ 203 w 3169"/>
                      <a:gd name="T15" fmla="*/ 39 h 2612"/>
                      <a:gd name="T16" fmla="*/ 230 w 3169"/>
                      <a:gd name="T17" fmla="*/ 30 h 2612"/>
                      <a:gd name="T18" fmla="*/ 259 w 3169"/>
                      <a:gd name="T19" fmla="*/ 10 h 2612"/>
                      <a:gd name="T20" fmla="*/ 294 w 3169"/>
                      <a:gd name="T21" fmla="*/ 0 h 2612"/>
                      <a:gd name="T22" fmla="*/ 312 w 3169"/>
                      <a:gd name="T23" fmla="*/ 9 h 2612"/>
                      <a:gd name="T24" fmla="*/ 367 w 3169"/>
                      <a:gd name="T25" fmla="*/ 60 h 2612"/>
                      <a:gd name="T26" fmla="*/ 397 w 3169"/>
                      <a:gd name="T27" fmla="*/ 90 h 2612"/>
                      <a:gd name="T28" fmla="*/ 392 w 3169"/>
                      <a:gd name="T29" fmla="*/ 106 h 2612"/>
                      <a:gd name="T30" fmla="*/ 388 w 3169"/>
                      <a:gd name="T31" fmla="*/ 154 h 2612"/>
                      <a:gd name="T32" fmla="*/ 383 w 3169"/>
                      <a:gd name="T33" fmla="*/ 202 h 2612"/>
                      <a:gd name="T34" fmla="*/ 368 w 3169"/>
                      <a:gd name="T35" fmla="*/ 220 h 2612"/>
                      <a:gd name="T36" fmla="*/ 366 w 3169"/>
                      <a:gd name="T37" fmla="*/ 208 h 2612"/>
                      <a:gd name="T38" fmla="*/ 344 w 3169"/>
                      <a:gd name="T39" fmla="*/ 201 h 2612"/>
                      <a:gd name="T40" fmla="*/ 312 w 3169"/>
                      <a:gd name="T41" fmla="*/ 212 h 2612"/>
                      <a:gd name="T42" fmla="*/ 282 w 3169"/>
                      <a:gd name="T43" fmla="*/ 230 h 2612"/>
                      <a:gd name="T44" fmla="*/ 242 w 3169"/>
                      <a:gd name="T45" fmla="*/ 250 h 2612"/>
                      <a:gd name="T46" fmla="*/ 203 w 3169"/>
                      <a:gd name="T47" fmla="*/ 266 h 2612"/>
                      <a:gd name="T48" fmla="*/ 157 w 3169"/>
                      <a:gd name="T49" fmla="*/ 277 h 2612"/>
                      <a:gd name="T50" fmla="*/ 126 w 3169"/>
                      <a:gd name="T51" fmla="*/ 287 h 2612"/>
                      <a:gd name="T52" fmla="*/ 121 w 3169"/>
                      <a:gd name="T53" fmla="*/ 314 h 2612"/>
                      <a:gd name="T54" fmla="*/ 108 w 3169"/>
                      <a:gd name="T55" fmla="*/ 327 h 2612"/>
                      <a:gd name="T56" fmla="*/ 89 w 3169"/>
                      <a:gd name="T57" fmla="*/ 306 h 2612"/>
                      <a:gd name="T58" fmla="*/ 91 w 3169"/>
                      <a:gd name="T59" fmla="*/ 289 h 2612"/>
                      <a:gd name="T60" fmla="*/ 43 w 3169"/>
                      <a:gd name="T61" fmla="*/ 241 h 2612"/>
                      <a:gd name="T62" fmla="*/ 17 w 3169"/>
                      <a:gd name="T63" fmla="*/ 220 h 2612"/>
                      <a:gd name="T64" fmla="*/ 17 w 3169"/>
                      <a:gd name="T65" fmla="*/ 241 h 2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9"/>
                      <a:gd name="T100" fmla="*/ 0 h 2612"/>
                      <a:gd name="T101" fmla="*/ 3169 w 3169"/>
                      <a:gd name="T102" fmla="*/ 2612 h 26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9" h="2612">
                        <a:moveTo>
                          <a:pt x="25" y="1846"/>
                        </a:moveTo>
                        <a:lnTo>
                          <a:pt x="17" y="1661"/>
                        </a:lnTo>
                        <a:lnTo>
                          <a:pt x="42" y="1501"/>
                        </a:lnTo>
                        <a:lnTo>
                          <a:pt x="42" y="1349"/>
                        </a:lnTo>
                        <a:lnTo>
                          <a:pt x="8" y="1164"/>
                        </a:lnTo>
                        <a:lnTo>
                          <a:pt x="0" y="1020"/>
                        </a:lnTo>
                        <a:lnTo>
                          <a:pt x="8" y="868"/>
                        </a:lnTo>
                        <a:lnTo>
                          <a:pt x="42" y="776"/>
                        </a:lnTo>
                        <a:lnTo>
                          <a:pt x="135" y="708"/>
                        </a:lnTo>
                        <a:lnTo>
                          <a:pt x="252" y="624"/>
                        </a:lnTo>
                        <a:lnTo>
                          <a:pt x="531" y="531"/>
                        </a:lnTo>
                        <a:lnTo>
                          <a:pt x="809" y="464"/>
                        </a:lnTo>
                        <a:lnTo>
                          <a:pt x="1053" y="421"/>
                        </a:lnTo>
                        <a:lnTo>
                          <a:pt x="1255" y="414"/>
                        </a:lnTo>
                        <a:lnTo>
                          <a:pt x="1450" y="354"/>
                        </a:lnTo>
                        <a:lnTo>
                          <a:pt x="1619" y="312"/>
                        </a:lnTo>
                        <a:lnTo>
                          <a:pt x="1702" y="279"/>
                        </a:lnTo>
                        <a:lnTo>
                          <a:pt x="1837" y="236"/>
                        </a:lnTo>
                        <a:lnTo>
                          <a:pt x="1956" y="177"/>
                        </a:lnTo>
                        <a:lnTo>
                          <a:pt x="2066" y="77"/>
                        </a:lnTo>
                        <a:lnTo>
                          <a:pt x="2191" y="42"/>
                        </a:lnTo>
                        <a:lnTo>
                          <a:pt x="2351" y="0"/>
                        </a:lnTo>
                        <a:lnTo>
                          <a:pt x="2428" y="9"/>
                        </a:lnTo>
                        <a:lnTo>
                          <a:pt x="2495" y="69"/>
                        </a:lnTo>
                        <a:lnTo>
                          <a:pt x="2698" y="236"/>
                        </a:lnTo>
                        <a:lnTo>
                          <a:pt x="2933" y="473"/>
                        </a:lnTo>
                        <a:lnTo>
                          <a:pt x="3094" y="616"/>
                        </a:lnTo>
                        <a:lnTo>
                          <a:pt x="3169" y="718"/>
                        </a:lnTo>
                        <a:lnTo>
                          <a:pt x="3169" y="785"/>
                        </a:lnTo>
                        <a:lnTo>
                          <a:pt x="3135" y="843"/>
                        </a:lnTo>
                        <a:lnTo>
                          <a:pt x="3102" y="953"/>
                        </a:lnTo>
                        <a:lnTo>
                          <a:pt x="3102" y="1232"/>
                        </a:lnTo>
                        <a:lnTo>
                          <a:pt x="3085" y="1450"/>
                        </a:lnTo>
                        <a:lnTo>
                          <a:pt x="3060" y="1611"/>
                        </a:lnTo>
                        <a:lnTo>
                          <a:pt x="3017" y="1728"/>
                        </a:lnTo>
                        <a:lnTo>
                          <a:pt x="2942" y="1754"/>
                        </a:lnTo>
                        <a:lnTo>
                          <a:pt x="2908" y="1719"/>
                        </a:lnTo>
                        <a:lnTo>
                          <a:pt x="2925" y="1661"/>
                        </a:lnTo>
                        <a:lnTo>
                          <a:pt x="2933" y="1517"/>
                        </a:lnTo>
                        <a:lnTo>
                          <a:pt x="2748" y="1602"/>
                        </a:lnTo>
                        <a:lnTo>
                          <a:pt x="2638" y="1661"/>
                        </a:lnTo>
                        <a:lnTo>
                          <a:pt x="2495" y="1694"/>
                        </a:lnTo>
                        <a:lnTo>
                          <a:pt x="2386" y="1746"/>
                        </a:lnTo>
                        <a:lnTo>
                          <a:pt x="2251" y="1838"/>
                        </a:lnTo>
                        <a:lnTo>
                          <a:pt x="2124" y="1906"/>
                        </a:lnTo>
                        <a:lnTo>
                          <a:pt x="1929" y="1998"/>
                        </a:lnTo>
                        <a:lnTo>
                          <a:pt x="1804" y="2040"/>
                        </a:lnTo>
                        <a:lnTo>
                          <a:pt x="1619" y="2125"/>
                        </a:lnTo>
                        <a:lnTo>
                          <a:pt x="1407" y="2166"/>
                        </a:lnTo>
                        <a:lnTo>
                          <a:pt x="1255" y="2208"/>
                        </a:lnTo>
                        <a:lnTo>
                          <a:pt x="1088" y="2250"/>
                        </a:lnTo>
                        <a:lnTo>
                          <a:pt x="1003" y="2293"/>
                        </a:lnTo>
                        <a:lnTo>
                          <a:pt x="969" y="2377"/>
                        </a:lnTo>
                        <a:lnTo>
                          <a:pt x="961" y="2504"/>
                        </a:lnTo>
                        <a:lnTo>
                          <a:pt x="936" y="2572"/>
                        </a:lnTo>
                        <a:lnTo>
                          <a:pt x="860" y="2612"/>
                        </a:lnTo>
                        <a:lnTo>
                          <a:pt x="741" y="2545"/>
                        </a:lnTo>
                        <a:lnTo>
                          <a:pt x="708" y="2445"/>
                        </a:lnTo>
                        <a:lnTo>
                          <a:pt x="751" y="2360"/>
                        </a:lnTo>
                        <a:lnTo>
                          <a:pt x="724" y="2310"/>
                        </a:lnTo>
                        <a:lnTo>
                          <a:pt x="564" y="2133"/>
                        </a:lnTo>
                        <a:lnTo>
                          <a:pt x="337" y="1923"/>
                        </a:lnTo>
                        <a:lnTo>
                          <a:pt x="194" y="1788"/>
                        </a:lnTo>
                        <a:lnTo>
                          <a:pt x="135" y="1754"/>
                        </a:lnTo>
                        <a:lnTo>
                          <a:pt x="110" y="1813"/>
                        </a:lnTo>
                        <a:lnTo>
                          <a:pt x="135" y="1923"/>
                        </a:lnTo>
                        <a:lnTo>
                          <a:pt x="25" y="1846"/>
                        </a:lnTo>
                        <a:close/>
                      </a:path>
                    </a:pathLst>
                  </a:custGeom>
                  <a:solidFill>
                    <a:srgbClr val="996633"/>
                  </a:solidFill>
                  <a:ln w="6">
                    <a:solidFill>
                      <a:srgbClr val="000000"/>
                    </a:solidFill>
                    <a:prstDash val="solid"/>
                    <a:round/>
                    <a:headEnd/>
                    <a:tailEnd/>
                  </a:ln>
                </p:spPr>
                <p:txBody>
                  <a:bodyPr/>
                  <a:lstStyle/>
                  <a:p>
                    <a:pPr>
                      <a:defRPr/>
                    </a:pPr>
                    <a:endParaRPr lang="de-DE" sz="1342"/>
                  </a:p>
                </p:txBody>
              </p:sp>
              <p:sp>
                <p:nvSpPr>
                  <p:cNvPr id="110" name="Freeform 60">
                    <a:extLst>
                      <a:ext uri="{FF2B5EF4-FFF2-40B4-BE49-F238E27FC236}">
                        <a16:creationId xmlns:a16="http://schemas.microsoft.com/office/drawing/2014/main" id="{A5361153-698B-413E-9548-AF48FCCA4B70}"/>
                      </a:ext>
                    </a:extLst>
                  </p:cNvPr>
                  <p:cNvSpPr>
                    <a:spLocks/>
                  </p:cNvSpPr>
                  <p:nvPr/>
                </p:nvSpPr>
                <p:spPr bwMode="auto">
                  <a:xfrm>
                    <a:off x="2462" y="2103"/>
                    <a:ext cx="1552" cy="923"/>
                  </a:xfrm>
                  <a:custGeom>
                    <a:avLst/>
                    <a:gdLst>
                      <a:gd name="T0" fmla="*/ 98 w 3110"/>
                      <a:gd name="T1" fmla="*/ 227 h 1846"/>
                      <a:gd name="T2" fmla="*/ 100 w 3110"/>
                      <a:gd name="T3" fmla="*/ 205 h 1846"/>
                      <a:gd name="T4" fmla="*/ 98 w 3110"/>
                      <a:gd name="T5" fmla="*/ 156 h 1846"/>
                      <a:gd name="T6" fmla="*/ 98 w 3110"/>
                      <a:gd name="T7" fmla="*/ 120 h 1846"/>
                      <a:gd name="T8" fmla="*/ 94 w 3110"/>
                      <a:gd name="T9" fmla="*/ 111 h 1846"/>
                      <a:gd name="T10" fmla="*/ 54 w 3110"/>
                      <a:gd name="T11" fmla="*/ 70 h 1846"/>
                      <a:gd name="T12" fmla="*/ 29 w 3110"/>
                      <a:gd name="T13" fmla="*/ 45 h 1846"/>
                      <a:gd name="T14" fmla="*/ 9 w 3110"/>
                      <a:gd name="T15" fmla="*/ 27 h 1846"/>
                      <a:gd name="T16" fmla="*/ 0 w 3110"/>
                      <a:gd name="T17" fmla="*/ 17 h 1846"/>
                      <a:gd name="T18" fmla="*/ 3 w 3110"/>
                      <a:gd name="T19" fmla="*/ 12 h 1846"/>
                      <a:gd name="T20" fmla="*/ 6 w 3110"/>
                      <a:gd name="T21" fmla="*/ 12 h 1846"/>
                      <a:gd name="T22" fmla="*/ 20 w 3110"/>
                      <a:gd name="T23" fmla="*/ 28 h 1846"/>
                      <a:gd name="T24" fmla="*/ 40 w 3110"/>
                      <a:gd name="T25" fmla="*/ 43 h 1846"/>
                      <a:gd name="T26" fmla="*/ 59 w 3110"/>
                      <a:gd name="T27" fmla="*/ 69 h 1846"/>
                      <a:gd name="T28" fmla="*/ 77 w 3110"/>
                      <a:gd name="T29" fmla="*/ 88 h 1846"/>
                      <a:gd name="T30" fmla="*/ 94 w 3110"/>
                      <a:gd name="T31" fmla="*/ 100 h 1846"/>
                      <a:gd name="T32" fmla="*/ 104 w 3110"/>
                      <a:gd name="T33" fmla="*/ 110 h 1846"/>
                      <a:gd name="T34" fmla="*/ 111 w 3110"/>
                      <a:gd name="T35" fmla="*/ 108 h 1846"/>
                      <a:gd name="T36" fmla="*/ 118 w 3110"/>
                      <a:gd name="T37" fmla="*/ 103 h 1846"/>
                      <a:gd name="T38" fmla="*/ 143 w 3110"/>
                      <a:gd name="T39" fmla="*/ 97 h 1846"/>
                      <a:gd name="T40" fmla="*/ 185 w 3110"/>
                      <a:gd name="T41" fmla="*/ 86 h 1846"/>
                      <a:gd name="T42" fmla="*/ 209 w 3110"/>
                      <a:gd name="T43" fmla="*/ 72 h 1846"/>
                      <a:gd name="T44" fmla="*/ 239 w 3110"/>
                      <a:gd name="T45" fmla="*/ 58 h 1846"/>
                      <a:gd name="T46" fmla="*/ 270 w 3110"/>
                      <a:gd name="T47" fmla="*/ 48 h 1846"/>
                      <a:gd name="T48" fmla="*/ 302 w 3110"/>
                      <a:gd name="T49" fmla="*/ 34 h 1846"/>
                      <a:gd name="T50" fmla="*/ 324 w 3110"/>
                      <a:gd name="T51" fmla="*/ 27 h 1846"/>
                      <a:gd name="T52" fmla="*/ 350 w 3110"/>
                      <a:gd name="T53" fmla="*/ 14 h 1846"/>
                      <a:gd name="T54" fmla="*/ 371 w 3110"/>
                      <a:gd name="T55" fmla="*/ 10 h 1846"/>
                      <a:gd name="T56" fmla="*/ 389 w 3110"/>
                      <a:gd name="T57" fmla="*/ 0 h 1846"/>
                      <a:gd name="T58" fmla="*/ 383 w 3110"/>
                      <a:gd name="T59" fmla="*/ 17 h 1846"/>
                      <a:gd name="T60" fmla="*/ 372 w 3110"/>
                      <a:gd name="T61" fmla="*/ 17 h 1846"/>
                      <a:gd name="T62" fmla="*/ 359 w 3110"/>
                      <a:gd name="T63" fmla="*/ 20 h 1846"/>
                      <a:gd name="T64" fmla="*/ 334 w 3110"/>
                      <a:gd name="T65" fmla="*/ 28 h 1846"/>
                      <a:gd name="T66" fmla="*/ 316 w 3110"/>
                      <a:gd name="T67" fmla="*/ 35 h 1846"/>
                      <a:gd name="T68" fmla="*/ 294 w 3110"/>
                      <a:gd name="T69" fmla="*/ 42 h 1846"/>
                      <a:gd name="T70" fmla="*/ 280 w 3110"/>
                      <a:gd name="T71" fmla="*/ 50 h 1846"/>
                      <a:gd name="T72" fmla="*/ 254 w 3110"/>
                      <a:gd name="T73" fmla="*/ 58 h 1846"/>
                      <a:gd name="T74" fmla="*/ 239 w 3110"/>
                      <a:gd name="T75" fmla="*/ 58 h 1846"/>
                      <a:gd name="T76" fmla="*/ 215 w 3110"/>
                      <a:gd name="T77" fmla="*/ 76 h 1846"/>
                      <a:gd name="T78" fmla="*/ 200 w 3110"/>
                      <a:gd name="T79" fmla="*/ 84 h 1846"/>
                      <a:gd name="T80" fmla="*/ 180 w 3110"/>
                      <a:gd name="T81" fmla="*/ 91 h 1846"/>
                      <a:gd name="T82" fmla="*/ 155 w 3110"/>
                      <a:gd name="T83" fmla="*/ 100 h 1846"/>
                      <a:gd name="T84" fmla="*/ 135 w 3110"/>
                      <a:gd name="T85" fmla="*/ 105 h 1846"/>
                      <a:gd name="T86" fmla="*/ 121 w 3110"/>
                      <a:gd name="T87" fmla="*/ 111 h 1846"/>
                      <a:gd name="T88" fmla="*/ 108 w 3110"/>
                      <a:gd name="T89" fmla="*/ 116 h 1846"/>
                      <a:gd name="T90" fmla="*/ 105 w 3110"/>
                      <a:gd name="T91" fmla="*/ 134 h 1846"/>
                      <a:gd name="T92" fmla="*/ 105 w 3110"/>
                      <a:gd name="T93" fmla="*/ 174 h 1846"/>
                      <a:gd name="T94" fmla="*/ 105 w 3110"/>
                      <a:gd name="T95" fmla="*/ 202 h 1846"/>
                      <a:gd name="T96" fmla="*/ 107 w 3110"/>
                      <a:gd name="T97" fmla="*/ 225 h 1846"/>
                      <a:gd name="T98" fmla="*/ 101 w 3110"/>
                      <a:gd name="T99" fmla="*/ 231 h 1846"/>
                      <a:gd name="T100" fmla="*/ 98 w 3110"/>
                      <a:gd name="T101" fmla="*/ 227 h 18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10"/>
                      <a:gd name="T154" fmla="*/ 0 h 1846"/>
                      <a:gd name="T155" fmla="*/ 3110 w 3110"/>
                      <a:gd name="T156" fmla="*/ 1846 h 18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10" h="1846">
                        <a:moveTo>
                          <a:pt x="791" y="1811"/>
                        </a:moveTo>
                        <a:lnTo>
                          <a:pt x="801" y="1634"/>
                        </a:lnTo>
                        <a:lnTo>
                          <a:pt x="791" y="1247"/>
                        </a:lnTo>
                        <a:lnTo>
                          <a:pt x="791" y="960"/>
                        </a:lnTo>
                        <a:lnTo>
                          <a:pt x="749" y="885"/>
                        </a:lnTo>
                        <a:lnTo>
                          <a:pt x="437" y="556"/>
                        </a:lnTo>
                        <a:lnTo>
                          <a:pt x="235" y="354"/>
                        </a:lnTo>
                        <a:lnTo>
                          <a:pt x="67" y="210"/>
                        </a:lnTo>
                        <a:lnTo>
                          <a:pt x="0" y="134"/>
                        </a:lnTo>
                        <a:lnTo>
                          <a:pt x="17" y="92"/>
                        </a:lnTo>
                        <a:lnTo>
                          <a:pt x="42" y="92"/>
                        </a:lnTo>
                        <a:lnTo>
                          <a:pt x="160" y="219"/>
                        </a:lnTo>
                        <a:lnTo>
                          <a:pt x="319" y="344"/>
                        </a:lnTo>
                        <a:lnTo>
                          <a:pt x="472" y="548"/>
                        </a:lnTo>
                        <a:lnTo>
                          <a:pt x="614" y="698"/>
                        </a:lnTo>
                        <a:lnTo>
                          <a:pt x="749" y="800"/>
                        </a:lnTo>
                        <a:lnTo>
                          <a:pt x="834" y="876"/>
                        </a:lnTo>
                        <a:lnTo>
                          <a:pt x="893" y="860"/>
                        </a:lnTo>
                        <a:lnTo>
                          <a:pt x="951" y="818"/>
                        </a:lnTo>
                        <a:lnTo>
                          <a:pt x="1138" y="775"/>
                        </a:lnTo>
                        <a:lnTo>
                          <a:pt x="1475" y="683"/>
                        </a:lnTo>
                        <a:lnTo>
                          <a:pt x="1677" y="573"/>
                        </a:lnTo>
                        <a:lnTo>
                          <a:pt x="1912" y="471"/>
                        </a:lnTo>
                        <a:lnTo>
                          <a:pt x="2157" y="379"/>
                        </a:lnTo>
                        <a:lnTo>
                          <a:pt x="2411" y="269"/>
                        </a:lnTo>
                        <a:lnTo>
                          <a:pt x="2588" y="210"/>
                        </a:lnTo>
                        <a:lnTo>
                          <a:pt x="2798" y="117"/>
                        </a:lnTo>
                        <a:lnTo>
                          <a:pt x="2966" y="75"/>
                        </a:lnTo>
                        <a:lnTo>
                          <a:pt x="3110" y="0"/>
                        </a:lnTo>
                        <a:lnTo>
                          <a:pt x="3060" y="134"/>
                        </a:lnTo>
                        <a:lnTo>
                          <a:pt x="2975" y="134"/>
                        </a:lnTo>
                        <a:lnTo>
                          <a:pt x="2865" y="159"/>
                        </a:lnTo>
                        <a:lnTo>
                          <a:pt x="2671" y="219"/>
                        </a:lnTo>
                        <a:lnTo>
                          <a:pt x="2528" y="277"/>
                        </a:lnTo>
                        <a:lnTo>
                          <a:pt x="2351" y="336"/>
                        </a:lnTo>
                        <a:lnTo>
                          <a:pt x="2233" y="396"/>
                        </a:lnTo>
                        <a:lnTo>
                          <a:pt x="2039" y="471"/>
                        </a:lnTo>
                        <a:lnTo>
                          <a:pt x="1912" y="471"/>
                        </a:lnTo>
                        <a:lnTo>
                          <a:pt x="1727" y="606"/>
                        </a:lnTo>
                        <a:lnTo>
                          <a:pt x="1600" y="666"/>
                        </a:lnTo>
                        <a:lnTo>
                          <a:pt x="1440" y="724"/>
                        </a:lnTo>
                        <a:lnTo>
                          <a:pt x="1238" y="793"/>
                        </a:lnTo>
                        <a:lnTo>
                          <a:pt x="1078" y="833"/>
                        </a:lnTo>
                        <a:lnTo>
                          <a:pt x="968" y="885"/>
                        </a:lnTo>
                        <a:lnTo>
                          <a:pt x="868" y="935"/>
                        </a:lnTo>
                        <a:lnTo>
                          <a:pt x="843" y="1070"/>
                        </a:lnTo>
                        <a:lnTo>
                          <a:pt x="843" y="1390"/>
                        </a:lnTo>
                        <a:lnTo>
                          <a:pt x="843" y="1609"/>
                        </a:lnTo>
                        <a:lnTo>
                          <a:pt x="859" y="1796"/>
                        </a:lnTo>
                        <a:lnTo>
                          <a:pt x="809" y="1846"/>
                        </a:lnTo>
                        <a:lnTo>
                          <a:pt x="791" y="1811"/>
                        </a:lnTo>
                        <a:close/>
                      </a:path>
                    </a:pathLst>
                  </a:custGeom>
                  <a:solidFill>
                    <a:srgbClr val="000000"/>
                  </a:solidFill>
                  <a:ln w="9525">
                    <a:noFill/>
                    <a:round/>
                    <a:headEnd/>
                    <a:tailEnd/>
                  </a:ln>
                </p:spPr>
                <p:txBody>
                  <a:bodyPr/>
                  <a:lstStyle/>
                  <a:p>
                    <a:pPr>
                      <a:defRPr/>
                    </a:pPr>
                    <a:endParaRPr lang="de-DE" sz="1342"/>
                  </a:p>
                </p:txBody>
              </p:sp>
            </p:grpSp>
            <p:sp>
              <p:nvSpPr>
                <p:cNvPr id="107" name="Freeform 62">
                  <a:extLst>
                    <a:ext uri="{FF2B5EF4-FFF2-40B4-BE49-F238E27FC236}">
                      <a16:creationId xmlns:a16="http://schemas.microsoft.com/office/drawing/2014/main" id="{905F5300-E69E-4CF2-8572-67BB806B2DBB}"/>
                    </a:ext>
                  </a:extLst>
                </p:cNvPr>
                <p:cNvSpPr>
                  <a:spLocks/>
                </p:cNvSpPr>
                <p:nvPr/>
              </p:nvSpPr>
              <p:spPr bwMode="auto">
                <a:xfrm>
                  <a:off x="3097" y="1931"/>
                  <a:ext cx="375" cy="263"/>
                </a:xfrm>
                <a:custGeom>
                  <a:avLst/>
                  <a:gdLst>
                    <a:gd name="T0" fmla="*/ 1 w 751"/>
                    <a:gd name="T1" fmla="*/ 19 h 522"/>
                    <a:gd name="T2" fmla="*/ 24 w 751"/>
                    <a:gd name="T3" fmla="*/ 13 h 522"/>
                    <a:gd name="T4" fmla="*/ 38 w 751"/>
                    <a:gd name="T5" fmla="*/ 7 h 522"/>
                    <a:gd name="T6" fmla="*/ 47 w 751"/>
                    <a:gd name="T7" fmla="*/ 0 h 522"/>
                    <a:gd name="T8" fmla="*/ 57 w 751"/>
                    <a:gd name="T9" fmla="*/ 9 h 522"/>
                    <a:gd name="T10" fmla="*/ 71 w 751"/>
                    <a:gd name="T11" fmla="*/ 23 h 522"/>
                    <a:gd name="T12" fmla="*/ 84 w 751"/>
                    <a:gd name="T13" fmla="*/ 30 h 522"/>
                    <a:gd name="T14" fmla="*/ 93 w 751"/>
                    <a:gd name="T15" fmla="*/ 40 h 522"/>
                    <a:gd name="T16" fmla="*/ 88 w 751"/>
                    <a:gd name="T17" fmla="*/ 48 h 522"/>
                    <a:gd name="T18" fmla="*/ 69 w 751"/>
                    <a:gd name="T19" fmla="*/ 57 h 522"/>
                    <a:gd name="T20" fmla="*/ 50 w 751"/>
                    <a:gd name="T21" fmla="*/ 65 h 522"/>
                    <a:gd name="T22" fmla="*/ 42 w 751"/>
                    <a:gd name="T23" fmla="*/ 65 h 522"/>
                    <a:gd name="T24" fmla="*/ 30 w 751"/>
                    <a:gd name="T25" fmla="*/ 50 h 522"/>
                    <a:gd name="T26" fmla="*/ 19 w 751"/>
                    <a:gd name="T27" fmla="*/ 41 h 522"/>
                    <a:gd name="T28" fmla="*/ 7 w 751"/>
                    <a:gd name="T29" fmla="*/ 34 h 522"/>
                    <a:gd name="T30" fmla="*/ 0 w 751"/>
                    <a:gd name="T31" fmla="*/ 24 h 522"/>
                    <a:gd name="T32" fmla="*/ 1 w 751"/>
                    <a:gd name="T33" fmla="*/ 19 h 5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1"/>
                    <a:gd name="T52" fmla="*/ 0 h 522"/>
                    <a:gd name="T53" fmla="*/ 751 w 751"/>
                    <a:gd name="T54" fmla="*/ 522 h 5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1" h="522">
                      <a:moveTo>
                        <a:pt x="9" y="152"/>
                      </a:moveTo>
                      <a:lnTo>
                        <a:pt x="194" y="110"/>
                      </a:lnTo>
                      <a:lnTo>
                        <a:pt x="304" y="60"/>
                      </a:lnTo>
                      <a:lnTo>
                        <a:pt x="381" y="0"/>
                      </a:lnTo>
                      <a:lnTo>
                        <a:pt x="456" y="77"/>
                      </a:lnTo>
                      <a:lnTo>
                        <a:pt x="574" y="187"/>
                      </a:lnTo>
                      <a:lnTo>
                        <a:pt x="676" y="245"/>
                      </a:lnTo>
                      <a:lnTo>
                        <a:pt x="751" y="322"/>
                      </a:lnTo>
                      <a:lnTo>
                        <a:pt x="709" y="389"/>
                      </a:lnTo>
                      <a:lnTo>
                        <a:pt x="558" y="456"/>
                      </a:lnTo>
                      <a:lnTo>
                        <a:pt x="406" y="522"/>
                      </a:lnTo>
                      <a:lnTo>
                        <a:pt x="339" y="522"/>
                      </a:lnTo>
                      <a:lnTo>
                        <a:pt x="245" y="405"/>
                      </a:lnTo>
                      <a:lnTo>
                        <a:pt x="152" y="330"/>
                      </a:lnTo>
                      <a:lnTo>
                        <a:pt x="60" y="279"/>
                      </a:lnTo>
                      <a:lnTo>
                        <a:pt x="0" y="195"/>
                      </a:lnTo>
                      <a:lnTo>
                        <a:pt x="9" y="152"/>
                      </a:lnTo>
                      <a:close/>
                    </a:path>
                  </a:pathLst>
                </a:custGeom>
                <a:solidFill>
                  <a:srgbClr val="F8F8F8"/>
                </a:solidFill>
                <a:ln w="6">
                  <a:solidFill>
                    <a:srgbClr val="000000"/>
                  </a:solidFill>
                  <a:prstDash val="solid"/>
                  <a:round/>
                  <a:headEnd/>
                  <a:tailEnd/>
                </a:ln>
              </p:spPr>
              <p:txBody>
                <a:bodyPr/>
                <a:lstStyle/>
                <a:p>
                  <a:pPr>
                    <a:defRPr/>
                  </a:pPr>
                  <a:endParaRPr lang="de-DE" sz="1342"/>
                </a:p>
              </p:txBody>
            </p:sp>
            <p:sp>
              <p:nvSpPr>
                <p:cNvPr id="108" name="Freeform 63">
                  <a:extLst>
                    <a:ext uri="{FF2B5EF4-FFF2-40B4-BE49-F238E27FC236}">
                      <a16:creationId xmlns:a16="http://schemas.microsoft.com/office/drawing/2014/main" id="{3A798FE5-9A88-41C4-9A56-BE9D2EEB29D4}"/>
                    </a:ext>
                  </a:extLst>
                </p:cNvPr>
                <p:cNvSpPr>
                  <a:spLocks/>
                </p:cNvSpPr>
                <p:nvPr/>
              </p:nvSpPr>
              <p:spPr bwMode="auto">
                <a:xfrm>
                  <a:off x="3169" y="1931"/>
                  <a:ext cx="80" cy="131"/>
                </a:xfrm>
                <a:custGeom>
                  <a:avLst/>
                  <a:gdLst>
                    <a:gd name="T0" fmla="*/ 20 w 161"/>
                    <a:gd name="T1" fmla="*/ 27 h 262"/>
                    <a:gd name="T2" fmla="*/ 4 w 161"/>
                    <a:gd name="T3" fmla="*/ 0 h 262"/>
                    <a:gd name="T4" fmla="*/ 0 w 161"/>
                    <a:gd name="T5" fmla="*/ 2 h 262"/>
                    <a:gd name="T6" fmla="*/ 2 w 161"/>
                    <a:gd name="T7" fmla="*/ 5 h 262"/>
                    <a:gd name="T8" fmla="*/ 16 w 161"/>
                    <a:gd name="T9" fmla="*/ 31 h 262"/>
                    <a:gd name="T10" fmla="*/ 21 w 161"/>
                    <a:gd name="T11" fmla="*/ 33 h 262"/>
                    <a:gd name="T12" fmla="*/ 20 w 161"/>
                    <a:gd name="T13" fmla="*/ 27 h 262"/>
                    <a:gd name="T14" fmla="*/ 0 60000 65536"/>
                    <a:gd name="T15" fmla="*/ 0 60000 65536"/>
                    <a:gd name="T16" fmla="*/ 0 60000 65536"/>
                    <a:gd name="T17" fmla="*/ 0 60000 65536"/>
                    <a:gd name="T18" fmla="*/ 0 60000 65536"/>
                    <a:gd name="T19" fmla="*/ 0 60000 65536"/>
                    <a:gd name="T20" fmla="*/ 0 60000 65536"/>
                    <a:gd name="T21" fmla="*/ 0 w 161"/>
                    <a:gd name="T22" fmla="*/ 0 h 262"/>
                    <a:gd name="T23" fmla="*/ 161 w 161"/>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262">
                      <a:moveTo>
                        <a:pt x="153" y="219"/>
                      </a:moveTo>
                      <a:lnTo>
                        <a:pt x="26" y="0"/>
                      </a:lnTo>
                      <a:lnTo>
                        <a:pt x="0" y="17"/>
                      </a:lnTo>
                      <a:lnTo>
                        <a:pt x="9" y="42"/>
                      </a:lnTo>
                      <a:lnTo>
                        <a:pt x="128" y="254"/>
                      </a:lnTo>
                      <a:lnTo>
                        <a:pt x="161" y="262"/>
                      </a:lnTo>
                      <a:lnTo>
                        <a:pt x="153" y="219"/>
                      </a:lnTo>
                      <a:close/>
                    </a:path>
                  </a:pathLst>
                </a:custGeom>
                <a:solidFill>
                  <a:srgbClr val="000000"/>
                </a:solidFill>
                <a:ln w="9525">
                  <a:noFill/>
                  <a:round/>
                  <a:headEnd/>
                  <a:tailEnd/>
                </a:ln>
              </p:spPr>
              <p:txBody>
                <a:bodyPr/>
                <a:lstStyle/>
                <a:p>
                  <a:pPr>
                    <a:defRPr/>
                  </a:pPr>
                  <a:endParaRPr lang="de-DE" sz="1342"/>
                </a:p>
              </p:txBody>
            </p:sp>
          </p:grpSp>
          <p:grpSp>
            <p:nvGrpSpPr>
              <p:cNvPr id="12" name="Group 68">
                <a:extLst>
                  <a:ext uri="{FF2B5EF4-FFF2-40B4-BE49-F238E27FC236}">
                    <a16:creationId xmlns:a16="http://schemas.microsoft.com/office/drawing/2014/main" id="{CE937671-00F8-4BB6-9D5F-817774E5F118}"/>
                  </a:ext>
                </a:extLst>
              </p:cNvPr>
              <p:cNvGrpSpPr>
                <a:grpSpLocks/>
              </p:cNvGrpSpPr>
              <p:nvPr/>
            </p:nvGrpSpPr>
            <p:grpSpPr bwMode="auto">
              <a:xfrm>
                <a:off x="1935857" y="2146201"/>
                <a:ext cx="590550" cy="896938"/>
                <a:chOff x="2988" y="1545"/>
                <a:chExt cx="372" cy="565"/>
              </a:xfrm>
            </p:grpSpPr>
            <p:sp>
              <p:nvSpPr>
                <p:cNvPr id="103" name="Freeform 65">
                  <a:extLst>
                    <a:ext uri="{FF2B5EF4-FFF2-40B4-BE49-F238E27FC236}">
                      <a16:creationId xmlns:a16="http://schemas.microsoft.com/office/drawing/2014/main" id="{2A73497A-EBC9-4826-A550-FCE13E6947E3}"/>
                    </a:ext>
                  </a:extLst>
                </p:cNvPr>
                <p:cNvSpPr>
                  <a:spLocks/>
                </p:cNvSpPr>
                <p:nvPr/>
              </p:nvSpPr>
              <p:spPr bwMode="auto">
                <a:xfrm>
                  <a:off x="3118" y="1545"/>
                  <a:ext cx="164" cy="228"/>
                </a:xfrm>
                <a:custGeom>
                  <a:avLst/>
                  <a:gdLst>
                    <a:gd name="T0" fmla="*/ 3 w 332"/>
                    <a:gd name="T1" fmla="*/ 14 h 456"/>
                    <a:gd name="T2" fmla="*/ 6 w 332"/>
                    <a:gd name="T3" fmla="*/ 9 h 456"/>
                    <a:gd name="T4" fmla="*/ 12 w 332"/>
                    <a:gd name="T5" fmla="*/ 3 h 456"/>
                    <a:gd name="T6" fmla="*/ 19 w 332"/>
                    <a:gd name="T7" fmla="*/ 1 h 456"/>
                    <a:gd name="T8" fmla="*/ 23 w 332"/>
                    <a:gd name="T9" fmla="*/ 0 h 456"/>
                    <a:gd name="T10" fmla="*/ 29 w 332"/>
                    <a:gd name="T11" fmla="*/ 4 h 456"/>
                    <a:gd name="T12" fmla="*/ 34 w 332"/>
                    <a:gd name="T13" fmla="*/ 11 h 456"/>
                    <a:gd name="T14" fmla="*/ 36 w 332"/>
                    <a:gd name="T15" fmla="*/ 17 h 456"/>
                    <a:gd name="T16" fmla="*/ 36 w 332"/>
                    <a:gd name="T17" fmla="*/ 24 h 456"/>
                    <a:gd name="T18" fmla="*/ 34 w 332"/>
                    <a:gd name="T19" fmla="*/ 30 h 456"/>
                    <a:gd name="T20" fmla="*/ 32 w 332"/>
                    <a:gd name="T21" fmla="*/ 38 h 456"/>
                    <a:gd name="T22" fmla="*/ 32 w 332"/>
                    <a:gd name="T23" fmla="*/ 40 h 456"/>
                    <a:gd name="T24" fmla="*/ 35 w 332"/>
                    <a:gd name="T25" fmla="*/ 47 h 456"/>
                    <a:gd name="T26" fmla="*/ 41 w 332"/>
                    <a:gd name="T27" fmla="*/ 53 h 456"/>
                    <a:gd name="T28" fmla="*/ 42 w 332"/>
                    <a:gd name="T29" fmla="*/ 55 h 456"/>
                    <a:gd name="T30" fmla="*/ 40 w 332"/>
                    <a:gd name="T31" fmla="*/ 57 h 456"/>
                    <a:gd name="T32" fmla="*/ 38 w 332"/>
                    <a:gd name="T33" fmla="*/ 57 h 456"/>
                    <a:gd name="T34" fmla="*/ 33 w 332"/>
                    <a:gd name="T35" fmla="*/ 49 h 456"/>
                    <a:gd name="T36" fmla="*/ 29 w 332"/>
                    <a:gd name="T37" fmla="*/ 43 h 456"/>
                    <a:gd name="T38" fmla="*/ 26 w 332"/>
                    <a:gd name="T39" fmla="*/ 48 h 456"/>
                    <a:gd name="T40" fmla="*/ 23 w 332"/>
                    <a:gd name="T41" fmla="*/ 52 h 456"/>
                    <a:gd name="T42" fmla="*/ 18 w 332"/>
                    <a:gd name="T43" fmla="*/ 55 h 456"/>
                    <a:gd name="T44" fmla="*/ 13 w 332"/>
                    <a:gd name="T45" fmla="*/ 56 h 456"/>
                    <a:gd name="T46" fmla="*/ 5 w 332"/>
                    <a:gd name="T47" fmla="*/ 55 h 456"/>
                    <a:gd name="T48" fmla="*/ 1 w 332"/>
                    <a:gd name="T49" fmla="*/ 45 h 456"/>
                    <a:gd name="T50" fmla="*/ 0 w 332"/>
                    <a:gd name="T51" fmla="*/ 31 h 456"/>
                    <a:gd name="T52" fmla="*/ 1 w 332"/>
                    <a:gd name="T53" fmla="*/ 19 h 456"/>
                    <a:gd name="T54" fmla="*/ 3 w 332"/>
                    <a:gd name="T55" fmla="*/ 14 h 4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2"/>
                    <a:gd name="T85" fmla="*/ 0 h 456"/>
                    <a:gd name="T86" fmla="*/ 332 w 332"/>
                    <a:gd name="T87" fmla="*/ 456 h 4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2" h="456">
                      <a:moveTo>
                        <a:pt x="25" y="118"/>
                      </a:moveTo>
                      <a:lnTo>
                        <a:pt x="52" y="71"/>
                      </a:lnTo>
                      <a:lnTo>
                        <a:pt x="99" y="19"/>
                      </a:lnTo>
                      <a:lnTo>
                        <a:pt x="148" y="2"/>
                      </a:lnTo>
                      <a:lnTo>
                        <a:pt x="190" y="0"/>
                      </a:lnTo>
                      <a:lnTo>
                        <a:pt x="238" y="27"/>
                      </a:lnTo>
                      <a:lnTo>
                        <a:pt x="270" y="86"/>
                      </a:lnTo>
                      <a:lnTo>
                        <a:pt x="285" y="135"/>
                      </a:lnTo>
                      <a:lnTo>
                        <a:pt x="281" y="185"/>
                      </a:lnTo>
                      <a:lnTo>
                        <a:pt x="270" y="246"/>
                      </a:lnTo>
                      <a:lnTo>
                        <a:pt x="256" y="301"/>
                      </a:lnTo>
                      <a:lnTo>
                        <a:pt x="256" y="314"/>
                      </a:lnTo>
                      <a:lnTo>
                        <a:pt x="278" y="370"/>
                      </a:lnTo>
                      <a:lnTo>
                        <a:pt x="322" y="420"/>
                      </a:lnTo>
                      <a:lnTo>
                        <a:pt x="332" y="436"/>
                      </a:lnTo>
                      <a:lnTo>
                        <a:pt x="320" y="453"/>
                      </a:lnTo>
                      <a:lnTo>
                        <a:pt x="298" y="456"/>
                      </a:lnTo>
                      <a:lnTo>
                        <a:pt x="257" y="387"/>
                      </a:lnTo>
                      <a:lnTo>
                        <a:pt x="237" y="342"/>
                      </a:lnTo>
                      <a:lnTo>
                        <a:pt x="212" y="379"/>
                      </a:lnTo>
                      <a:lnTo>
                        <a:pt x="191" y="411"/>
                      </a:lnTo>
                      <a:lnTo>
                        <a:pt x="143" y="440"/>
                      </a:lnTo>
                      <a:lnTo>
                        <a:pt x="107" y="448"/>
                      </a:lnTo>
                      <a:lnTo>
                        <a:pt x="42" y="433"/>
                      </a:lnTo>
                      <a:lnTo>
                        <a:pt x="10" y="357"/>
                      </a:lnTo>
                      <a:lnTo>
                        <a:pt x="0" y="252"/>
                      </a:lnTo>
                      <a:lnTo>
                        <a:pt x="5" y="151"/>
                      </a:lnTo>
                      <a:lnTo>
                        <a:pt x="25" y="118"/>
                      </a:lnTo>
                      <a:close/>
                    </a:path>
                  </a:pathLst>
                </a:custGeom>
                <a:solidFill>
                  <a:srgbClr val="000000"/>
                </a:solidFill>
                <a:ln w="9525">
                  <a:noFill/>
                  <a:round/>
                  <a:headEnd/>
                  <a:tailEnd/>
                </a:ln>
              </p:spPr>
              <p:txBody>
                <a:bodyPr/>
                <a:lstStyle/>
                <a:p>
                  <a:pPr>
                    <a:defRPr/>
                  </a:pPr>
                  <a:endParaRPr lang="de-DE" sz="1342"/>
                </a:p>
              </p:txBody>
            </p:sp>
            <p:sp>
              <p:nvSpPr>
                <p:cNvPr id="104" name="Freeform 66">
                  <a:extLst>
                    <a:ext uri="{FF2B5EF4-FFF2-40B4-BE49-F238E27FC236}">
                      <a16:creationId xmlns:a16="http://schemas.microsoft.com/office/drawing/2014/main" id="{50ED4170-07D9-4DB0-835A-633F64FBA372}"/>
                    </a:ext>
                  </a:extLst>
                </p:cNvPr>
                <p:cNvSpPr>
                  <a:spLocks/>
                </p:cNvSpPr>
                <p:nvPr/>
              </p:nvSpPr>
              <p:spPr bwMode="auto">
                <a:xfrm>
                  <a:off x="2988" y="1795"/>
                  <a:ext cx="315" cy="311"/>
                </a:xfrm>
                <a:custGeom>
                  <a:avLst/>
                  <a:gdLst>
                    <a:gd name="T0" fmla="*/ 25 w 634"/>
                    <a:gd name="T1" fmla="*/ 4 h 628"/>
                    <a:gd name="T2" fmla="*/ 32 w 634"/>
                    <a:gd name="T3" fmla="*/ 1 h 628"/>
                    <a:gd name="T4" fmla="*/ 37 w 634"/>
                    <a:gd name="T5" fmla="*/ 0 h 628"/>
                    <a:gd name="T6" fmla="*/ 42 w 634"/>
                    <a:gd name="T7" fmla="*/ 1 h 628"/>
                    <a:gd name="T8" fmla="*/ 44 w 634"/>
                    <a:gd name="T9" fmla="*/ 3 h 628"/>
                    <a:gd name="T10" fmla="*/ 43 w 634"/>
                    <a:gd name="T11" fmla="*/ 9 h 628"/>
                    <a:gd name="T12" fmla="*/ 35 w 634"/>
                    <a:gd name="T13" fmla="*/ 12 h 628"/>
                    <a:gd name="T14" fmla="*/ 28 w 634"/>
                    <a:gd name="T15" fmla="*/ 12 h 628"/>
                    <a:gd name="T16" fmla="*/ 19 w 634"/>
                    <a:gd name="T17" fmla="*/ 13 h 628"/>
                    <a:gd name="T18" fmla="*/ 13 w 634"/>
                    <a:gd name="T19" fmla="*/ 16 h 628"/>
                    <a:gd name="T20" fmla="*/ 7 w 634"/>
                    <a:gd name="T21" fmla="*/ 20 h 628"/>
                    <a:gd name="T22" fmla="*/ 7 w 634"/>
                    <a:gd name="T23" fmla="*/ 26 h 628"/>
                    <a:gd name="T24" fmla="*/ 9 w 634"/>
                    <a:gd name="T25" fmla="*/ 33 h 628"/>
                    <a:gd name="T26" fmla="*/ 15 w 634"/>
                    <a:gd name="T27" fmla="*/ 38 h 628"/>
                    <a:gd name="T28" fmla="*/ 24 w 634"/>
                    <a:gd name="T29" fmla="*/ 42 h 628"/>
                    <a:gd name="T30" fmla="*/ 37 w 634"/>
                    <a:gd name="T31" fmla="*/ 47 h 628"/>
                    <a:gd name="T32" fmla="*/ 50 w 634"/>
                    <a:gd name="T33" fmla="*/ 50 h 628"/>
                    <a:gd name="T34" fmla="*/ 59 w 634"/>
                    <a:gd name="T35" fmla="*/ 54 h 628"/>
                    <a:gd name="T36" fmla="*/ 63 w 634"/>
                    <a:gd name="T37" fmla="*/ 55 h 628"/>
                    <a:gd name="T38" fmla="*/ 61 w 634"/>
                    <a:gd name="T39" fmla="*/ 60 h 628"/>
                    <a:gd name="T40" fmla="*/ 63 w 634"/>
                    <a:gd name="T41" fmla="*/ 67 h 628"/>
                    <a:gd name="T42" fmla="*/ 70 w 634"/>
                    <a:gd name="T43" fmla="*/ 70 h 628"/>
                    <a:gd name="T44" fmla="*/ 79 w 634"/>
                    <a:gd name="T45" fmla="*/ 74 h 628"/>
                    <a:gd name="T46" fmla="*/ 80 w 634"/>
                    <a:gd name="T47" fmla="*/ 79 h 628"/>
                    <a:gd name="T48" fmla="*/ 70 w 634"/>
                    <a:gd name="T49" fmla="*/ 75 h 628"/>
                    <a:gd name="T50" fmla="*/ 59 w 634"/>
                    <a:gd name="T51" fmla="*/ 70 h 628"/>
                    <a:gd name="T52" fmla="*/ 56 w 634"/>
                    <a:gd name="T53" fmla="*/ 65 h 628"/>
                    <a:gd name="T54" fmla="*/ 56 w 634"/>
                    <a:gd name="T55" fmla="*/ 58 h 628"/>
                    <a:gd name="T56" fmla="*/ 50 w 634"/>
                    <a:gd name="T57" fmla="*/ 55 h 628"/>
                    <a:gd name="T58" fmla="*/ 35 w 634"/>
                    <a:gd name="T59" fmla="*/ 51 h 628"/>
                    <a:gd name="T60" fmla="*/ 24 w 634"/>
                    <a:gd name="T61" fmla="*/ 47 h 628"/>
                    <a:gd name="T62" fmla="*/ 11 w 634"/>
                    <a:gd name="T63" fmla="*/ 41 h 628"/>
                    <a:gd name="T64" fmla="*/ 2 w 634"/>
                    <a:gd name="T65" fmla="*/ 35 h 628"/>
                    <a:gd name="T66" fmla="*/ 1 w 634"/>
                    <a:gd name="T67" fmla="*/ 29 h 628"/>
                    <a:gd name="T68" fmla="*/ 0 w 634"/>
                    <a:gd name="T69" fmla="*/ 24 h 628"/>
                    <a:gd name="T70" fmla="*/ 1 w 634"/>
                    <a:gd name="T71" fmla="*/ 17 h 628"/>
                    <a:gd name="T72" fmla="*/ 6 w 634"/>
                    <a:gd name="T73" fmla="*/ 12 h 628"/>
                    <a:gd name="T74" fmla="*/ 14 w 634"/>
                    <a:gd name="T75" fmla="*/ 8 h 628"/>
                    <a:gd name="T76" fmla="*/ 21 w 634"/>
                    <a:gd name="T77" fmla="*/ 5 h 628"/>
                    <a:gd name="T78" fmla="*/ 25 w 634"/>
                    <a:gd name="T79" fmla="*/ 4 h 6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628"/>
                    <a:gd name="T122" fmla="*/ 634 w 634"/>
                    <a:gd name="T123" fmla="*/ 628 h 6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628">
                      <a:moveTo>
                        <a:pt x="195" y="25"/>
                      </a:moveTo>
                      <a:lnTo>
                        <a:pt x="255" y="4"/>
                      </a:lnTo>
                      <a:lnTo>
                        <a:pt x="296" y="0"/>
                      </a:lnTo>
                      <a:lnTo>
                        <a:pt x="330" y="4"/>
                      </a:lnTo>
                      <a:lnTo>
                        <a:pt x="348" y="22"/>
                      </a:lnTo>
                      <a:lnTo>
                        <a:pt x="338" y="65"/>
                      </a:lnTo>
                      <a:lnTo>
                        <a:pt x="280" y="89"/>
                      </a:lnTo>
                      <a:lnTo>
                        <a:pt x="217" y="89"/>
                      </a:lnTo>
                      <a:lnTo>
                        <a:pt x="150" y="100"/>
                      </a:lnTo>
                      <a:lnTo>
                        <a:pt x="100" y="122"/>
                      </a:lnTo>
                      <a:lnTo>
                        <a:pt x="53" y="156"/>
                      </a:lnTo>
                      <a:lnTo>
                        <a:pt x="50" y="206"/>
                      </a:lnTo>
                      <a:lnTo>
                        <a:pt x="68" y="257"/>
                      </a:lnTo>
                      <a:lnTo>
                        <a:pt x="117" y="299"/>
                      </a:lnTo>
                      <a:lnTo>
                        <a:pt x="192" y="333"/>
                      </a:lnTo>
                      <a:lnTo>
                        <a:pt x="294" y="369"/>
                      </a:lnTo>
                      <a:lnTo>
                        <a:pt x="398" y="399"/>
                      </a:lnTo>
                      <a:lnTo>
                        <a:pt x="465" y="427"/>
                      </a:lnTo>
                      <a:lnTo>
                        <a:pt x="498" y="437"/>
                      </a:lnTo>
                      <a:lnTo>
                        <a:pt x="487" y="476"/>
                      </a:lnTo>
                      <a:lnTo>
                        <a:pt x="498" y="529"/>
                      </a:lnTo>
                      <a:lnTo>
                        <a:pt x="558" y="554"/>
                      </a:lnTo>
                      <a:lnTo>
                        <a:pt x="631" y="587"/>
                      </a:lnTo>
                      <a:lnTo>
                        <a:pt x="634" y="628"/>
                      </a:lnTo>
                      <a:lnTo>
                        <a:pt x="558" y="594"/>
                      </a:lnTo>
                      <a:lnTo>
                        <a:pt x="465" y="554"/>
                      </a:lnTo>
                      <a:lnTo>
                        <a:pt x="445" y="512"/>
                      </a:lnTo>
                      <a:lnTo>
                        <a:pt x="445" y="462"/>
                      </a:lnTo>
                      <a:lnTo>
                        <a:pt x="398" y="437"/>
                      </a:lnTo>
                      <a:lnTo>
                        <a:pt x="277" y="402"/>
                      </a:lnTo>
                      <a:lnTo>
                        <a:pt x="188" y="369"/>
                      </a:lnTo>
                      <a:lnTo>
                        <a:pt x="86" y="324"/>
                      </a:lnTo>
                      <a:lnTo>
                        <a:pt x="15" y="274"/>
                      </a:lnTo>
                      <a:lnTo>
                        <a:pt x="1" y="227"/>
                      </a:lnTo>
                      <a:lnTo>
                        <a:pt x="0" y="189"/>
                      </a:lnTo>
                      <a:lnTo>
                        <a:pt x="1" y="133"/>
                      </a:lnTo>
                      <a:lnTo>
                        <a:pt x="43" y="92"/>
                      </a:lnTo>
                      <a:lnTo>
                        <a:pt x="108" y="64"/>
                      </a:lnTo>
                      <a:lnTo>
                        <a:pt x="161" y="39"/>
                      </a:lnTo>
                      <a:lnTo>
                        <a:pt x="195" y="25"/>
                      </a:lnTo>
                      <a:close/>
                    </a:path>
                  </a:pathLst>
                </a:custGeom>
                <a:solidFill>
                  <a:srgbClr val="000000"/>
                </a:solidFill>
                <a:ln w="9525">
                  <a:noFill/>
                  <a:round/>
                  <a:headEnd/>
                  <a:tailEnd/>
                </a:ln>
              </p:spPr>
              <p:txBody>
                <a:bodyPr/>
                <a:lstStyle/>
                <a:p>
                  <a:pPr>
                    <a:defRPr/>
                  </a:pPr>
                  <a:endParaRPr lang="de-DE" sz="1342"/>
                </a:p>
              </p:txBody>
            </p:sp>
            <p:sp>
              <p:nvSpPr>
                <p:cNvPr id="105" name="Freeform 67">
                  <a:extLst>
                    <a:ext uri="{FF2B5EF4-FFF2-40B4-BE49-F238E27FC236}">
                      <a16:creationId xmlns:a16="http://schemas.microsoft.com/office/drawing/2014/main" id="{684D07F3-93B4-4C42-87E4-8F0DC0B8EC41}"/>
                    </a:ext>
                  </a:extLst>
                </p:cNvPr>
                <p:cNvSpPr>
                  <a:spLocks/>
                </p:cNvSpPr>
                <p:nvPr/>
              </p:nvSpPr>
              <p:spPr bwMode="auto">
                <a:xfrm>
                  <a:off x="3187" y="1791"/>
                  <a:ext cx="173" cy="186"/>
                </a:xfrm>
                <a:custGeom>
                  <a:avLst/>
                  <a:gdLst>
                    <a:gd name="T0" fmla="*/ 19 w 348"/>
                    <a:gd name="T1" fmla="*/ 4 h 371"/>
                    <a:gd name="T2" fmla="*/ 11 w 348"/>
                    <a:gd name="T3" fmla="*/ 1 h 371"/>
                    <a:gd name="T4" fmla="*/ 6 w 348"/>
                    <a:gd name="T5" fmla="*/ 0 h 371"/>
                    <a:gd name="T6" fmla="*/ 3 w 348"/>
                    <a:gd name="T7" fmla="*/ 1 h 371"/>
                    <a:gd name="T8" fmla="*/ 0 w 348"/>
                    <a:gd name="T9" fmla="*/ 3 h 371"/>
                    <a:gd name="T10" fmla="*/ 1 w 348"/>
                    <a:gd name="T11" fmla="*/ 6 h 371"/>
                    <a:gd name="T12" fmla="*/ 10 w 348"/>
                    <a:gd name="T13" fmla="*/ 7 h 371"/>
                    <a:gd name="T14" fmla="*/ 19 w 348"/>
                    <a:gd name="T15" fmla="*/ 11 h 371"/>
                    <a:gd name="T16" fmla="*/ 24 w 348"/>
                    <a:gd name="T17" fmla="*/ 13 h 371"/>
                    <a:gd name="T18" fmla="*/ 30 w 348"/>
                    <a:gd name="T19" fmla="*/ 16 h 371"/>
                    <a:gd name="T20" fmla="*/ 37 w 348"/>
                    <a:gd name="T21" fmla="*/ 20 h 371"/>
                    <a:gd name="T22" fmla="*/ 38 w 348"/>
                    <a:gd name="T23" fmla="*/ 26 h 371"/>
                    <a:gd name="T24" fmla="*/ 35 w 348"/>
                    <a:gd name="T25" fmla="*/ 33 h 371"/>
                    <a:gd name="T26" fmla="*/ 28 w 348"/>
                    <a:gd name="T27" fmla="*/ 38 h 371"/>
                    <a:gd name="T28" fmla="*/ 20 w 348"/>
                    <a:gd name="T29" fmla="*/ 42 h 371"/>
                    <a:gd name="T30" fmla="*/ 20 w 348"/>
                    <a:gd name="T31" fmla="*/ 47 h 371"/>
                    <a:gd name="T32" fmla="*/ 33 w 348"/>
                    <a:gd name="T33" fmla="*/ 41 h 371"/>
                    <a:gd name="T34" fmla="*/ 42 w 348"/>
                    <a:gd name="T35" fmla="*/ 35 h 371"/>
                    <a:gd name="T36" fmla="*/ 43 w 348"/>
                    <a:gd name="T37" fmla="*/ 29 h 371"/>
                    <a:gd name="T38" fmla="*/ 44 w 348"/>
                    <a:gd name="T39" fmla="*/ 24 h 371"/>
                    <a:gd name="T40" fmla="*/ 43 w 348"/>
                    <a:gd name="T41" fmla="*/ 17 h 371"/>
                    <a:gd name="T42" fmla="*/ 38 w 348"/>
                    <a:gd name="T43" fmla="*/ 12 h 371"/>
                    <a:gd name="T44" fmla="*/ 29 w 348"/>
                    <a:gd name="T45" fmla="*/ 8 h 371"/>
                    <a:gd name="T46" fmla="*/ 23 w 348"/>
                    <a:gd name="T47" fmla="*/ 5 h 371"/>
                    <a:gd name="T48" fmla="*/ 19 w 348"/>
                    <a:gd name="T49" fmla="*/ 4 h 3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8"/>
                    <a:gd name="T76" fmla="*/ 0 h 371"/>
                    <a:gd name="T77" fmla="*/ 348 w 348"/>
                    <a:gd name="T78" fmla="*/ 371 h 3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8" h="371">
                      <a:moveTo>
                        <a:pt x="152" y="25"/>
                      </a:moveTo>
                      <a:lnTo>
                        <a:pt x="92" y="4"/>
                      </a:lnTo>
                      <a:lnTo>
                        <a:pt x="51" y="0"/>
                      </a:lnTo>
                      <a:lnTo>
                        <a:pt x="17" y="4"/>
                      </a:lnTo>
                      <a:lnTo>
                        <a:pt x="0" y="22"/>
                      </a:lnTo>
                      <a:lnTo>
                        <a:pt x="14" y="45"/>
                      </a:lnTo>
                      <a:lnTo>
                        <a:pt x="79" y="55"/>
                      </a:lnTo>
                      <a:lnTo>
                        <a:pt x="145" y="83"/>
                      </a:lnTo>
                      <a:lnTo>
                        <a:pt x="197" y="100"/>
                      </a:lnTo>
                      <a:lnTo>
                        <a:pt x="247" y="124"/>
                      </a:lnTo>
                      <a:lnTo>
                        <a:pt x="294" y="156"/>
                      </a:lnTo>
                      <a:lnTo>
                        <a:pt x="297" y="208"/>
                      </a:lnTo>
                      <a:lnTo>
                        <a:pt x="277" y="258"/>
                      </a:lnTo>
                      <a:lnTo>
                        <a:pt x="230" y="301"/>
                      </a:lnTo>
                      <a:lnTo>
                        <a:pt x="155" y="334"/>
                      </a:lnTo>
                      <a:lnTo>
                        <a:pt x="159" y="371"/>
                      </a:lnTo>
                      <a:lnTo>
                        <a:pt x="261" y="326"/>
                      </a:lnTo>
                      <a:lnTo>
                        <a:pt x="330" y="276"/>
                      </a:lnTo>
                      <a:lnTo>
                        <a:pt x="344" y="227"/>
                      </a:lnTo>
                      <a:lnTo>
                        <a:pt x="348" y="191"/>
                      </a:lnTo>
                      <a:lnTo>
                        <a:pt x="344" y="135"/>
                      </a:lnTo>
                      <a:lnTo>
                        <a:pt x="302" y="92"/>
                      </a:lnTo>
                      <a:lnTo>
                        <a:pt x="238" y="64"/>
                      </a:lnTo>
                      <a:lnTo>
                        <a:pt x="185" y="39"/>
                      </a:lnTo>
                      <a:lnTo>
                        <a:pt x="152" y="25"/>
                      </a:lnTo>
                      <a:close/>
                    </a:path>
                  </a:pathLst>
                </a:custGeom>
                <a:solidFill>
                  <a:srgbClr val="000000"/>
                </a:solidFill>
                <a:ln w="9525">
                  <a:noFill/>
                  <a:round/>
                  <a:headEnd/>
                  <a:tailEnd/>
                </a:ln>
              </p:spPr>
              <p:txBody>
                <a:bodyPr/>
                <a:lstStyle/>
                <a:p>
                  <a:pPr>
                    <a:defRPr/>
                  </a:pPr>
                  <a:endParaRPr lang="de-DE" sz="1342"/>
                </a:p>
              </p:txBody>
            </p:sp>
          </p:grpSp>
          <p:grpSp>
            <p:nvGrpSpPr>
              <p:cNvPr id="13" name="Group 86">
                <a:extLst>
                  <a:ext uri="{FF2B5EF4-FFF2-40B4-BE49-F238E27FC236}">
                    <a16:creationId xmlns:a16="http://schemas.microsoft.com/office/drawing/2014/main" id="{8F5730B2-1BA8-4924-A918-DB515BA3ECC2}"/>
                  </a:ext>
                </a:extLst>
              </p:cNvPr>
              <p:cNvGrpSpPr>
                <a:grpSpLocks/>
              </p:cNvGrpSpPr>
              <p:nvPr/>
            </p:nvGrpSpPr>
            <p:grpSpPr bwMode="auto">
              <a:xfrm>
                <a:off x="2732782" y="1414364"/>
                <a:ext cx="735012" cy="1657350"/>
                <a:chOff x="3490" y="1084"/>
                <a:chExt cx="463" cy="1044"/>
              </a:xfrm>
            </p:grpSpPr>
            <p:sp>
              <p:nvSpPr>
                <p:cNvPr id="86" name="Freeform 69">
                  <a:extLst>
                    <a:ext uri="{FF2B5EF4-FFF2-40B4-BE49-F238E27FC236}">
                      <a16:creationId xmlns:a16="http://schemas.microsoft.com/office/drawing/2014/main" id="{A3AE6EE4-F52C-4FEE-A851-2B9C11A6F58B}"/>
                    </a:ext>
                  </a:extLst>
                </p:cNvPr>
                <p:cNvSpPr>
                  <a:spLocks/>
                </p:cNvSpPr>
                <p:nvPr/>
              </p:nvSpPr>
              <p:spPr bwMode="auto">
                <a:xfrm>
                  <a:off x="3499" y="1131"/>
                  <a:ext cx="243" cy="983"/>
                </a:xfrm>
                <a:custGeom>
                  <a:avLst/>
                  <a:gdLst>
                    <a:gd name="T0" fmla="*/ 60 w 486"/>
                    <a:gd name="T1" fmla="*/ 45 h 1968"/>
                    <a:gd name="T2" fmla="*/ 61 w 486"/>
                    <a:gd name="T3" fmla="*/ 54 h 1968"/>
                    <a:gd name="T4" fmla="*/ 61 w 486"/>
                    <a:gd name="T5" fmla="*/ 103 h 1968"/>
                    <a:gd name="T6" fmla="*/ 57 w 486"/>
                    <a:gd name="T7" fmla="*/ 168 h 1968"/>
                    <a:gd name="T8" fmla="*/ 57 w 486"/>
                    <a:gd name="T9" fmla="*/ 210 h 1968"/>
                    <a:gd name="T10" fmla="*/ 59 w 486"/>
                    <a:gd name="T11" fmla="*/ 238 h 1968"/>
                    <a:gd name="T12" fmla="*/ 57 w 486"/>
                    <a:gd name="T13" fmla="*/ 246 h 1968"/>
                    <a:gd name="T14" fmla="*/ 54 w 486"/>
                    <a:gd name="T15" fmla="*/ 245 h 1968"/>
                    <a:gd name="T16" fmla="*/ 33 w 486"/>
                    <a:gd name="T17" fmla="*/ 229 h 1968"/>
                    <a:gd name="T18" fmla="*/ 28 w 486"/>
                    <a:gd name="T19" fmla="*/ 226 h 1968"/>
                    <a:gd name="T20" fmla="*/ 25 w 486"/>
                    <a:gd name="T21" fmla="*/ 221 h 1968"/>
                    <a:gd name="T22" fmla="*/ 19 w 486"/>
                    <a:gd name="T23" fmla="*/ 215 h 1968"/>
                    <a:gd name="T24" fmla="*/ 12 w 486"/>
                    <a:gd name="T25" fmla="*/ 209 h 1968"/>
                    <a:gd name="T26" fmla="*/ 9 w 486"/>
                    <a:gd name="T27" fmla="*/ 200 h 1968"/>
                    <a:gd name="T28" fmla="*/ 0 w 486"/>
                    <a:gd name="T29" fmla="*/ 193 h 1968"/>
                    <a:gd name="T30" fmla="*/ 0 w 486"/>
                    <a:gd name="T31" fmla="*/ 189 h 1968"/>
                    <a:gd name="T32" fmla="*/ 5 w 486"/>
                    <a:gd name="T33" fmla="*/ 183 h 1968"/>
                    <a:gd name="T34" fmla="*/ 7 w 486"/>
                    <a:gd name="T35" fmla="*/ 176 h 1968"/>
                    <a:gd name="T36" fmla="*/ 6 w 486"/>
                    <a:gd name="T37" fmla="*/ 172 h 1968"/>
                    <a:gd name="T38" fmla="*/ 4 w 486"/>
                    <a:gd name="T39" fmla="*/ 166 h 1968"/>
                    <a:gd name="T40" fmla="*/ 3 w 486"/>
                    <a:gd name="T41" fmla="*/ 161 h 1968"/>
                    <a:gd name="T42" fmla="*/ 6 w 486"/>
                    <a:gd name="T43" fmla="*/ 154 h 1968"/>
                    <a:gd name="T44" fmla="*/ 6 w 486"/>
                    <a:gd name="T45" fmla="*/ 150 h 1968"/>
                    <a:gd name="T46" fmla="*/ 3 w 486"/>
                    <a:gd name="T47" fmla="*/ 140 h 1968"/>
                    <a:gd name="T48" fmla="*/ 3 w 486"/>
                    <a:gd name="T49" fmla="*/ 135 h 1968"/>
                    <a:gd name="T50" fmla="*/ 5 w 486"/>
                    <a:gd name="T51" fmla="*/ 131 h 1968"/>
                    <a:gd name="T52" fmla="*/ 8 w 486"/>
                    <a:gd name="T53" fmla="*/ 125 h 1968"/>
                    <a:gd name="T54" fmla="*/ 8 w 486"/>
                    <a:gd name="T55" fmla="*/ 117 h 1968"/>
                    <a:gd name="T56" fmla="*/ 6 w 486"/>
                    <a:gd name="T57" fmla="*/ 111 h 1968"/>
                    <a:gd name="T58" fmla="*/ 8 w 486"/>
                    <a:gd name="T59" fmla="*/ 103 h 1968"/>
                    <a:gd name="T60" fmla="*/ 10 w 486"/>
                    <a:gd name="T61" fmla="*/ 101 h 1968"/>
                    <a:gd name="T62" fmla="*/ 8 w 486"/>
                    <a:gd name="T63" fmla="*/ 93 h 1968"/>
                    <a:gd name="T64" fmla="*/ 4 w 486"/>
                    <a:gd name="T65" fmla="*/ 85 h 1968"/>
                    <a:gd name="T66" fmla="*/ 3 w 486"/>
                    <a:gd name="T67" fmla="*/ 80 h 1968"/>
                    <a:gd name="T68" fmla="*/ 4 w 486"/>
                    <a:gd name="T69" fmla="*/ 75 h 1968"/>
                    <a:gd name="T70" fmla="*/ 9 w 486"/>
                    <a:gd name="T71" fmla="*/ 71 h 1968"/>
                    <a:gd name="T72" fmla="*/ 9 w 486"/>
                    <a:gd name="T73" fmla="*/ 67 h 1968"/>
                    <a:gd name="T74" fmla="*/ 3 w 486"/>
                    <a:gd name="T75" fmla="*/ 56 h 1968"/>
                    <a:gd name="T76" fmla="*/ 1 w 486"/>
                    <a:gd name="T77" fmla="*/ 47 h 1968"/>
                    <a:gd name="T78" fmla="*/ 3 w 486"/>
                    <a:gd name="T79" fmla="*/ 43 h 1968"/>
                    <a:gd name="T80" fmla="*/ 8 w 486"/>
                    <a:gd name="T81" fmla="*/ 38 h 1968"/>
                    <a:gd name="T82" fmla="*/ 7 w 486"/>
                    <a:gd name="T83" fmla="*/ 34 h 1968"/>
                    <a:gd name="T84" fmla="*/ 3 w 486"/>
                    <a:gd name="T85" fmla="*/ 30 h 1968"/>
                    <a:gd name="T86" fmla="*/ 3 w 486"/>
                    <a:gd name="T87" fmla="*/ 25 h 1968"/>
                    <a:gd name="T88" fmla="*/ 9 w 486"/>
                    <a:gd name="T89" fmla="*/ 21 h 1968"/>
                    <a:gd name="T90" fmla="*/ 12 w 486"/>
                    <a:gd name="T91" fmla="*/ 18 h 1968"/>
                    <a:gd name="T92" fmla="*/ 7 w 486"/>
                    <a:gd name="T93" fmla="*/ 11 h 1968"/>
                    <a:gd name="T94" fmla="*/ 7 w 486"/>
                    <a:gd name="T95" fmla="*/ 7 h 1968"/>
                    <a:gd name="T96" fmla="*/ 13 w 486"/>
                    <a:gd name="T97" fmla="*/ 4 h 1968"/>
                    <a:gd name="T98" fmla="*/ 13 w 486"/>
                    <a:gd name="T99" fmla="*/ 0 h 1968"/>
                    <a:gd name="T100" fmla="*/ 20 w 486"/>
                    <a:gd name="T101" fmla="*/ 11 h 1968"/>
                    <a:gd name="T102" fmla="*/ 29 w 486"/>
                    <a:gd name="T103" fmla="*/ 21 h 1968"/>
                    <a:gd name="T104" fmla="*/ 39 w 486"/>
                    <a:gd name="T105" fmla="*/ 30 h 1968"/>
                    <a:gd name="T106" fmla="*/ 48 w 486"/>
                    <a:gd name="T107" fmla="*/ 36 h 1968"/>
                    <a:gd name="T108" fmla="*/ 57 w 486"/>
                    <a:gd name="T109" fmla="*/ 42 h 1968"/>
                    <a:gd name="T110" fmla="*/ 60 w 486"/>
                    <a:gd name="T111" fmla="*/ 45 h 19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6"/>
                    <a:gd name="T169" fmla="*/ 0 h 1968"/>
                    <a:gd name="T170" fmla="*/ 486 w 486"/>
                    <a:gd name="T171" fmla="*/ 1968 h 19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6" h="1968">
                      <a:moveTo>
                        <a:pt x="478" y="354"/>
                      </a:moveTo>
                      <a:lnTo>
                        <a:pt x="486" y="426"/>
                      </a:lnTo>
                      <a:lnTo>
                        <a:pt x="486" y="817"/>
                      </a:lnTo>
                      <a:lnTo>
                        <a:pt x="451" y="1340"/>
                      </a:lnTo>
                      <a:lnTo>
                        <a:pt x="454" y="1674"/>
                      </a:lnTo>
                      <a:lnTo>
                        <a:pt x="471" y="1904"/>
                      </a:lnTo>
                      <a:lnTo>
                        <a:pt x="454" y="1968"/>
                      </a:lnTo>
                      <a:lnTo>
                        <a:pt x="426" y="1954"/>
                      </a:lnTo>
                      <a:lnTo>
                        <a:pt x="261" y="1827"/>
                      </a:lnTo>
                      <a:lnTo>
                        <a:pt x="219" y="1802"/>
                      </a:lnTo>
                      <a:lnTo>
                        <a:pt x="194" y="1766"/>
                      </a:lnTo>
                      <a:lnTo>
                        <a:pt x="152" y="1718"/>
                      </a:lnTo>
                      <a:lnTo>
                        <a:pt x="95" y="1668"/>
                      </a:lnTo>
                      <a:lnTo>
                        <a:pt x="67" y="1600"/>
                      </a:lnTo>
                      <a:lnTo>
                        <a:pt x="0" y="1542"/>
                      </a:lnTo>
                      <a:lnTo>
                        <a:pt x="0" y="1508"/>
                      </a:lnTo>
                      <a:lnTo>
                        <a:pt x="36" y="1462"/>
                      </a:lnTo>
                      <a:lnTo>
                        <a:pt x="50" y="1404"/>
                      </a:lnTo>
                      <a:lnTo>
                        <a:pt x="42" y="1373"/>
                      </a:lnTo>
                      <a:lnTo>
                        <a:pt x="25" y="1323"/>
                      </a:lnTo>
                      <a:lnTo>
                        <a:pt x="18" y="1287"/>
                      </a:lnTo>
                      <a:lnTo>
                        <a:pt x="45" y="1230"/>
                      </a:lnTo>
                      <a:lnTo>
                        <a:pt x="45" y="1193"/>
                      </a:lnTo>
                      <a:lnTo>
                        <a:pt x="17" y="1117"/>
                      </a:lnTo>
                      <a:lnTo>
                        <a:pt x="17" y="1075"/>
                      </a:lnTo>
                      <a:lnTo>
                        <a:pt x="33" y="1042"/>
                      </a:lnTo>
                      <a:lnTo>
                        <a:pt x="61" y="1003"/>
                      </a:lnTo>
                      <a:lnTo>
                        <a:pt x="59" y="936"/>
                      </a:lnTo>
                      <a:lnTo>
                        <a:pt x="42" y="881"/>
                      </a:lnTo>
                      <a:lnTo>
                        <a:pt x="59" y="817"/>
                      </a:lnTo>
                      <a:lnTo>
                        <a:pt x="75" y="801"/>
                      </a:lnTo>
                      <a:lnTo>
                        <a:pt x="61" y="741"/>
                      </a:lnTo>
                      <a:lnTo>
                        <a:pt x="25" y="679"/>
                      </a:lnTo>
                      <a:lnTo>
                        <a:pt x="17" y="638"/>
                      </a:lnTo>
                      <a:lnTo>
                        <a:pt x="25" y="599"/>
                      </a:lnTo>
                      <a:lnTo>
                        <a:pt x="70" y="564"/>
                      </a:lnTo>
                      <a:lnTo>
                        <a:pt x="67" y="536"/>
                      </a:lnTo>
                      <a:lnTo>
                        <a:pt x="18" y="447"/>
                      </a:lnTo>
                      <a:lnTo>
                        <a:pt x="3" y="376"/>
                      </a:lnTo>
                      <a:lnTo>
                        <a:pt x="17" y="337"/>
                      </a:lnTo>
                      <a:lnTo>
                        <a:pt x="61" y="301"/>
                      </a:lnTo>
                      <a:lnTo>
                        <a:pt x="50" y="270"/>
                      </a:lnTo>
                      <a:lnTo>
                        <a:pt x="18" y="234"/>
                      </a:lnTo>
                      <a:lnTo>
                        <a:pt x="18" y="194"/>
                      </a:lnTo>
                      <a:lnTo>
                        <a:pt x="70" y="168"/>
                      </a:lnTo>
                      <a:lnTo>
                        <a:pt x="92" y="140"/>
                      </a:lnTo>
                      <a:lnTo>
                        <a:pt x="50" y="82"/>
                      </a:lnTo>
                      <a:lnTo>
                        <a:pt x="50" y="50"/>
                      </a:lnTo>
                      <a:lnTo>
                        <a:pt x="100" y="31"/>
                      </a:lnTo>
                      <a:lnTo>
                        <a:pt x="103" y="0"/>
                      </a:lnTo>
                      <a:lnTo>
                        <a:pt x="159" y="82"/>
                      </a:lnTo>
                      <a:lnTo>
                        <a:pt x="227" y="166"/>
                      </a:lnTo>
                      <a:lnTo>
                        <a:pt x="312" y="234"/>
                      </a:lnTo>
                      <a:lnTo>
                        <a:pt x="379" y="287"/>
                      </a:lnTo>
                      <a:lnTo>
                        <a:pt x="451" y="329"/>
                      </a:lnTo>
                      <a:lnTo>
                        <a:pt x="478" y="354"/>
                      </a:lnTo>
                      <a:close/>
                    </a:path>
                  </a:pathLst>
                </a:custGeom>
                <a:solidFill>
                  <a:srgbClr val="DDDDDD"/>
                </a:solidFill>
                <a:ln w="9525">
                  <a:noFill/>
                  <a:round/>
                  <a:headEnd/>
                  <a:tailEnd/>
                </a:ln>
              </p:spPr>
              <p:txBody>
                <a:bodyPr/>
                <a:lstStyle/>
                <a:p>
                  <a:pPr>
                    <a:defRPr/>
                  </a:pPr>
                  <a:endParaRPr lang="de-DE" sz="1342"/>
                </a:p>
              </p:txBody>
            </p:sp>
            <p:sp>
              <p:nvSpPr>
                <p:cNvPr id="87" name="Freeform 70">
                  <a:extLst>
                    <a:ext uri="{FF2B5EF4-FFF2-40B4-BE49-F238E27FC236}">
                      <a16:creationId xmlns:a16="http://schemas.microsoft.com/office/drawing/2014/main" id="{2146B61B-BDBE-4B66-9D73-5FE0F38E38F2}"/>
                    </a:ext>
                  </a:extLst>
                </p:cNvPr>
                <p:cNvSpPr>
                  <a:spLocks/>
                </p:cNvSpPr>
                <p:nvPr/>
              </p:nvSpPr>
              <p:spPr bwMode="auto">
                <a:xfrm>
                  <a:off x="3490" y="1145"/>
                  <a:ext cx="70" cy="749"/>
                </a:xfrm>
                <a:custGeom>
                  <a:avLst/>
                  <a:gdLst>
                    <a:gd name="T0" fmla="*/ 11 w 141"/>
                    <a:gd name="T1" fmla="*/ 6 h 1500"/>
                    <a:gd name="T2" fmla="*/ 17 w 141"/>
                    <a:gd name="T3" fmla="*/ 12 h 1500"/>
                    <a:gd name="T4" fmla="*/ 14 w 141"/>
                    <a:gd name="T5" fmla="*/ 19 h 1500"/>
                    <a:gd name="T6" fmla="*/ 6 w 141"/>
                    <a:gd name="T7" fmla="*/ 22 h 1500"/>
                    <a:gd name="T8" fmla="*/ 9 w 141"/>
                    <a:gd name="T9" fmla="*/ 27 h 1500"/>
                    <a:gd name="T10" fmla="*/ 13 w 141"/>
                    <a:gd name="T11" fmla="*/ 34 h 1500"/>
                    <a:gd name="T12" fmla="*/ 8 w 141"/>
                    <a:gd name="T13" fmla="*/ 39 h 1500"/>
                    <a:gd name="T14" fmla="*/ 5 w 141"/>
                    <a:gd name="T15" fmla="*/ 44 h 1500"/>
                    <a:gd name="T16" fmla="*/ 8 w 141"/>
                    <a:gd name="T17" fmla="*/ 52 h 1500"/>
                    <a:gd name="T18" fmla="*/ 13 w 141"/>
                    <a:gd name="T19" fmla="*/ 61 h 1500"/>
                    <a:gd name="T20" fmla="*/ 11 w 141"/>
                    <a:gd name="T21" fmla="*/ 69 h 1500"/>
                    <a:gd name="T22" fmla="*/ 6 w 141"/>
                    <a:gd name="T23" fmla="*/ 75 h 1500"/>
                    <a:gd name="T24" fmla="*/ 12 w 141"/>
                    <a:gd name="T25" fmla="*/ 89 h 1500"/>
                    <a:gd name="T26" fmla="*/ 15 w 141"/>
                    <a:gd name="T27" fmla="*/ 96 h 1500"/>
                    <a:gd name="T28" fmla="*/ 10 w 141"/>
                    <a:gd name="T29" fmla="*/ 103 h 1500"/>
                    <a:gd name="T30" fmla="*/ 11 w 141"/>
                    <a:gd name="T31" fmla="*/ 112 h 1500"/>
                    <a:gd name="T32" fmla="*/ 14 w 141"/>
                    <a:gd name="T33" fmla="*/ 122 h 1500"/>
                    <a:gd name="T34" fmla="*/ 11 w 141"/>
                    <a:gd name="T35" fmla="*/ 127 h 1500"/>
                    <a:gd name="T36" fmla="*/ 5 w 141"/>
                    <a:gd name="T37" fmla="*/ 134 h 1500"/>
                    <a:gd name="T38" fmla="*/ 11 w 141"/>
                    <a:gd name="T39" fmla="*/ 146 h 1500"/>
                    <a:gd name="T40" fmla="*/ 13 w 141"/>
                    <a:gd name="T41" fmla="*/ 153 h 1500"/>
                    <a:gd name="T42" fmla="*/ 8 w 141"/>
                    <a:gd name="T43" fmla="*/ 155 h 1500"/>
                    <a:gd name="T44" fmla="*/ 9 w 141"/>
                    <a:gd name="T45" fmla="*/ 168 h 1500"/>
                    <a:gd name="T46" fmla="*/ 11 w 141"/>
                    <a:gd name="T47" fmla="*/ 174 h 1500"/>
                    <a:gd name="T48" fmla="*/ 8 w 141"/>
                    <a:gd name="T49" fmla="*/ 182 h 1500"/>
                    <a:gd name="T50" fmla="*/ 0 w 141"/>
                    <a:gd name="T51" fmla="*/ 186 h 1500"/>
                    <a:gd name="T52" fmla="*/ 6 w 141"/>
                    <a:gd name="T53" fmla="*/ 173 h 1500"/>
                    <a:gd name="T54" fmla="*/ 3 w 141"/>
                    <a:gd name="T55" fmla="*/ 162 h 1500"/>
                    <a:gd name="T56" fmla="*/ 4 w 141"/>
                    <a:gd name="T57" fmla="*/ 153 h 1500"/>
                    <a:gd name="T58" fmla="*/ 6 w 141"/>
                    <a:gd name="T59" fmla="*/ 149 h 1500"/>
                    <a:gd name="T60" fmla="*/ 1 w 141"/>
                    <a:gd name="T61" fmla="*/ 138 h 1500"/>
                    <a:gd name="T62" fmla="*/ 1 w 141"/>
                    <a:gd name="T63" fmla="*/ 125 h 1500"/>
                    <a:gd name="T64" fmla="*/ 7 w 141"/>
                    <a:gd name="T65" fmla="*/ 120 h 1500"/>
                    <a:gd name="T66" fmla="*/ 6 w 141"/>
                    <a:gd name="T67" fmla="*/ 111 h 1500"/>
                    <a:gd name="T68" fmla="*/ 4 w 141"/>
                    <a:gd name="T69" fmla="*/ 102 h 1500"/>
                    <a:gd name="T70" fmla="*/ 9 w 141"/>
                    <a:gd name="T71" fmla="*/ 95 h 1500"/>
                    <a:gd name="T72" fmla="*/ 7 w 141"/>
                    <a:gd name="T73" fmla="*/ 89 h 1500"/>
                    <a:gd name="T74" fmla="*/ 1 w 141"/>
                    <a:gd name="T75" fmla="*/ 78 h 1500"/>
                    <a:gd name="T76" fmla="*/ 2 w 141"/>
                    <a:gd name="T77" fmla="*/ 71 h 1500"/>
                    <a:gd name="T78" fmla="*/ 7 w 141"/>
                    <a:gd name="T79" fmla="*/ 65 h 1500"/>
                    <a:gd name="T80" fmla="*/ 2 w 141"/>
                    <a:gd name="T81" fmla="*/ 50 h 1500"/>
                    <a:gd name="T82" fmla="*/ 0 w 141"/>
                    <a:gd name="T83" fmla="*/ 43 h 1500"/>
                    <a:gd name="T84" fmla="*/ 4 w 141"/>
                    <a:gd name="T85" fmla="*/ 36 h 1500"/>
                    <a:gd name="T86" fmla="*/ 6 w 141"/>
                    <a:gd name="T87" fmla="*/ 31 h 1500"/>
                    <a:gd name="T88" fmla="*/ 1 w 141"/>
                    <a:gd name="T89" fmla="*/ 25 h 1500"/>
                    <a:gd name="T90" fmla="*/ 3 w 141"/>
                    <a:gd name="T91" fmla="*/ 19 h 1500"/>
                    <a:gd name="T92" fmla="*/ 9 w 141"/>
                    <a:gd name="T93" fmla="*/ 14 h 1500"/>
                    <a:gd name="T94" fmla="*/ 9 w 141"/>
                    <a:gd name="T95" fmla="*/ 10 h 1500"/>
                    <a:gd name="T96" fmla="*/ 6 w 141"/>
                    <a:gd name="T97" fmla="*/ 3 h 15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
                    <a:gd name="T148" fmla="*/ 0 h 1500"/>
                    <a:gd name="T149" fmla="*/ 141 w 141"/>
                    <a:gd name="T150" fmla="*/ 1500 h 15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 h="1500">
                      <a:moveTo>
                        <a:pt x="70" y="0"/>
                      </a:moveTo>
                      <a:lnTo>
                        <a:pt x="95" y="50"/>
                      </a:lnTo>
                      <a:lnTo>
                        <a:pt x="119" y="83"/>
                      </a:lnTo>
                      <a:lnTo>
                        <a:pt x="141" y="103"/>
                      </a:lnTo>
                      <a:lnTo>
                        <a:pt x="135" y="128"/>
                      </a:lnTo>
                      <a:lnTo>
                        <a:pt x="113" y="146"/>
                      </a:lnTo>
                      <a:lnTo>
                        <a:pt x="78" y="153"/>
                      </a:lnTo>
                      <a:lnTo>
                        <a:pt x="53" y="175"/>
                      </a:lnTo>
                      <a:lnTo>
                        <a:pt x="59" y="202"/>
                      </a:lnTo>
                      <a:lnTo>
                        <a:pt x="77" y="218"/>
                      </a:lnTo>
                      <a:lnTo>
                        <a:pt x="105" y="252"/>
                      </a:lnTo>
                      <a:lnTo>
                        <a:pt x="105" y="271"/>
                      </a:lnTo>
                      <a:lnTo>
                        <a:pt x="95" y="288"/>
                      </a:lnTo>
                      <a:lnTo>
                        <a:pt x="70" y="305"/>
                      </a:lnTo>
                      <a:lnTo>
                        <a:pt x="45" y="323"/>
                      </a:lnTo>
                      <a:lnTo>
                        <a:pt x="42" y="348"/>
                      </a:lnTo>
                      <a:lnTo>
                        <a:pt x="50" y="373"/>
                      </a:lnTo>
                      <a:lnTo>
                        <a:pt x="70" y="423"/>
                      </a:lnTo>
                      <a:lnTo>
                        <a:pt x="88" y="462"/>
                      </a:lnTo>
                      <a:lnTo>
                        <a:pt x="105" y="490"/>
                      </a:lnTo>
                      <a:lnTo>
                        <a:pt x="105" y="522"/>
                      </a:lnTo>
                      <a:lnTo>
                        <a:pt x="95" y="550"/>
                      </a:lnTo>
                      <a:lnTo>
                        <a:pt x="70" y="575"/>
                      </a:lnTo>
                      <a:lnTo>
                        <a:pt x="53" y="600"/>
                      </a:lnTo>
                      <a:lnTo>
                        <a:pt x="59" y="642"/>
                      </a:lnTo>
                      <a:lnTo>
                        <a:pt x="102" y="707"/>
                      </a:lnTo>
                      <a:lnTo>
                        <a:pt x="119" y="741"/>
                      </a:lnTo>
                      <a:lnTo>
                        <a:pt x="120" y="774"/>
                      </a:lnTo>
                      <a:lnTo>
                        <a:pt x="105" y="799"/>
                      </a:lnTo>
                      <a:lnTo>
                        <a:pt x="84" y="824"/>
                      </a:lnTo>
                      <a:lnTo>
                        <a:pt x="78" y="859"/>
                      </a:lnTo>
                      <a:lnTo>
                        <a:pt x="92" y="901"/>
                      </a:lnTo>
                      <a:lnTo>
                        <a:pt x="110" y="945"/>
                      </a:lnTo>
                      <a:lnTo>
                        <a:pt x="119" y="976"/>
                      </a:lnTo>
                      <a:lnTo>
                        <a:pt x="110" y="997"/>
                      </a:lnTo>
                      <a:lnTo>
                        <a:pt x="88" y="1018"/>
                      </a:lnTo>
                      <a:lnTo>
                        <a:pt x="59" y="1044"/>
                      </a:lnTo>
                      <a:lnTo>
                        <a:pt x="45" y="1069"/>
                      </a:lnTo>
                      <a:lnTo>
                        <a:pt x="59" y="1114"/>
                      </a:lnTo>
                      <a:lnTo>
                        <a:pt x="88" y="1161"/>
                      </a:lnTo>
                      <a:lnTo>
                        <a:pt x="102" y="1196"/>
                      </a:lnTo>
                      <a:lnTo>
                        <a:pt x="105" y="1224"/>
                      </a:lnTo>
                      <a:lnTo>
                        <a:pt x="95" y="1238"/>
                      </a:lnTo>
                      <a:lnTo>
                        <a:pt x="67" y="1238"/>
                      </a:lnTo>
                      <a:lnTo>
                        <a:pt x="59" y="1299"/>
                      </a:lnTo>
                      <a:lnTo>
                        <a:pt x="77" y="1338"/>
                      </a:lnTo>
                      <a:lnTo>
                        <a:pt x="92" y="1366"/>
                      </a:lnTo>
                      <a:lnTo>
                        <a:pt x="95" y="1391"/>
                      </a:lnTo>
                      <a:lnTo>
                        <a:pt x="95" y="1415"/>
                      </a:lnTo>
                      <a:lnTo>
                        <a:pt x="67" y="1451"/>
                      </a:lnTo>
                      <a:lnTo>
                        <a:pt x="28" y="1500"/>
                      </a:lnTo>
                      <a:lnTo>
                        <a:pt x="3" y="1482"/>
                      </a:lnTo>
                      <a:lnTo>
                        <a:pt x="11" y="1443"/>
                      </a:lnTo>
                      <a:lnTo>
                        <a:pt x="50" y="1381"/>
                      </a:lnTo>
                      <a:lnTo>
                        <a:pt x="45" y="1341"/>
                      </a:lnTo>
                      <a:lnTo>
                        <a:pt x="28" y="1296"/>
                      </a:lnTo>
                      <a:lnTo>
                        <a:pt x="17" y="1257"/>
                      </a:lnTo>
                      <a:lnTo>
                        <a:pt x="34" y="1224"/>
                      </a:lnTo>
                      <a:lnTo>
                        <a:pt x="50" y="1213"/>
                      </a:lnTo>
                      <a:lnTo>
                        <a:pt x="53" y="1188"/>
                      </a:lnTo>
                      <a:lnTo>
                        <a:pt x="34" y="1139"/>
                      </a:lnTo>
                      <a:lnTo>
                        <a:pt x="11" y="1097"/>
                      </a:lnTo>
                      <a:lnTo>
                        <a:pt x="0" y="1055"/>
                      </a:lnTo>
                      <a:lnTo>
                        <a:pt x="11" y="1004"/>
                      </a:lnTo>
                      <a:lnTo>
                        <a:pt x="50" y="986"/>
                      </a:lnTo>
                      <a:lnTo>
                        <a:pt x="62" y="962"/>
                      </a:lnTo>
                      <a:lnTo>
                        <a:pt x="59" y="929"/>
                      </a:lnTo>
                      <a:lnTo>
                        <a:pt x="50" y="895"/>
                      </a:lnTo>
                      <a:lnTo>
                        <a:pt x="36" y="851"/>
                      </a:lnTo>
                      <a:lnTo>
                        <a:pt x="36" y="816"/>
                      </a:lnTo>
                      <a:lnTo>
                        <a:pt x="53" y="794"/>
                      </a:lnTo>
                      <a:lnTo>
                        <a:pt x="77" y="766"/>
                      </a:lnTo>
                      <a:lnTo>
                        <a:pt x="77" y="749"/>
                      </a:lnTo>
                      <a:lnTo>
                        <a:pt x="59" y="710"/>
                      </a:lnTo>
                      <a:lnTo>
                        <a:pt x="25" y="660"/>
                      </a:lnTo>
                      <a:lnTo>
                        <a:pt x="11" y="622"/>
                      </a:lnTo>
                      <a:lnTo>
                        <a:pt x="11" y="592"/>
                      </a:lnTo>
                      <a:lnTo>
                        <a:pt x="20" y="564"/>
                      </a:lnTo>
                      <a:lnTo>
                        <a:pt x="42" y="540"/>
                      </a:lnTo>
                      <a:lnTo>
                        <a:pt x="62" y="515"/>
                      </a:lnTo>
                      <a:lnTo>
                        <a:pt x="62" y="497"/>
                      </a:lnTo>
                      <a:lnTo>
                        <a:pt x="17" y="404"/>
                      </a:lnTo>
                      <a:lnTo>
                        <a:pt x="8" y="370"/>
                      </a:lnTo>
                      <a:lnTo>
                        <a:pt x="0" y="338"/>
                      </a:lnTo>
                      <a:lnTo>
                        <a:pt x="17" y="310"/>
                      </a:lnTo>
                      <a:lnTo>
                        <a:pt x="36" y="288"/>
                      </a:lnTo>
                      <a:lnTo>
                        <a:pt x="53" y="271"/>
                      </a:lnTo>
                      <a:lnTo>
                        <a:pt x="53" y="255"/>
                      </a:lnTo>
                      <a:lnTo>
                        <a:pt x="36" y="229"/>
                      </a:lnTo>
                      <a:lnTo>
                        <a:pt x="11" y="202"/>
                      </a:lnTo>
                      <a:lnTo>
                        <a:pt x="11" y="175"/>
                      </a:lnTo>
                      <a:lnTo>
                        <a:pt x="28" y="150"/>
                      </a:lnTo>
                      <a:lnTo>
                        <a:pt x="53" y="128"/>
                      </a:lnTo>
                      <a:lnTo>
                        <a:pt x="77" y="117"/>
                      </a:lnTo>
                      <a:lnTo>
                        <a:pt x="88" y="100"/>
                      </a:lnTo>
                      <a:lnTo>
                        <a:pt x="78" y="78"/>
                      </a:lnTo>
                      <a:lnTo>
                        <a:pt x="62" y="53"/>
                      </a:lnTo>
                      <a:lnTo>
                        <a:pt x="53" y="26"/>
                      </a:lnTo>
                      <a:lnTo>
                        <a:pt x="70" y="0"/>
                      </a:lnTo>
                      <a:close/>
                    </a:path>
                  </a:pathLst>
                </a:custGeom>
                <a:solidFill>
                  <a:srgbClr val="000000"/>
                </a:solidFill>
                <a:ln w="9525">
                  <a:noFill/>
                  <a:round/>
                  <a:headEnd/>
                  <a:tailEnd/>
                </a:ln>
              </p:spPr>
              <p:txBody>
                <a:bodyPr/>
                <a:lstStyle/>
                <a:p>
                  <a:pPr>
                    <a:defRPr/>
                  </a:pPr>
                  <a:endParaRPr lang="de-DE" sz="1342"/>
                </a:p>
              </p:txBody>
            </p:sp>
            <p:sp>
              <p:nvSpPr>
                <p:cNvPr id="88" name="Freeform 71">
                  <a:extLst>
                    <a:ext uri="{FF2B5EF4-FFF2-40B4-BE49-F238E27FC236}">
                      <a16:creationId xmlns:a16="http://schemas.microsoft.com/office/drawing/2014/main" id="{0E5C7BE2-09D3-43A6-94CB-8CEB4CA8991C}"/>
                    </a:ext>
                  </a:extLst>
                </p:cNvPr>
                <p:cNvSpPr>
                  <a:spLocks/>
                </p:cNvSpPr>
                <p:nvPr/>
              </p:nvSpPr>
              <p:spPr bwMode="auto">
                <a:xfrm>
                  <a:off x="3680" y="1327"/>
                  <a:ext cx="66" cy="605"/>
                </a:xfrm>
                <a:custGeom>
                  <a:avLst/>
                  <a:gdLst>
                    <a:gd name="T0" fmla="*/ 15 w 131"/>
                    <a:gd name="T1" fmla="*/ 5 h 1213"/>
                    <a:gd name="T2" fmla="*/ 16 w 131"/>
                    <a:gd name="T3" fmla="*/ 15 h 1213"/>
                    <a:gd name="T4" fmla="*/ 9 w 131"/>
                    <a:gd name="T5" fmla="*/ 19 h 1213"/>
                    <a:gd name="T6" fmla="*/ 11 w 131"/>
                    <a:gd name="T7" fmla="*/ 31 h 1213"/>
                    <a:gd name="T8" fmla="*/ 14 w 131"/>
                    <a:gd name="T9" fmla="*/ 42 h 1213"/>
                    <a:gd name="T10" fmla="*/ 10 w 131"/>
                    <a:gd name="T11" fmla="*/ 48 h 1213"/>
                    <a:gd name="T12" fmla="*/ 11 w 131"/>
                    <a:gd name="T13" fmla="*/ 57 h 1213"/>
                    <a:gd name="T14" fmla="*/ 14 w 131"/>
                    <a:gd name="T15" fmla="*/ 67 h 1213"/>
                    <a:gd name="T16" fmla="*/ 12 w 131"/>
                    <a:gd name="T17" fmla="*/ 75 h 1213"/>
                    <a:gd name="T18" fmla="*/ 8 w 131"/>
                    <a:gd name="T19" fmla="*/ 82 h 1213"/>
                    <a:gd name="T20" fmla="*/ 13 w 131"/>
                    <a:gd name="T21" fmla="*/ 95 h 1213"/>
                    <a:gd name="T22" fmla="*/ 14 w 131"/>
                    <a:gd name="T23" fmla="*/ 104 h 1213"/>
                    <a:gd name="T24" fmla="*/ 6 w 131"/>
                    <a:gd name="T25" fmla="*/ 110 h 1213"/>
                    <a:gd name="T26" fmla="*/ 8 w 131"/>
                    <a:gd name="T27" fmla="*/ 123 h 1213"/>
                    <a:gd name="T28" fmla="*/ 11 w 131"/>
                    <a:gd name="T29" fmla="*/ 135 h 1213"/>
                    <a:gd name="T30" fmla="*/ 6 w 131"/>
                    <a:gd name="T31" fmla="*/ 141 h 1213"/>
                    <a:gd name="T32" fmla="*/ 4 w 131"/>
                    <a:gd name="T33" fmla="*/ 151 h 1213"/>
                    <a:gd name="T34" fmla="*/ 2 w 131"/>
                    <a:gd name="T35" fmla="*/ 147 h 1213"/>
                    <a:gd name="T36" fmla="*/ 6 w 131"/>
                    <a:gd name="T37" fmla="*/ 136 h 1213"/>
                    <a:gd name="T38" fmla="*/ 4 w 131"/>
                    <a:gd name="T39" fmla="*/ 121 h 1213"/>
                    <a:gd name="T40" fmla="*/ 3 w 131"/>
                    <a:gd name="T41" fmla="*/ 109 h 1213"/>
                    <a:gd name="T42" fmla="*/ 9 w 131"/>
                    <a:gd name="T43" fmla="*/ 101 h 1213"/>
                    <a:gd name="T44" fmla="*/ 4 w 131"/>
                    <a:gd name="T45" fmla="*/ 90 h 1213"/>
                    <a:gd name="T46" fmla="*/ 3 w 131"/>
                    <a:gd name="T47" fmla="*/ 79 h 1213"/>
                    <a:gd name="T48" fmla="*/ 7 w 131"/>
                    <a:gd name="T49" fmla="*/ 71 h 1213"/>
                    <a:gd name="T50" fmla="*/ 9 w 131"/>
                    <a:gd name="T51" fmla="*/ 65 h 1213"/>
                    <a:gd name="T52" fmla="*/ 5 w 131"/>
                    <a:gd name="T53" fmla="*/ 54 h 1213"/>
                    <a:gd name="T54" fmla="*/ 6 w 131"/>
                    <a:gd name="T55" fmla="*/ 45 h 1213"/>
                    <a:gd name="T56" fmla="*/ 9 w 131"/>
                    <a:gd name="T57" fmla="*/ 39 h 1213"/>
                    <a:gd name="T58" fmla="*/ 6 w 131"/>
                    <a:gd name="T59" fmla="*/ 30 h 1213"/>
                    <a:gd name="T60" fmla="*/ 5 w 131"/>
                    <a:gd name="T61" fmla="*/ 19 h 1213"/>
                    <a:gd name="T62" fmla="*/ 9 w 131"/>
                    <a:gd name="T63" fmla="*/ 12 h 1213"/>
                    <a:gd name="T64" fmla="*/ 10 w 131"/>
                    <a:gd name="T65" fmla="*/ 5 h 1213"/>
                    <a:gd name="T66" fmla="*/ 13 w 131"/>
                    <a:gd name="T67" fmla="*/ 0 h 12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1"/>
                    <a:gd name="T103" fmla="*/ 0 h 1213"/>
                    <a:gd name="T104" fmla="*/ 131 w 131"/>
                    <a:gd name="T105" fmla="*/ 1213 h 12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1" h="1213">
                      <a:moveTo>
                        <a:pt x="100" y="0"/>
                      </a:moveTo>
                      <a:lnTo>
                        <a:pt x="117" y="33"/>
                      </a:lnTo>
                      <a:lnTo>
                        <a:pt x="131" y="92"/>
                      </a:lnTo>
                      <a:lnTo>
                        <a:pt x="124" y="118"/>
                      </a:lnTo>
                      <a:lnTo>
                        <a:pt x="89" y="135"/>
                      </a:lnTo>
                      <a:lnTo>
                        <a:pt x="67" y="152"/>
                      </a:lnTo>
                      <a:lnTo>
                        <a:pt x="67" y="199"/>
                      </a:lnTo>
                      <a:lnTo>
                        <a:pt x="84" y="244"/>
                      </a:lnTo>
                      <a:lnTo>
                        <a:pt x="106" y="276"/>
                      </a:lnTo>
                      <a:lnTo>
                        <a:pt x="109" y="334"/>
                      </a:lnTo>
                      <a:lnTo>
                        <a:pt x="97" y="354"/>
                      </a:lnTo>
                      <a:lnTo>
                        <a:pt x="75" y="379"/>
                      </a:lnTo>
                      <a:lnTo>
                        <a:pt x="72" y="418"/>
                      </a:lnTo>
                      <a:lnTo>
                        <a:pt x="84" y="454"/>
                      </a:lnTo>
                      <a:lnTo>
                        <a:pt x="100" y="486"/>
                      </a:lnTo>
                      <a:lnTo>
                        <a:pt x="109" y="536"/>
                      </a:lnTo>
                      <a:lnTo>
                        <a:pt x="109" y="564"/>
                      </a:lnTo>
                      <a:lnTo>
                        <a:pt x="92" y="596"/>
                      </a:lnTo>
                      <a:lnTo>
                        <a:pt x="64" y="624"/>
                      </a:lnTo>
                      <a:lnTo>
                        <a:pt x="64" y="649"/>
                      </a:lnTo>
                      <a:lnTo>
                        <a:pt x="72" y="724"/>
                      </a:lnTo>
                      <a:lnTo>
                        <a:pt x="100" y="755"/>
                      </a:lnTo>
                      <a:lnTo>
                        <a:pt x="117" y="788"/>
                      </a:lnTo>
                      <a:lnTo>
                        <a:pt x="109" y="826"/>
                      </a:lnTo>
                      <a:lnTo>
                        <a:pt x="67" y="851"/>
                      </a:lnTo>
                      <a:lnTo>
                        <a:pt x="47" y="876"/>
                      </a:lnTo>
                      <a:lnTo>
                        <a:pt x="42" y="923"/>
                      </a:lnTo>
                      <a:lnTo>
                        <a:pt x="64" y="983"/>
                      </a:lnTo>
                      <a:lnTo>
                        <a:pt x="81" y="1042"/>
                      </a:lnTo>
                      <a:lnTo>
                        <a:pt x="81" y="1075"/>
                      </a:lnTo>
                      <a:lnTo>
                        <a:pt x="72" y="1121"/>
                      </a:lnTo>
                      <a:lnTo>
                        <a:pt x="47" y="1128"/>
                      </a:lnTo>
                      <a:lnTo>
                        <a:pt x="31" y="1163"/>
                      </a:lnTo>
                      <a:lnTo>
                        <a:pt x="31" y="1202"/>
                      </a:lnTo>
                      <a:lnTo>
                        <a:pt x="0" y="1213"/>
                      </a:lnTo>
                      <a:lnTo>
                        <a:pt x="14" y="1171"/>
                      </a:lnTo>
                      <a:lnTo>
                        <a:pt x="39" y="1121"/>
                      </a:lnTo>
                      <a:lnTo>
                        <a:pt x="47" y="1086"/>
                      </a:lnTo>
                      <a:lnTo>
                        <a:pt x="47" y="1019"/>
                      </a:lnTo>
                      <a:lnTo>
                        <a:pt x="31" y="961"/>
                      </a:lnTo>
                      <a:lnTo>
                        <a:pt x="25" y="915"/>
                      </a:lnTo>
                      <a:lnTo>
                        <a:pt x="22" y="868"/>
                      </a:lnTo>
                      <a:lnTo>
                        <a:pt x="50" y="831"/>
                      </a:lnTo>
                      <a:lnTo>
                        <a:pt x="67" y="806"/>
                      </a:lnTo>
                      <a:lnTo>
                        <a:pt x="56" y="755"/>
                      </a:lnTo>
                      <a:lnTo>
                        <a:pt x="31" y="716"/>
                      </a:lnTo>
                      <a:lnTo>
                        <a:pt x="25" y="682"/>
                      </a:lnTo>
                      <a:lnTo>
                        <a:pt x="22" y="632"/>
                      </a:lnTo>
                      <a:lnTo>
                        <a:pt x="33" y="599"/>
                      </a:lnTo>
                      <a:lnTo>
                        <a:pt x="56" y="564"/>
                      </a:lnTo>
                      <a:lnTo>
                        <a:pt x="72" y="539"/>
                      </a:lnTo>
                      <a:lnTo>
                        <a:pt x="72" y="514"/>
                      </a:lnTo>
                      <a:lnTo>
                        <a:pt x="56" y="486"/>
                      </a:lnTo>
                      <a:lnTo>
                        <a:pt x="39" y="429"/>
                      </a:lnTo>
                      <a:lnTo>
                        <a:pt x="39" y="393"/>
                      </a:lnTo>
                      <a:lnTo>
                        <a:pt x="47" y="359"/>
                      </a:lnTo>
                      <a:lnTo>
                        <a:pt x="64" y="334"/>
                      </a:lnTo>
                      <a:lnTo>
                        <a:pt x="67" y="309"/>
                      </a:lnTo>
                      <a:lnTo>
                        <a:pt x="64" y="277"/>
                      </a:lnTo>
                      <a:lnTo>
                        <a:pt x="42" y="233"/>
                      </a:lnTo>
                      <a:lnTo>
                        <a:pt x="31" y="202"/>
                      </a:lnTo>
                      <a:lnTo>
                        <a:pt x="33" y="149"/>
                      </a:lnTo>
                      <a:lnTo>
                        <a:pt x="50" y="127"/>
                      </a:lnTo>
                      <a:lnTo>
                        <a:pt x="72" y="92"/>
                      </a:lnTo>
                      <a:lnTo>
                        <a:pt x="84" y="64"/>
                      </a:lnTo>
                      <a:lnTo>
                        <a:pt x="75" y="39"/>
                      </a:lnTo>
                      <a:lnTo>
                        <a:pt x="81" y="14"/>
                      </a:lnTo>
                      <a:lnTo>
                        <a:pt x="100" y="0"/>
                      </a:lnTo>
                      <a:close/>
                    </a:path>
                  </a:pathLst>
                </a:custGeom>
                <a:solidFill>
                  <a:srgbClr val="000000"/>
                </a:solidFill>
                <a:ln w="9525">
                  <a:noFill/>
                  <a:round/>
                  <a:headEnd/>
                  <a:tailEnd/>
                </a:ln>
              </p:spPr>
              <p:txBody>
                <a:bodyPr/>
                <a:lstStyle/>
                <a:p>
                  <a:pPr>
                    <a:defRPr/>
                  </a:pPr>
                  <a:endParaRPr lang="de-DE" sz="1342"/>
                </a:p>
              </p:txBody>
            </p:sp>
            <p:sp>
              <p:nvSpPr>
                <p:cNvPr id="89" name="Freeform 72">
                  <a:extLst>
                    <a:ext uri="{FF2B5EF4-FFF2-40B4-BE49-F238E27FC236}">
                      <a16:creationId xmlns:a16="http://schemas.microsoft.com/office/drawing/2014/main" id="{2301DA23-9668-40BB-88BD-25FDB2E4E938}"/>
                    </a:ext>
                  </a:extLst>
                </p:cNvPr>
                <p:cNvSpPr>
                  <a:spLocks/>
                </p:cNvSpPr>
                <p:nvPr/>
              </p:nvSpPr>
              <p:spPr bwMode="auto">
                <a:xfrm>
                  <a:off x="3575" y="1255"/>
                  <a:ext cx="151" cy="131"/>
                </a:xfrm>
                <a:custGeom>
                  <a:avLst/>
                  <a:gdLst>
                    <a:gd name="T0" fmla="*/ 37 w 303"/>
                    <a:gd name="T1" fmla="*/ 26 h 260"/>
                    <a:gd name="T2" fmla="*/ 26 w 303"/>
                    <a:gd name="T3" fmla="*/ 16 h 260"/>
                    <a:gd name="T4" fmla="*/ 16 w 303"/>
                    <a:gd name="T5" fmla="*/ 8 h 260"/>
                    <a:gd name="T6" fmla="*/ 8 w 303"/>
                    <a:gd name="T7" fmla="*/ 0 h 260"/>
                    <a:gd name="T8" fmla="*/ 0 w 303"/>
                    <a:gd name="T9" fmla="*/ 0 h 260"/>
                    <a:gd name="T10" fmla="*/ 18 w 303"/>
                    <a:gd name="T11" fmla="*/ 13 h 260"/>
                    <a:gd name="T12" fmla="*/ 27 w 303"/>
                    <a:gd name="T13" fmla="*/ 21 h 260"/>
                    <a:gd name="T14" fmla="*/ 35 w 303"/>
                    <a:gd name="T15" fmla="*/ 33 h 260"/>
                    <a:gd name="T16" fmla="*/ 37 w 303"/>
                    <a:gd name="T17" fmla="*/ 26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
                    <a:gd name="T28" fmla="*/ 0 h 260"/>
                    <a:gd name="T29" fmla="*/ 303 w 303"/>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 h="260">
                      <a:moveTo>
                        <a:pt x="303" y="210"/>
                      </a:moveTo>
                      <a:lnTo>
                        <a:pt x="210" y="135"/>
                      </a:lnTo>
                      <a:lnTo>
                        <a:pt x="133" y="67"/>
                      </a:lnTo>
                      <a:lnTo>
                        <a:pt x="64" y="0"/>
                      </a:lnTo>
                      <a:lnTo>
                        <a:pt x="0" y="0"/>
                      </a:lnTo>
                      <a:lnTo>
                        <a:pt x="151" y="109"/>
                      </a:lnTo>
                      <a:lnTo>
                        <a:pt x="223" y="175"/>
                      </a:lnTo>
                      <a:lnTo>
                        <a:pt x="285" y="260"/>
                      </a:lnTo>
                      <a:lnTo>
                        <a:pt x="303" y="210"/>
                      </a:lnTo>
                      <a:close/>
                    </a:path>
                  </a:pathLst>
                </a:custGeom>
                <a:solidFill>
                  <a:srgbClr val="000000"/>
                </a:solidFill>
                <a:ln w="9525">
                  <a:noFill/>
                  <a:round/>
                  <a:headEnd/>
                  <a:tailEnd/>
                </a:ln>
              </p:spPr>
              <p:txBody>
                <a:bodyPr/>
                <a:lstStyle/>
                <a:p>
                  <a:pPr>
                    <a:defRPr/>
                  </a:pPr>
                  <a:endParaRPr lang="de-DE" sz="1342"/>
                </a:p>
              </p:txBody>
            </p:sp>
            <p:sp>
              <p:nvSpPr>
                <p:cNvPr id="90" name="Freeform 73">
                  <a:extLst>
                    <a:ext uri="{FF2B5EF4-FFF2-40B4-BE49-F238E27FC236}">
                      <a16:creationId xmlns:a16="http://schemas.microsoft.com/office/drawing/2014/main" id="{9E9C5471-3978-4B68-9CDC-649CF9E5F34B}"/>
                    </a:ext>
                  </a:extLst>
                </p:cNvPr>
                <p:cNvSpPr>
                  <a:spLocks/>
                </p:cNvSpPr>
                <p:nvPr/>
              </p:nvSpPr>
              <p:spPr bwMode="auto">
                <a:xfrm>
                  <a:off x="3572" y="1330"/>
                  <a:ext cx="130" cy="107"/>
                </a:xfrm>
                <a:custGeom>
                  <a:avLst/>
                  <a:gdLst>
                    <a:gd name="T0" fmla="*/ 33 w 262"/>
                    <a:gd name="T1" fmla="*/ 17 h 214"/>
                    <a:gd name="T2" fmla="*/ 24 w 262"/>
                    <a:gd name="T3" fmla="*/ 13 h 214"/>
                    <a:gd name="T4" fmla="*/ 18 w 262"/>
                    <a:gd name="T5" fmla="*/ 9 h 214"/>
                    <a:gd name="T6" fmla="*/ 6 w 262"/>
                    <a:gd name="T7" fmla="*/ 0 h 214"/>
                    <a:gd name="T8" fmla="*/ 0 w 262"/>
                    <a:gd name="T9" fmla="*/ 0 h 214"/>
                    <a:gd name="T10" fmla="*/ 14 w 262"/>
                    <a:gd name="T11" fmla="*/ 9 h 214"/>
                    <a:gd name="T12" fmla="*/ 20 w 262"/>
                    <a:gd name="T13" fmla="*/ 14 h 214"/>
                    <a:gd name="T14" fmla="*/ 33 w 262"/>
                    <a:gd name="T15" fmla="*/ 27 h 214"/>
                    <a:gd name="T16" fmla="*/ 33 w 262"/>
                    <a:gd name="T17" fmla="*/ 19 h 214"/>
                    <a:gd name="T18" fmla="*/ 33 w 262"/>
                    <a:gd name="T19" fmla="*/ 17 h 2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214"/>
                    <a:gd name="T32" fmla="*/ 262 w 262"/>
                    <a:gd name="T33" fmla="*/ 214 h 2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214">
                      <a:moveTo>
                        <a:pt x="262" y="134"/>
                      </a:moveTo>
                      <a:lnTo>
                        <a:pt x="194" y="109"/>
                      </a:lnTo>
                      <a:lnTo>
                        <a:pt x="144" y="67"/>
                      </a:lnTo>
                      <a:lnTo>
                        <a:pt x="52" y="0"/>
                      </a:lnTo>
                      <a:lnTo>
                        <a:pt x="0" y="0"/>
                      </a:lnTo>
                      <a:lnTo>
                        <a:pt x="119" y="67"/>
                      </a:lnTo>
                      <a:lnTo>
                        <a:pt x="165" y="113"/>
                      </a:lnTo>
                      <a:lnTo>
                        <a:pt x="262" y="214"/>
                      </a:lnTo>
                      <a:lnTo>
                        <a:pt x="257" y="152"/>
                      </a:lnTo>
                      <a:lnTo>
                        <a:pt x="262" y="134"/>
                      </a:lnTo>
                      <a:close/>
                    </a:path>
                  </a:pathLst>
                </a:custGeom>
                <a:solidFill>
                  <a:srgbClr val="000000"/>
                </a:solidFill>
                <a:ln w="9525">
                  <a:noFill/>
                  <a:round/>
                  <a:headEnd/>
                  <a:tailEnd/>
                </a:ln>
              </p:spPr>
              <p:txBody>
                <a:bodyPr/>
                <a:lstStyle/>
                <a:p>
                  <a:pPr>
                    <a:defRPr/>
                  </a:pPr>
                  <a:endParaRPr lang="de-DE" sz="1342"/>
                </a:p>
              </p:txBody>
            </p:sp>
            <p:sp>
              <p:nvSpPr>
                <p:cNvPr id="91" name="Freeform 74">
                  <a:extLst>
                    <a:ext uri="{FF2B5EF4-FFF2-40B4-BE49-F238E27FC236}">
                      <a16:creationId xmlns:a16="http://schemas.microsoft.com/office/drawing/2014/main" id="{DC430B63-2877-4BF4-B5F2-5A7374186B10}"/>
                    </a:ext>
                  </a:extLst>
                </p:cNvPr>
                <p:cNvSpPr>
                  <a:spLocks/>
                </p:cNvSpPr>
                <p:nvPr/>
              </p:nvSpPr>
              <p:spPr bwMode="auto">
                <a:xfrm>
                  <a:off x="3551" y="1393"/>
                  <a:ext cx="155" cy="167"/>
                </a:xfrm>
                <a:custGeom>
                  <a:avLst/>
                  <a:gdLst>
                    <a:gd name="T0" fmla="*/ 38 w 309"/>
                    <a:gd name="T1" fmla="*/ 30 h 332"/>
                    <a:gd name="T2" fmla="*/ 28 w 309"/>
                    <a:gd name="T3" fmla="*/ 21 h 332"/>
                    <a:gd name="T4" fmla="*/ 24 w 309"/>
                    <a:gd name="T5" fmla="*/ 15 h 332"/>
                    <a:gd name="T6" fmla="*/ 15 w 309"/>
                    <a:gd name="T7" fmla="*/ 9 h 332"/>
                    <a:gd name="T8" fmla="*/ 8 w 309"/>
                    <a:gd name="T9" fmla="*/ 3 h 332"/>
                    <a:gd name="T10" fmla="*/ 2 w 309"/>
                    <a:gd name="T11" fmla="*/ 0 h 332"/>
                    <a:gd name="T12" fmla="*/ 0 w 309"/>
                    <a:gd name="T13" fmla="*/ 0 h 332"/>
                    <a:gd name="T14" fmla="*/ 0 w 309"/>
                    <a:gd name="T15" fmla="*/ 3 h 332"/>
                    <a:gd name="T16" fmla="*/ 7 w 309"/>
                    <a:gd name="T17" fmla="*/ 7 h 332"/>
                    <a:gd name="T18" fmla="*/ 18 w 309"/>
                    <a:gd name="T19" fmla="*/ 14 h 332"/>
                    <a:gd name="T20" fmla="*/ 27 w 309"/>
                    <a:gd name="T21" fmla="*/ 23 h 332"/>
                    <a:gd name="T22" fmla="*/ 33 w 309"/>
                    <a:gd name="T23" fmla="*/ 33 h 332"/>
                    <a:gd name="T24" fmla="*/ 39 w 309"/>
                    <a:gd name="T25" fmla="*/ 42 h 332"/>
                    <a:gd name="T26" fmla="*/ 38 w 309"/>
                    <a:gd name="T27" fmla="*/ 30 h 3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9"/>
                    <a:gd name="T43" fmla="*/ 0 h 332"/>
                    <a:gd name="T44" fmla="*/ 309 w 309"/>
                    <a:gd name="T45" fmla="*/ 332 h 3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9" h="332">
                      <a:moveTo>
                        <a:pt x="302" y="247"/>
                      </a:moveTo>
                      <a:lnTo>
                        <a:pt x="218" y="172"/>
                      </a:lnTo>
                      <a:lnTo>
                        <a:pt x="185" y="120"/>
                      </a:lnTo>
                      <a:lnTo>
                        <a:pt x="117" y="70"/>
                      </a:lnTo>
                      <a:lnTo>
                        <a:pt x="58" y="25"/>
                      </a:lnTo>
                      <a:lnTo>
                        <a:pt x="15" y="0"/>
                      </a:lnTo>
                      <a:lnTo>
                        <a:pt x="0" y="0"/>
                      </a:lnTo>
                      <a:lnTo>
                        <a:pt x="0" y="25"/>
                      </a:lnTo>
                      <a:lnTo>
                        <a:pt x="50" y="59"/>
                      </a:lnTo>
                      <a:lnTo>
                        <a:pt x="142" y="117"/>
                      </a:lnTo>
                      <a:lnTo>
                        <a:pt x="210" y="186"/>
                      </a:lnTo>
                      <a:lnTo>
                        <a:pt x="257" y="261"/>
                      </a:lnTo>
                      <a:lnTo>
                        <a:pt x="309" y="332"/>
                      </a:lnTo>
                      <a:lnTo>
                        <a:pt x="302" y="247"/>
                      </a:lnTo>
                      <a:close/>
                    </a:path>
                  </a:pathLst>
                </a:custGeom>
                <a:solidFill>
                  <a:srgbClr val="000000"/>
                </a:solidFill>
                <a:ln w="9525">
                  <a:noFill/>
                  <a:round/>
                  <a:headEnd/>
                  <a:tailEnd/>
                </a:ln>
              </p:spPr>
              <p:txBody>
                <a:bodyPr/>
                <a:lstStyle/>
                <a:p>
                  <a:pPr>
                    <a:defRPr/>
                  </a:pPr>
                  <a:endParaRPr lang="de-DE" sz="1342"/>
                </a:p>
              </p:txBody>
            </p:sp>
            <p:sp>
              <p:nvSpPr>
                <p:cNvPr id="92" name="Freeform 75">
                  <a:extLst>
                    <a:ext uri="{FF2B5EF4-FFF2-40B4-BE49-F238E27FC236}">
                      <a16:creationId xmlns:a16="http://schemas.microsoft.com/office/drawing/2014/main" id="{1E39354E-9CAC-4D3E-8462-1FC477309B33}"/>
                    </a:ext>
                  </a:extLst>
                </p:cNvPr>
                <p:cNvSpPr>
                  <a:spLocks/>
                </p:cNvSpPr>
                <p:nvPr/>
              </p:nvSpPr>
              <p:spPr bwMode="auto">
                <a:xfrm>
                  <a:off x="3567" y="1528"/>
                  <a:ext cx="121" cy="98"/>
                </a:xfrm>
                <a:custGeom>
                  <a:avLst/>
                  <a:gdLst>
                    <a:gd name="T0" fmla="*/ 30 w 239"/>
                    <a:gd name="T1" fmla="*/ 20 h 194"/>
                    <a:gd name="T2" fmla="*/ 22 w 239"/>
                    <a:gd name="T3" fmla="*/ 11 h 194"/>
                    <a:gd name="T4" fmla="*/ 13 w 239"/>
                    <a:gd name="T5" fmla="*/ 6 h 194"/>
                    <a:gd name="T6" fmla="*/ 6 w 239"/>
                    <a:gd name="T7" fmla="*/ 2 h 194"/>
                    <a:gd name="T8" fmla="*/ 0 w 239"/>
                    <a:gd name="T9" fmla="*/ 0 h 194"/>
                    <a:gd name="T10" fmla="*/ 4 w 239"/>
                    <a:gd name="T11" fmla="*/ 6 h 194"/>
                    <a:gd name="T12" fmla="*/ 13 w 239"/>
                    <a:gd name="T13" fmla="*/ 11 h 194"/>
                    <a:gd name="T14" fmla="*/ 21 w 239"/>
                    <a:gd name="T15" fmla="*/ 19 h 194"/>
                    <a:gd name="T16" fmla="*/ 24 w 239"/>
                    <a:gd name="T17" fmla="*/ 24 h 194"/>
                    <a:gd name="T18" fmla="*/ 27 w 239"/>
                    <a:gd name="T19" fmla="*/ 24 h 194"/>
                    <a:gd name="T20" fmla="*/ 30 w 239"/>
                    <a:gd name="T21" fmla="*/ 23 h 194"/>
                    <a:gd name="T22" fmla="*/ 30 w 239"/>
                    <a:gd name="T23" fmla="*/ 20 h 1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9"/>
                    <a:gd name="T37" fmla="*/ 0 h 194"/>
                    <a:gd name="T38" fmla="*/ 239 w 239"/>
                    <a:gd name="T39" fmla="*/ 194 h 1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9" h="194">
                      <a:moveTo>
                        <a:pt x="239" y="160"/>
                      </a:moveTo>
                      <a:lnTo>
                        <a:pt x="172" y="88"/>
                      </a:lnTo>
                      <a:lnTo>
                        <a:pt x="101" y="42"/>
                      </a:lnTo>
                      <a:lnTo>
                        <a:pt x="42" y="11"/>
                      </a:lnTo>
                      <a:lnTo>
                        <a:pt x="0" y="0"/>
                      </a:lnTo>
                      <a:lnTo>
                        <a:pt x="26" y="42"/>
                      </a:lnTo>
                      <a:lnTo>
                        <a:pt x="101" y="84"/>
                      </a:lnTo>
                      <a:lnTo>
                        <a:pt x="161" y="145"/>
                      </a:lnTo>
                      <a:lnTo>
                        <a:pt x="189" y="186"/>
                      </a:lnTo>
                      <a:lnTo>
                        <a:pt x="214" y="194"/>
                      </a:lnTo>
                      <a:lnTo>
                        <a:pt x="238" y="180"/>
                      </a:lnTo>
                      <a:lnTo>
                        <a:pt x="239" y="160"/>
                      </a:lnTo>
                      <a:close/>
                    </a:path>
                  </a:pathLst>
                </a:custGeom>
                <a:solidFill>
                  <a:srgbClr val="000000"/>
                </a:solidFill>
                <a:ln w="9525">
                  <a:noFill/>
                  <a:round/>
                  <a:headEnd/>
                  <a:tailEnd/>
                </a:ln>
              </p:spPr>
              <p:txBody>
                <a:bodyPr/>
                <a:lstStyle/>
                <a:p>
                  <a:pPr>
                    <a:defRPr/>
                  </a:pPr>
                  <a:endParaRPr lang="de-DE" sz="1342"/>
                </a:p>
              </p:txBody>
            </p:sp>
            <p:sp>
              <p:nvSpPr>
                <p:cNvPr id="93" name="Freeform 76">
                  <a:extLst>
                    <a:ext uri="{FF2B5EF4-FFF2-40B4-BE49-F238E27FC236}">
                      <a16:creationId xmlns:a16="http://schemas.microsoft.com/office/drawing/2014/main" id="{30DB2710-FBD0-4387-80FC-4C0D32DA6C57}"/>
                    </a:ext>
                  </a:extLst>
                </p:cNvPr>
                <p:cNvSpPr>
                  <a:spLocks/>
                </p:cNvSpPr>
                <p:nvPr/>
              </p:nvSpPr>
              <p:spPr bwMode="auto">
                <a:xfrm>
                  <a:off x="3554" y="1596"/>
                  <a:ext cx="131" cy="118"/>
                </a:xfrm>
                <a:custGeom>
                  <a:avLst/>
                  <a:gdLst>
                    <a:gd name="T0" fmla="*/ 34 w 265"/>
                    <a:gd name="T1" fmla="*/ 28 h 241"/>
                    <a:gd name="T2" fmla="*/ 25 w 265"/>
                    <a:gd name="T3" fmla="*/ 19 h 241"/>
                    <a:gd name="T4" fmla="*/ 14 w 265"/>
                    <a:gd name="T5" fmla="*/ 8 h 241"/>
                    <a:gd name="T6" fmla="*/ 8 w 265"/>
                    <a:gd name="T7" fmla="*/ 3 h 241"/>
                    <a:gd name="T8" fmla="*/ 3 w 265"/>
                    <a:gd name="T9" fmla="*/ 0 h 241"/>
                    <a:gd name="T10" fmla="*/ 0 w 265"/>
                    <a:gd name="T11" fmla="*/ 2 h 241"/>
                    <a:gd name="T12" fmla="*/ 6 w 265"/>
                    <a:gd name="T13" fmla="*/ 7 h 241"/>
                    <a:gd name="T14" fmla="*/ 16 w 265"/>
                    <a:gd name="T15" fmla="*/ 16 h 241"/>
                    <a:gd name="T16" fmla="*/ 24 w 265"/>
                    <a:gd name="T17" fmla="*/ 26 h 241"/>
                    <a:gd name="T18" fmla="*/ 30 w 265"/>
                    <a:gd name="T19" fmla="*/ 31 h 241"/>
                    <a:gd name="T20" fmla="*/ 32 w 265"/>
                    <a:gd name="T21" fmla="*/ 31 h 241"/>
                    <a:gd name="T22" fmla="*/ 34 w 265"/>
                    <a:gd name="T23" fmla="*/ 28 h 2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241"/>
                    <a:gd name="T38" fmla="*/ 265 w 265"/>
                    <a:gd name="T39" fmla="*/ 241 h 2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241">
                      <a:moveTo>
                        <a:pt x="265" y="224"/>
                      </a:moveTo>
                      <a:lnTo>
                        <a:pt x="196" y="152"/>
                      </a:lnTo>
                      <a:lnTo>
                        <a:pt x="112" y="64"/>
                      </a:lnTo>
                      <a:lnTo>
                        <a:pt x="61" y="22"/>
                      </a:lnTo>
                      <a:lnTo>
                        <a:pt x="22" y="0"/>
                      </a:lnTo>
                      <a:lnTo>
                        <a:pt x="0" y="14"/>
                      </a:lnTo>
                      <a:lnTo>
                        <a:pt x="44" y="50"/>
                      </a:lnTo>
                      <a:lnTo>
                        <a:pt x="121" y="127"/>
                      </a:lnTo>
                      <a:lnTo>
                        <a:pt x="192" y="202"/>
                      </a:lnTo>
                      <a:lnTo>
                        <a:pt x="239" y="241"/>
                      </a:lnTo>
                      <a:lnTo>
                        <a:pt x="251" y="241"/>
                      </a:lnTo>
                      <a:lnTo>
                        <a:pt x="265" y="224"/>
                      </a:lnTo>
                      <a:close/>
                    </a:path>
                  </a:pathLst>
                </a:custGeom>
                <a:solidFill>
                  <a:srgbClr val="000000"/>
                </a:solidFill>
                <a:ln w="9525">
                  <a:noFill/>
                  <a:round/>
                  <a:headEnd/>
                  <a:tailEnd/>
                </a:ln>
              </p:spPr>
              <p:txBody>
                <a:bodyPr/>
                <a:lstStyle/>
                <a:p>
                  <a:pPr>
                    <a:defRPr/>
                  </a:pPr>
                  <a:endParaRPr lang="de-DE" sz="1342"/>
                </a:p>
              </p:txBody>
            </p:sp>
            <p:sp>
              <p:nvSpPr>
                <p:cNvPr id="94" name="Freeform 77">
                  <a:extLst>
                    <a:ext uri="{FF2B5EF4-FFF2-40B4-BE49-F238E27FC236}">
                      <a16:creationId xmlns:a16="http://schemas.microsoft.com/office/drawing/2014/main" id="{8E31F99E-4FC6-4FB0-87AF-4BC976B2DE15}"/>
                    </a:ext>
                  </a:extLst>
                </p:cNvPr>
                <p:cNvSpPr>
                  <a:spLocks/>
                </p:cNvSpPr>
                <p:nvPr/>
              </p:nvSpPr>
              <p:spPr bwMode="auto">
                <a:xfrm>
                  <a:off x="3570" y="1698"/>
                  <a:ext cx="93" cy="96"/>
                </a:xfrm>
                <a:custGeom>
                  <a:avLst/>
                  <a:gdLst>
                    <a:gd name="T0" fmla="*/ 23 w 186"/>
                    <a:gd name="T1" fmla="*/ 20 h 191"/>
                    <a:gd name="T2" fmla="*/ 13 w 186"/>
                    <a:gd name="T3" fmla="*/ 7 h 191"/>
                    <a:gd name="T4" fmla="*/ 5 w 186"/>
                    <a:gd name="T5" fmla="*/ 1 h 191"/>
                    <a:gd name="T6" fmla="*/ 0 w 186"/>
                    <a:gd name="T7" fmla="*/ 0 h 191"/>
                    <a:gd name="T8" fmla="*/ 1 w 186"/>
                    <a:gd name="T9" fmla="*/ 3 h 191"/>
                    <a:gd name="T10" fmla="*/ 12 w 186"/>
                    <a:gd name="T11" fmla="*/ 11 h 191"/>
                    <a:gd name="T12" fmla="*/ 22 w 186"/>
                    <a:gd name="T13" fmla="*/ 23 h 191"/>
                    <a:gd name="T14" fmla="*/ 23 w 186"/>
                    <a:gd name="T15" fmla="*/ 24 h 191"/>
                    <a:gd name="T16" fmla="*/ 23 w 186"/>
                    <a:gd name="T17" fmla="*/ 20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6"/>
                    <a:gd name="T28" fmla="*/ 0 h 191"/>
                    <a:gd name="T29" fmla="*/ 186 w 186"/>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6" h="191">
                      <a:moveTo>
                        <a:pt x="183" y="160"/>
                      </a:moveTo>
                      <a:lnTo>
                        <a:pt x="106" y="49"/>
                      </a:lnTo>
                      <a:lnTo>
                        <a:pt x="33" y="7"/>
                      </a:lnTo>
                      <a:lnTo>
                        <a:pt x="0" y="0"/>
                      </a:lnTo>
                      <a:lnTo>
                        <a:pt x="8" y="22"/>
                      </a:lnTo>
                      <a:lnTo>
                        <a:pt x="92" y="85"/>
                      </a:lnTo>
                      <a:lnTo>
                        <a:pt x="174" y="184"/>
                      </a:lnTo>
                      <a:lnTo>
                        <a:pt x="186" y="191"/>
                      </a:lnTo>
                      <a:lnTo>
                        <a:pt x="183" y="160"/>
                      </a:lnTo>
                      <a:close/>
                    </a:path>
                  </a:pathLst>
                </a:custGeom>
                <a:solidFill>
                  <a:srgbClr val="000000"/>
                </a:solidFill>
                <a:ln w="9525">
                  <a:noFill/>
                  <a:round/>
                  <a:headEnd/>
                  <a:tailEnd/>
                </a:ln>
              </p:spPr>
              <p:txBody>
                <a:bodyPr/>
                <a:lstStyle/>
                <a:p>
                  <a:pPr>
                    <a:defRPr/>
                  </a:pPr>
                  <a:endParaRPr lang="de-DE" sz="1342"/>
                </a:p>
              </p:txBody>
            </p:sp>
            <p:sp>
              <p:nvSpPr>
                <p:cNvPr id="95" name="Freeform 78">
                  <a:extLst>
                    <a:ext uri="{FF2B5EF4-FFF2-40B4-BE49-F238E27FC236}">
                      <a16:creationId xmlns:a16="http://schemas.microsoft.com/office/drawing/2014/main" id="{25391570-8EE8-4140-B25A-1B0C13B88D99}"/>
                    </a:ext>
                  </a:extLst>
                </p:cNvPr>
                <p:cNvSpPr>
                  <a:spLocks/>
                </p:cNvSpPr>
                <p:nvPr/>
              </p:nvSpPr>
              <p:spPr bwMode="auto">
                <a:xfrm>
                  <a:off x="3572" y="1791"/>
                  <a:ext cx="63" cy="73"/>
                </a:xfrm>
                <a:custGeom>
                  <a:avLst/>
                  <a:gdLst>
                    <a:gd name="T0" fmla="*/ 14 w 125"/>
                    <a:gd name="T1" fmla="*/ 13 h 144"/>
                    <a:gd name="T2" fmla="*/ 7 w 125"/>
                    <a:gd name="T3" fmla="*/ 3 h 144"/>
                    <a:gd name="T4" fmla="*/ 0 w 125"/>
                    <a:gd name="T5" fmla="*/ 0 h 144"/>
                    <a:gd name="T6" fmla="*/ 0 w 125"/>
                    <a:gd name="T7" fmla="*/ 3 h 144"/>
                    <a:gd name="T8" fmla="*/ 3 w 125"/>
                    <a:gd name="T9" fmla="*/ 9 h 144"/>
                    <a:gd name="T10" fmla="*/ 11 w 125"/>
                    <a:gd name="T11" fmla="*/ 15 h 144"/>
                    <a:gd name="T12" fmla="*/ 13 w 125"/>
                    <a:gd name="T13" fmla="*/ 18 h 144"/>
                    <a:gd name="T14" fmla="*/ 15 w 125"/>
                    <a:gd name="T15" fmla="*/ 17 h 144"/>
                    <a:gd name="T16" fmla="*/ 14 w 125"/>
                    <a:gd name="T17" fmla="*/ 13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44"/>
                    <a:gd name="T29" fmla="*/ 125 w 125"/>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44">
                      <a:moveTo>
                        <a:pt x="119" y="109"/>
                      </a:moveTo>
                      <a:lnTo>
                        <a:pt x="58" y="25"/>
                      </a:lnTo>
                      <a:lnTo>
                        <a:pt x="3" y="0"/>
                      </a:lnTo>
                      <a:lnTo>
                        <a:pt x="0" y="25"/>
                      </a:lnTo>
                      <a:lnTo>
                        <a:pt x="25" y="67"/>
                      </a:lnTo>
                      <a:lnTo>
                        <a:pt x="92" y="124"/>
                      </a:lnTo>
                      <a:lnTo>
                        <a:pt x="111" y="144"/>
                      </a:lnTo>
                      <a:lnTo>
                        <a:pt x="125" y="135"/>
                      </a:lnTo>
                      <a:lnTo>
                        <a:pt x="119" y="109"/>
                      </a:lnTo>
                      <a:close/>
                    </a:path>
                  </a:pathLst>
                </a:custGeom>
                <a:solidFill>
                  <a:srgbClr val="000000"/>
                </a:solidFill>
                <a:ln w="9525">
                  <a:noFill/>
                  <a:round/>
                  <a:headEnd/>
                  <a:tailEnd/>
                </a:ln>
              </p:spPr>
              <p:txBody>
                <a:bodyPr/>
                <a:lstStyle/>
                <a:p>
                  <a:pPr>
                    <a:defRPr/>
                  </a:pPr>
                  <a:endParaRPr lang="de-DE" sz="1342"/>
                </a:p>
              </p:txBody>
            </p:sp>
            <p:sp>
              <p:nvSpPr>
                <p:cNvPr id="96" name="Freeform 79">
                  <a:extLst>
                    <a:ext uri="{FF2B5EF4-FFF2-40B4-BE49-F238E27FC236}">
                      <a16:creationId xmlns:a16="http://schemas.microsoft.com/office/drawing/2014/main" id="{C58BBC66-D9E9-4271-B6F8-B03A2FF7A9EF}"/>
                    </a:ext>
                  </a:extLst>
                </p:cNvPr>
                <p:cNvSpPr>
                  <a:spLocks/>
                </p:cNvSpPr>
                <p:nvPr/>
              </p:nvSpPr>
              <p:spPr bwMode="auto">
                <a:xfrm>
                  <a:off x="3576" y="1886"/>
                  <a:ext cx="80" cy="82"/>
                </a:xfrm>
                <a:custGeom>
                  <a:avLst/>
                  <a:gdLst>
                    <a:gd name="T0" fmla="*/ 20 w 160"/>
                    <a:gd name="T1" fmla="*/ 21 h 163"/>
                    <a:gd name="T2" fmla="*/ 18 w 160"/>
                    <a:gd name="T3" fmla="*/ 18 h 163"/>
                    <a:gd name="T4" fmla="*/ 11 w 160"/>
                    <a:gd name="T5" fmla="*/ 9 h 163"/>
                    <a:gd name="T6" fmla="*/ 3 w 160"/>
                    <a:gd name="T7" fmla="*/ 0 h 163"/>
                    <a:gd name="T8" fmla="*/ 0 w 160"/>
                    <a:gd name="T9" fmla="*/ 0 h 163"/>
                    <a:gd name="T10" fmla="*/ 1 w 160"/>
                    <a:gd name="T11" fmla="*/ 4 h 163"/>
                    <a:gd name="T12" fmla="*/ 7 w 160"/>
                    <a:gd name="T13" fmla="*/ 12 h 163"/>
                    <a:gd name="T14" fmla="*/ 14 w 160"/>
                    <a:gd name="T15" fmla="*/ 20 h 163"/>
                    <a:gd name="T16" fmla="*/ 20 w 160"/>
                    <a:gd name="T17" fmla="*/ 2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63"/>
                    <a:gd name="T29" fmla="*/ 160 w 160"/>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63">
                      <a:moveTo>
                        <a:pt x="160" y="163"/>
                      </a:moveTo>
                      <a:lnTo>
                        <a:pt x="138" y="138"/>
                      </a:lnTo>
                      <a:lnTo>
                        <a:pt x="93" y="71"/>
                      </a:lnTo>
                      <a:lnTo>
                        <a:pt x="29" y="0"/>
                      </a:lnTo>
                      <a:lnTo>
                        <a:pt x="0" y="0"/>
                      </a:lnTo>
                      <a:lnTo>
                        <a:pt x="11" y="25"/>
                      </a:lnTo>
                      <a:lnTo>
                        <a:pt x="61" y="93"/>
                      </a:lnTo>
                      <a:lnTo>
                        <a:pt x="112" y="160"/>
                      </a:lnTo>
                      <a:lnTo>
                        <a:pt x="160" y="163"/>
                      </a:lnTo>
                      <a:close/>
                    </a:path>
                  </a:pathLst>
                </a:custGeom>
                <a:solidFill>
                  <a:srgbClr val="000000"/>
                </a:solidFill>
                <a:ln w="9525">
                  <a:noFill/>
                  <a:round/>
                  <a:headEnd/>
                  <a:tailEnd/>
                </a:ln>
              </p:spPr>
              <p:txBody>
                <a:bodyPr/>
                <a:lstStyle/>
                <a:p>
                  <a:pPr>
                    <a:defRPr/>
                  </a:pPr>
                  <a:endParaRPr lang="de-DE" sz="1342"/>
                </a:p>
              </p:txBody>
            </p:sp>
            <p:sp>
              <p:nvSpPr>
                <p:cNvPr id="97" name="Freeform 80">
                  <a:extLst>
                    <a:ext uri="{FF2B5EF4-FFF2-40B4-BE49-F238E27FC236}">
                      <a16:creationId xmlns:a16="http://schemas.microsoft.com/office/drawing/2014/main" id="{38F4A94B-C9A7-480E-A0C4-F690C94A84CD}"/>
                    </a:ext>
                  </a:extLst>
                </p:cNvPr>
                <p:cNvSpPr>
                  <a:spLocks/>
                </p:cNvSpPr>
                <p:nvPr/>
              </p:nvSpPr>
              <p:spPr bwMode="auto">
                <a:xfrm>
                  <a:off x="3685" y="1208"/>
                  <a:ext cx="244" cy="904"/>
                </a:xfrm>
                <a:custGeom>
                  <a:avLst/>
                  <a:gdLst>
                    <a:gd name="T0" fmla="*/ 8 w 489"/>
                    <a:gd name="T1" fmla="*/ 28 h 1813"/>
                    <a:gd name="T2" fmla="*/ 11 w 489"/>
                    <a:gd name="T3" fmla="*/ 41 h 1813"/>
                    <a:gd name="T4" fmla="*/ 5 w 489"/>
                    <a:gd name="T5" fmla="*/ 49 h 1813"/>
                    <a:gd name="T6" fmla="*/ 6 w 489"/>
                    <a:gd name="T7" fmla="*/ 61 h 1813"/>
                    <a:gd name="T8" fmla="*/ 9 w 489"/>
                    <a:gd name="T9" fmla="*/ 70 h 1813"/>
                    <a:gd name="T10" fmla="*/ 4 w 489"/>
                    <a:gd name="T11" fmla="*/ 80 h 1813"/>
                    <a:gd name="T12" fmla="*/ 9 w 489"/>
                    <a:gd name="T13" fmla="*/ 96 h 1813"/>
                    <a:gd name="T14" fmla="*/ 3 w 489"/>
                    <a:gd name="T15" fmla="*/ 110 h 1813"/>
                    <a:gd name="T16" fmla="*/ 6 w 489"/>
                    <a:gd name="T17" fmla="*/ 123 h 1813"/>
                    <a:gd name="T18" fmla="*/ 8 w 489"/>
                    <a:gd name="T19" fmla="*/ 133 h 1813"/>
                    <a:gd name="T20" fmla="*/ 2 w 489"/>
                    <a:gd name="T21" fmla="*/ 142 h 1813"/>
                    <a:gd name="T22" fmla="*/ 5 w 489"/>
                    <a:gd name="T23" fmla="*/ 159 h 1813"/>
                    <a:gd name="T24" fmla="*/ 5 w 489"/>
                    <a:gd name="T25" fmla="*/ 169 h 1813"/>
                    <a:gd name="T26" fmla="*/ 0 w 489"/>
                    <a:gd name="T27" fmla="*/ 180 h 1813"/>
                    <a:gd name="T28" fmla="*/ 3 w 489"/>
                    <a:gd name="T29" fmla="*/ 190 h 1813"/>
                    <a:gd name="T30" fmla="*/ 3 w 489"/>
                    <a:gd name="T31" fmla="*/ 199 h 1813"/>
                    <a:gd name="T32" fmla="*/ 4 w 489"/>
                    <a:gd name="T33" fmla="*/ 209 h 1813"/>
                    <a:gd name="T34" fmla="*/ 8 w 489"/>
                    <a:gd name="T35" fmla="*/ 217 h 1813"/>
                    <a:gd name="T36" fmla="*/ 9 w 489"/>
                    <a:gd name="T37" fmla="*/ 227 h 1813"/>
                    <a:gd name="T38" fmla="*/ 23 w 489"/>
                    <a:gd name="T39" fmla="*/ 219 h 1813"/>
                    <a:gd name="T40" fmla="*/ 39 w 489"/>
                    <a:gd name="T41" fmla="*/ 216 h 1813"/>
                    <a:gd name="T42" fmla="*/ 50 w 489"/>
                    <a:gd name="T43" fmla="*/ 212 h 1813"/>
                    <a:gd name="T44" fmla="*/ 54 w 489"/>
                    <a:gd name="T45" fmla="*/ 206 h 1813"/>
                    <a:gd name="T46" fmla="*/ 55 w 489"/>
                    <a:gd name="T47" fmla="*/ 193 h 1813"/>
                    <a:gd name="T48" fmla="*/ 52 w 489"/>
                    <a:gd name="T49" fmla="*/ 177 h 1813"/>
                    <a:gd name="T50" fmla="*/ 50 w 489"/>
                    <a:gd name="T51" fmla="*/ 168 h 1813"/>
                    <a:gd name="T52" fmla="*/ 51 w 489"/>
                    <a:gd name="T53" fmla="*/ 157 h 1813"/>
                    <a:gd name="T54" fmla="*/ 46 w 489"/>
                    <a:gd name="T55" fmla="*/ 146 h 1813"/>
                    <a:gd name="T56" fmla="*/ 53 w 489"/>
                    <a:gd name="T57" fmla="*/ 136 h 1813"/>
                    <a:gd name="T58" fmla="*/ 48 w 489"/>
                    <a:gd name="T59" fmla="*/ 123 h 1813"/>
                    <a:gd name="T60" fmla="*/ 45 w 489"/>
                    <a:gd name="T61" fmla="*/ 111 h 1813"/>
                    <a:gd name="T62" fmla="*/ 56 w 489"/>
                    <a:gd name="T63" fmla="*/ 102 h 1813"/>
                    <a:gd name="T64" fmla="*/ 52 w 489"/>
                    <a:gd name="T65" fmla="*/ 95 h 1813"/>
                    <a:gd name="T66" fmla="*/ 52 w 489"/>
                    <a:gd name="T67" fmla="*/ 83 h 1813"/>
                    <a:gd name="T68" fmla="*/ 47 w 489"/>
                    <a:gd name="T69" fmla="*/ 76 h 1813"/>
                    <a:gd name="T70" fmla="*/ 51 w 489"/>
                    <a:gd name="T71" fmla="*/ 67 h 1813"/>
                    <a:gd name="T72" fmla="*/ 48 w 489"/>
                    <a:gd name="T73" fmla="*/ 60 h 1813"/>
                    <a:gd name="T74" fmla="*/ 48 w 489"/>
                    <a:gd name="T75" fmla="*/ 53 h 1813"/>
                    <a:gd name="T76" fmla="*/ 52 w 489"/>
                    <a:gd name="T77" fmla="*/ 48 h 1813"/>
                    <a:gd name="T78" fmla="*/ 47 w 489"/>
                    <a:gd name="T79" fmla="*/ 40 h 1813"/>
                    <a:gd name="T80" fmla="*/ 46 w 489"/>
                    <a:gd name="T81" fmla="*/ 30 h 1813"/>
                    <a:gd name="T82" fmla="*/ 58 w 489"/>
                    <a:gd name="T83" fmla="*/ 16 h 1813"/>
                    <a:gd name="T84" fmla="*/ 61 w 489"/>
                    <a:gd name="T85" fmla="*/ 2 h 1813"/>
                    <a:gd name="T86" fmla="*/ 54 w 489"/>
                    <a:gd name="T87" fmla="*/ 2 h 1813"/>
                    <a:gd name="T88" fmla="*/ 33 w 489"/>
                    <a:gd name="T89" fmla="*/ 13 h 1813"/>
                    <a:gd name="T90" fmla="*/ 16 w 489"/>
                    <a:gd name="T91" fmla="*/ 20 h 18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9"/>
                    <a:gd name="T139" fmla="*/ 0 h 1813"/>
                    <a:gd name="T140" fmla="*/ 489 w 489"/>
                    <a:gd name="T141" fmla="*/ 1813 h 18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9" h="1813">
                      <a:moveTo>
                        <a:pt x="88" y="171"/>
                      </a:moveTo>
                      <a:lnTo>
                        <a:pt x="71" y="221"/>
                      </a:lnTo>
                      <a:lnTo>
                        <a:pt x="85" y="271"/>
                      </a:lnTo>
                      <a:lnTo>
                        <a:pt x="88" y="321"/>
                      </a:lnTo>
                      <a:lnTo>
                        <a:pt x="71" y="352"/>
                      </a:lnTo>
                      <a:lnTo>
                        <a:pt x="46" y="388"/>
                      </a:lnTo>
                      <a:lnTo>
                        <a:pt x="35" y="445"/>
                      </a:lnTo>
                      <a:lnTo>
                        <a:pt x="50" y="482"/>
                      </a:lnTo>
                      <a:lnTo>
                        <a:pt x="75" y="523"/>
                      </a:lnTo>
                      <a:lnTo>
                        <a:pt x="75" y="558"/>
                      </a:lnTo>
                      <a:lnTo>
                        <a:pt x="60" y="591"/>
                      </a:lnTo>
                      <a:lnTo>
                        <a:pt x="36" y="633"/>
                      </a:lnTo>
                      <a:lnTo>
                        <a:pt x="46" y="675"/>
                      </a:lnTo>
                      <a:lnTo>
                        <a:pt x="79" y="765"/>
                      </a:lnTo>
                      <a:lnTo>
                        <a:pt x="75" y="802"/>
                      </a:lnTo>
                      <a:lnTo>
                        <a:pt x="28" y="874"/>
                      </a:lnTo>
                      <a:lnTo>
                        <a:pt x="28" y="937"/>
                      </a:lnTo>
                      <a:lnTo>
                        <a:pt x="54" y="984"/>
                      </a:lnTo>
                      <a:lnTo>
                        <a:pt x="71" y="1026"/>
                      </a:lnTo>
                      <a:lnTo>
                        <a:pt x="68" y="1062"/>
                      </a:lnTo>
                      <a:lnTo>
                        <a:pt x="25" y="1102"/>
                      </a:lnTo>
                      <a:lnTo>
                        <a:pt x="17" y="1130"/>
                      </a:lnTo>
                      <a:lnTo>
                        <a:pt x="25" y="1197"/>
                      </a:lnTo>
                      <a:lnTo>
                        <a:pt x="46" y="1271"/>
                      </a:lnTo>
                      <a:lnTo>
                        <a:pt x="46" y="1313"/>
                      </a:lnTo>
                      <a:lnTo>
                        <a:pt x="43" y="1346"/>
                      </a:lnTo>
                      <a:lnTo>
                        <a:pt x="11" y="1396"/>
                      </a:lnTo>
                      <a:lnTo>
                        <a:pt x="0" y="1438"/>
                      </a:lnTo>
                      <a:lnTo>
                        <a:pt x="3" y="1484"/>
                      </a:lnTo>
                      <a:lnTo>
                        <a:pt x="25" y="1517"/>
                      </a:lnTo>
                      <a:lnTo>
                        <a:pt x="50" y="1548"/>
                      </a:lnTo>
                      <a:lnTo>
                        <a:pt x="28" y="1590"/>
                      </a:lnTo>
                      <a:lnTo>
                        <a:pt x="17" y="1633"/>
                      </a:lnTo>
                      <a:lnTo>
                        <a:pt x="36" y="1666"/>
                      </a:lnTo>
                      <a:lnTo>
                        <a:pt x="68" y="1691"/>
                      </a:lnTo>
                      <a:lnTo>
                        <a:pt x="71" y="1733"/>
                      </a:lnTo>
                      <a:lnTo>
                        <a:pt x="71" y="1768"/>
                      </a:lnTo>
                      <a:lnTo>
                        <a:pt x="75" y="1813"/>
                      </a:lnTo>
                      <a:lnTo>
                        <a:pt x="129" y="1775"/>
                      </a:lnTo>
                      <a:lnTo>
                        <a:pt x="185" y="1746"/>
                      </a:lnTo>
                      <a:lnTo>
                        <a:pt x="237" y="1728"/>
                      </a:lnTo>
                      <a:lnTo>
                        <a:pt x="315" y="1728"/>
                      </a:lnTo>
                      <a:lnTo>
                        <a:pt x="372" y="1719"/>
                      </a:lnTo>
                      <a:lnTo>
                        <a:pt x="405" y="1691"/>
                      </a:lnTo>
                      <a:lnTo>
                        <a:pt x="464" y="1675"/>
                      </a:lnTo>
                      <a:lnTo>
                        <a:pt x="433" y="1641"/>
                      </a:lnTo>
                      <a:lnTo>
                        <a:pt x="422" y="1594"/>
                      </a:lnTo>
                      <a:lnTo>
                        <a:pt x="442" y="1540"/>
                      </a:lnTo>
                      <a:lnTo>
                        <a:pt x="439" y="1464"/>
                      </a:lnTo>
                      <a:lnTo>
                        <a:pt x="422" y="1409"/>
                      </a:lnTo>
                      <a:lnTo>
                        <a:pt x="405" y="1380"/>
                      </a:lnTo>
                      <a:lnTo>
                        <a:pt x="400" y="1338"/>
                      </a:lnTo>
                      <a:lnTo>
                        <a:pt x="422" y="1288"/>
                      </a:lnTo>
                      <a:lnTo>
                        <a:pt x="414" y="1254"/>
                      </a:lnTo>
                      <a:lnTo>
                        <a:pt x="372" y="1194"/>
                      </a:lnTo>
                      <a:lnTo>
                        <a:pt x="373" y="1161"/>
                      </a:lnTo>
                      <a:lnTo>
                        <a:pt x="391" y="1130"/>
                      </a:lnTo>
                      <a:lnTo>
                        <a:pt x="430" y="1087"/>
                      </a:lnTo>
                      <a:lnTo>
                        <a:pt x="416" y="1054"/>
                      </a:lnTo>
                      <a:lnTo>
                        <a:pt x="387" y="984"/>
                      </a:lnTo>
                      <a:lnTo>
                        <a:pt x="365" y="937"/>
                      </a:lnTo>
                      <a:lnTo>
                        <a:pt x="365" y="885"/>
                      </a:lnTo>
                      <a:lnTo>
                        <a:pt x="442" y="859"/>
                      </a:lnTo>
                      <a:lnTo>
                        <a:pt x="450" y="810"/>
                      </a:lnTo>
                      <a:lnTo>
                        <a:pt x="442" y="782"/>
                      </a:lnTo>
                      <a:lnTo>
                        <a:pt x="422" y="757"/>
                      </a:lnTo>
                      <a:lnTo>
                        <a:pt x="425" y="714"/>
                      </a:lnTo>
                      <a:lnTo>
                        <a:pt x="422" y="664"/>
                      </a:lnTo>
                      <a:lnTo>
                        <a:pt x="400" y="639"/>
                      </a:lnTo>
                      <a:lnTo>
                        <a:pt x="383" y="605"/>
                      </a:lnTo>
                      <a:lnTo>
                        <a:pt x="397" y="572"/>
                      </a:lnTo>
                      <a:lnTo>
                        <a:pt x="414" y="533"/>
                      </a:lnTo>
                      <a:lnTo>
                        <a:pt x="414" y="508"/>
                      </a:lnTo>
                      <a:lnTo>
                        <a:pt x="387" y="473"/>
                      </a:lnTo>
                      <a:lnTo>
                        <a:pt x="380" y="445"/>
                      </a:lnTo>
                      <a:lnTo>
                        <a:pt x="387" y="423"/>
                      </a:lnTo>
                      <a:lnTo>
                        <a:pt x="414" y="406"/>
                      </a:lnTo>
                      <a:lnTo>
                        <a:pt x="416" y="377"/>
                      </a:lnTo>
                      <a:lnTo>
                        <a:pt x="408" y="362"/>
                      </a:lnTo>
                      <a:lnTo>
                        <a:pt x="380" y="319"/>
                      </a:lnTo>
                      <a:lnTo>
                        <a:pt x="372" y="271"/>
                      </a:lnTo>
                      <a:lnTo>
                        <a:pt x="373" y="235"/>
                      </a:lnTo>
                      <a:lnTo>
                        <a:pt x="400" y="200"/>
                      </a:lnTo>
                      <a:lnTo>
                        <a:pt x="467" y="128"/>
                      </a:lnTo>
                      <a:lnTo>
                        <a:pt x="489" y="66"/>
                      </a:lnTo>
                      <a:lnTo>
                        <a:pt x="489" y="15"/>
                      </a:lnTo>
                      <a:lnTo>
                        <a:pt x="467" y="0"/>
                      </a:lnTo>
                      <a:lnTo>
                        <a:pt x="433" y="15"/>
                      </a:lnTo>
                      <a:lnTo>
                        <a:pt x="348" y="69"/>
                      </a:lnTo>
                      <a:lnTo>
                        <a:pt x="270" y="103"/>
                      </a:lnTo>
                      <a:lnTo>
                        <a:pt x="188" y="136"/>
                      </a:lnTo>
                      <a:lnTo>
                        <a:pt x="135" y="153"/>
                      </a:lnTo>
                      <a:lnTo>
                        <a:pt x="88" y="171"/>
                      </a:lnTo>
                      <a:close/>
                    </a:path>
                  </a:pathLst>
                </a:custGeom>
                <a:solidFill>
                  <a:srgbClr val="B2B2B2"/>
                </a:solidFill>
                <a:ln w="9525">
                  <a:noFill/>
                  <a:round/>
                  <a:headEnd/>
                  <a:tailEnd/>
                </a:ln>
              </p:spPr>
              <p:txBody>
                <a:bodyPr/>
                <a:lstStyle/>
                <a:p>
                  <a:pPr>
                    <a:defRPr/>
                  </a:pPr>
                  <a:endParaRPr lang="de-DE" sz="1342"/>
                </a:p>
              </p:txBody>
            </p:sp>
            <p:sp>
              <p:nvSpPr>
                <p:cNvPr id="98" name="Freeform 81">
                  <a:extLst>
                    <a:ext uri="{FF2B5EF4-FFF2-40B4-BE49-F238E27FC236}">
                      <a16:creationId xmlns:a16="http://schemas.microsoft.com/office/drawing/2014/main" id="{29B71ECC-FD90-4DC2-8F43-4ED405E3B0CC}"/>
                    </a:ext>
                  </a:extLst>
                </p:cNvPr>
                <p:cNvSpPr>
                  <a:spLocks/>
                </p:cNvSpPr>
                <p:nvPr/>
              </p:nvSpPr>
              <p:spPr bwMode="auto">
                <a:xfrm>
                  <a:off x="3516" y="1201"/>
                  <a:ext cx="437" cy="927"/>
                </a:xfrm>
                <a:custGeom>
                  <a:avLst/>
                  <a:gdLst>
                    <a:gd name="T0" fmla="*/ 72 w 874"/>
                    <a:gd name="T1" fmla="*/ 217 h 1856"/>
                    <a:gd name="T2" fmla="*/ 51 w 874"/>
                    <a:gd name="T3" fmla="*/ 225 h 1856"/>
                    <a:gd name="T4" fmla="*/ 9 w 874"/>
                    <a:gd name="T5" fmla="*/ 187 h 1856"/>
                    <a:gd name="T6" fmla="*/ 7 w 874"/>
                    <a:gd name="T7" fmla="*/ 193 h 1856"/>
                    <a:gd name="T8" fmla="*/ 52 w 874"/>
                    <a:gd name="T9" fmla="*/ 231 h 1856"/>
                    <a:gd name="T10" fmla="*/ 74 w 874"/>
                    <a:gd name="T11" fmla="*/ 220 h 1856"/>
                    <a:gd name="T12" fmla="*/ 104 w 874"/>
                    <a:gd name="T13" fmla="*/ 210 h 1856"/>
                    <a:gd name="T14" fmla="*/ 102 w 874"/>
                    <a:gd name="T15" fmla="*/ 193 h 1856"/>
                    <a:gd name="T16" fmla="*/ 96 w 874"/>
                    <a:gd name="T17" fmla="*/ 175 h 1856"/>
                    <a:gd name="T18" fmla="*/ 99 w 874"/>
                    <a:gd name="T19" fmla="*/ 160 h 1856"/>
                    <a:gd name="T20" fmla="*/ 93 w 874"/>
                    <a:gd name="T21" fmla="*/ 146 h 1856"/>
                    <a:gd name="T22" fmla="*/ 96 w 874"/>
                    <a:gd name="T23" fmla="*/ 129 h 1856"/>
                    <a:gd name="T24" fmla="*/ 98 w 874"/>
                    <a:gd name="T25" fmla="*/ 113 h 1856"/>
                    <a:gd name="T26" fmla="*/ 99 w 874"/>
                    <a:gd name="T27" fmla="*/ 91 h 1856"/>
                    <a:gd name="T28" fmla="*/ 95 w 874"/>
                    <a:gd name="T29" fmla="*/ 74 h 1856"/>
                    <a:gd name="T30" fmla="*/ 93 w 874"/>
                    <a:gd name="T31" fmla="*/ 60 h 1856"/>
                    <a:gd name="T32" fmla="*/ 98 w 874"/>
                    <a:gd name="T33" fmla="*/ 47 h 1856"/>
                    <a:gd name="T34" fmla="*/ 95 w 874"/>
                    <a:gd name="T35" fmla="*/ 27 h 1856"/>
                    <a:gd name="T36" fmla="*/ 109 w 874"/>
                    <a:gd name="T37" fmla="*/ 2 h 1856"/>
                    <a:gd name="T38" fmla="*/ 103 w 874"/>
                    <a:gd name="T39" fmla="*/ 7 h 1856"/>
                    <a:gd name="T40" fmla="*/ 89 w 874"/>
                    <a:gd name="T41" fmla="*/ 30 h 1856"/>
                    <a:gd name="T42" fmla="*/ 69 w 874"/>
                    <a:gd name="T43" fmla="*/ 49 h 1856"/>
                    <a:gd name="T44" fmla="*/ 90 w 874"/>
                    <a:gd name="T45" fmla="*/ 42 h 1856"/>
                    <a:gd name="T46" fmla="*/ 88 w 874"/>
                    <a:gd name="T47" fmla="*/ 55 h 1856"/>
                    <a:gd name="T48" fmla="*/ 78 w 874"/>
                    <a:gd name="T49" fmla="*/ 69 h 1856"/>
                    <a:gd name="T50" fmla="*/ 92 w 874"/>
                    <a:gd name="T51" fmla="*/ 66 h 1856"/>
                    <a:gd name="T52" fmla="*/ 89 w 874"/>
                    <a:gd name="T53" fmla="*/ 77 h 1856"/>
                    <a:gd name="T54" fmla="*/ 88 w 874"/>
                    <a:gd name="T55" fmla="*/ 88 h 1856"/>
                    <a:gd name="T56" fmla="*/ 67 w 874"/>
                    <a:gd name="T57" fmla="*/ 104 h 1856"/>
                    <a:gd name="T58" fmla="*/ 90 w 874"/>
                    <a:gd name="T59" fmla="*/ 93 h 1856"/>
                    <a:gd name="T60" fmla="*/ 98 w 874"/>
                    <a:gd name="T61" fmla="*/ 104 h 1856"/>
                    <a:gd name="T62" fmla="*/ 84 w 874"/>
                    <a:gd name="T63" fmla="*/ 114 h 1856"/>
                    <a:gd name="T64" fmla="*/ 58 w 874"/>
                    <a:gd name="T65" fmla="*/ 126 h 1856"/>
                    <a:gd name="T66" fmla="*/ 88 w 874"/>
                    <a:gd name="T67" fmla="*/ 121 h 1856"/>
                    <a:gd name="T68" fmla="*/ 94 w 874"/>
                    <a:gd name="T69" fmla="*/ 140 h 1856"/>
                    <a:gd name="T70" fmla="*/ 58 w 874"/>
                    <a:gd name="T71" fmla="*/ 150 h 1856"/>
                    <a:gd name="T72" fmla="*/ 78 w 874"/>
                    <a:gd name="T73" fmla="*/ 149 h 1856"/>
                    <a:gd name="T74" fmla="*/ 90 w 874"/>
                    <a:gd name="T75" fmla="*/ 155 h 1856"/>
                    <a:gd name="T76" fmla="*/ 90 w 874"/>
                    <a:gd name="T77" fmla="*/ 167 h 1856"/>
                    <a:gd name="T78" fmla="*/ 55 w 874"/>
                    <a:gd name="T79" fmla="*/ 173 h 1856"/>
                    <a:gd name="T80" fmla="*/ 73 w 874"/>
                    <a:gd name="T81" fmla="*/ 173 h 1856"/>
                    <a:gd name="T82" fmla="*/ 92 w 874"/>
                    <a:gd name="T83" fmla="*/ 170 h 1856"/>
                    <a:gd name="T84" fmla="*/ 75 w 874"/>
                    <a:gd name="T85" fmla="*/ 186 h 1856"/>
                    <a:gd name="T86" fmla="*/ 55 w 874"/>
                    <a:gd name="T87" fmla="*/ 195 h 1856"/>
                    <a:gd name="T88" fmla="*/ 80 w 874"/>
                    <a:gd name="T89" fmla="*/ 187 h 1856"/>
                    <a:gd name="T90" fmla="*/ 94 w 874"/>
                    <a:gd name="T91" fmla="*/ 184 h 1856"/>
                    <a:gd name="T92" fmla="*/ 94 w 874"/>
                    <a:gd name="T93" fmla="*/ 197 h 1856"/>
                    <a:gd name="T94" fmla="*/ 96 w 874"/>
                    <a:gd name="T95" fmla="*/ 209 h 18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4"/>
                    <a:gd name="T145" fmla="*/ 0 h 1856"/>
                    <a:gd name="T146" fmla="*/ 874 w 874"/>
                    <a:gd name="T147" fmla="*/ 1856 h 18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4" h="1856">
                      <a:moveTo>
                        <a:pt x="743" y="1679"/>
                      </a:moveTo>
                      <a:lnTo>
                        <a:pt x="705" y="1721"/>
                      </a:lnTo>
                      <a:lnTo>
                        <a:pt x="647" y="1735"/>
                      </a:lnTo>
                      <a:lnTo>
                        <a:pt x="570" y="1743"/>
                      </a:lnTo>
                      <a:lnTo>
                        <a:pt x="489" y="1760"/>
                      </a:lnTo>
                      <a:lnTo>
                        <a:pt x="435" y="1793"/>
                      </a:lnTo>
                      <a:lnTo>
                        <a:pt x="418" y="1810"/>
                      </a:lnTo>
                      <a:lnTo>
                        <a:pt x="401" y="1802"/>
                      </a:lnTo>
                      <a:lnTo>
                        <a:pt x="304" y="1729"/>
                      </a:lnTo>
                      <a:lnTo>
                        <a:pt x="177" y="1628"/>
                      </a:lnTo>
                      <a:lnTo>
                        <a:pt x="134" y="1566"/>
                      </a:lnTo>
                      <a:lnTo>
                        <a:pt x="70" y="1501"/>
                      </a:lnTo>
                      <a:lnTo>
                        <a:pt x="50" y="1451"/>
                      </a:lnTo>
                      <a:lnTo>
                        <a:pt x="0" y="1443"/>
                      </a:lnTo>
                      <a:lnTo>
                        <a:pt x="25" y="1498"/>
                      </a:lnTo>
                      <a:lnTo>
                        <a:pt x="53" y="1552"/>
                      </a:lnTo>
                      <a:lnTo>
                        <a:pt x="134" y="1611"/>
                      </a:lnTo>
                      <a:lnTo>
                        <a:pt x="191" y="1685"/>
                      </a:lnTo>
                      <a:lnTo>
                        <a:pt x="329" y="1771"/>
                      </a:lnTo>
                      <a:lnTo>
                        <a:pt x="413" y="1856"/>
                      </a:lnTo>
                      <a:lnTo>
                        <a:pt x="446" y="1848"/>
                      </a:lnTo>
                      <a:lnTo>
                        <a:pt x="481" y="1806"/>
                      </a:lnTo>
                      <a:lnTo>
                        <a:pt x="528" y="1780"/>
                      </a:lnTo>
                      <a:lnTo>
                        <a:pt x="587" y="1763"/>
                      </a:lnTo>
                      <a:lnTo>
                        <a:pt x="714" y="1752"/>
                      </a:lnTo>
                      <a:lnTo>
                        <a:pt x="750" y="1729"/>
                      </a:lnTo>
                      <a:lnTo>
                        <a:pt x="815" y="1713"/>
                      </a:lnTo>
                      <a:lnTo>
                        <a:pt x="826" y="1685"/>
                      </a:lnTo>
                      <a:lnTo>
                        <a:pt x="807" y="1650"/>
                      </a:lnTo>
                      <a:lnTo>
                        <a:pt x="783" y="1617"/>
                      </a:lnTo>
                      <a:lnTo>
                        <a:pt x="797" y="1575"/>
                      </a:lnTo>
                      <a:lnTo>
                        <a:pt x="815" y="1552"/>
                      </a:lnTo>
                      <a:lnTo>
                        <a:pt x="815" y="1516"/>
                      </a:lnTo>
                      <a:lnTo>
                        <a:pt x="797" y="1459"/>
                      </a:lnTo>
                      <a:lnTo>
                        <a:pt x="790" y="1431"/>
                      </a:lnTo>
                      <a:lnTo>
                        <a:pt x="768" y="1406"/>
                      </a:lnTo>
                      <a:lnTo>
                        <a:pt x="757" y="1376"/>
                      </a:lnTo>
                      <a:lnTo>
                        <a:pt x="768" y="1348"/>
                      </a:lnTo>
                      <a:lnTo>
                        <a:pt x="793" y="1324"/>
                      </a:lnTo>
                      <a:lnTo>
                        <a:pt x="790" y="1288"/>
                      </a:lnTo>
                      <a:lnTo>
                        <a:pt x="775" y="1263"/>
                      </a:lnTo>
                      <a:lnTo>
                        <a:pt x="747" y="1224"/>
                      </a:lnTo>
                      <a:lnTo>
                        <a:pt x="730" y="1204"/>
                      </a:lnTo>
                      <a:lnTo>
                        <a:pt x="739" y="1174"/>
                      </a:lnTo>
                      <a:lnTo>
                        <a:pt x="782" y="1149"/>
                      </a:lnTo>
                      <a:lnTo>
                        <a:pt x="797" y="1114"/>
                      </a:lnTo>
                      <a:lnTo>
                        <a:pt x="793" y="1086"/>
                      </a:lnTo>
                      <a:lnTo>
                        <a:pt x="764" y="1039"/>
                      </a:lnTo>
                      <a:lnTo>
                        <a:pt x="733" y="980"/>
                      </a:lnTo>
                      <a:lnTo>
                        <a:pt x="722" y="937"/>
                      </a:lnTo>
                      <a:lnTo>
                        <a:pt x="739" y="920"/>
                      </a:lnTo>
                      <a:lnTo>
                        <a:pt x="783" y="904"/>
                      </a:lnTo>
                      <a:lnTo>
                        <a:pt x="810" y="887"/>
                      </a:lnTo>
                      <a:lnTo>
                        <a:pt x="815" y="834"/>
                      </a:lnTo>
                      <a:lnTo>
                        <a:pt x="783" y="774"/>
                      </a:lnTo>
                      <a:lnTo>
                        <a:pt x="790" y="735"/>
                      </a:lnTo>
                      <a:lnTo>
                        <a:pt x="801" y="699"/>
                      </a:lnTo>
                      <a:lnTo>
                        <a:pt x="772" y="657"/>
                      </a:lnTo>
                      <a:lnTo>
                        <a:pt x="747" y="618"/>
                      </a:lnTo>
                      <a:lnTo>
                        <a:pt x="757" y="592"/>
                      </a:lnTo>
                      <a:lnTo>
                        <a:pt x="772" y="567"/>
                      </a:lnTo>
                      <a:lnTo>
                        <a:pt x="772" y="525"/>
                      </a:lnTo>
                      <a:lnTo>
                        <a:pt x="757" y="500"/>
                      </a:lnTo>
                      <a:lnTo>
                        <a:pt x="739" y="480"/>
                      </a:lnTo>
                      <a:lnTo>
                        <a:pt x="743" y="448"/>
                      </a:lnTo>
                      <a:lnTo>
                        <a:pt x="772" y="433"/>
                      </a:lnTo>
                      <a:lnTo>
                        <a:pt x="790" y="415"/>
                      </a:lnTo>
                      <a:lnTo>
                        <a:pt x="782" y="382"/>
                      </a:lnTo>
                      <a:lnTo>
                        <a:pt x="747" y="340"/>
                      </a:lnTo>
                      <a:lnTo>
                        <a:pt x="733" y="303"/>
                      </a:lnTo>
                      <a:lnTo>
                        <a:pt x="730" y="260"/>
                      </a:lnTo>
                      <a:lnTo>
                        <a:pt x="758" y="219"/>
                      </a:lnTo>
                      <a:lnTo>
                        <a:pt x="818" y="154"/>
                      </a:lnTo>
                      <a:lnTo>
                        <a:pt x="849" y="104"/>
                      </a:lnTo>
                      <a:lnTo>
                        <a:pt x="874" y="61"/>
                      </a:lnTo>
                      <a:lnTo>
                        <a:pt x="866" y="19"/>
                      </a:lnTo>
                      <a:lnTo>
                        <a:pt x="843" y="0"/>
                      </a:lnTo>
                      <a:lnTo>
                        <a:pt x="826" y="3"/>
                      </a:lnTo>
                      <a:lnTo>
                        <a:pt x="797" y="36"/>
                      </a:lnTo>
                      <a:lnTo>
                        <a:pt x="818" y="61"/>
                      </a:lnTo>
                      <a:lnTo>
                        <a:pt x="815" y="104"/>
                      </a:lnTo>
                      <a:lnTo>
                        <a:pt x="775" y="177"/>
                      </a:lnTo>
                      <a:lnTo>
                        <a:pt x="725" y="219"/>
                      </a:lnTo>
                      <a:lnTo>
                        <a:pt x="708" y="245"/>
                      </a:lnTo>
                      <a:lnTo>
                        <a:pt x="697" y="277"/>
                      </a:lnTo>
                      <a:lnTo>
                        <a:pt x="691" y="298"/>
                      </a:lnTo>
                      <a:lnTo>
                        <a:pt x="616" y="356"/>
                      </a:lnTo>
                      <a:lnTo>
                        <a:pt x="548" y="395"/>
                      </a:lnTo>
                      <a:lnTo>
                        <a:pt x="539" y="423"/>
                      </a:lnTo>
                      <a:lnTo>
                        <a:pt x="562" y="429"/>
                      </a:lnTo>
                      <a:lnTo>
                        <a:pt x="663" y="356"/>
                      </a:lnTo>
                      <a:lnTo>
                        <a:pt x="714" y="340"/>
                      </a:lnTo>
                      <a:lnTo>
                        <a:pt x="739" y="387"/>
                      </a:lnTo>
                      <a:lnTo>
                        <a:pt x="747" y="408"/>
                      </a:lnTo>
                      <a:lnTo>
                        <a:pt x="722" y="429"/>
                      </a:lnTo>
                      <a:lnTo>
                        <a:pt x="700" y="447"/>
                      </a:lnTo>
                      <a:lnTo>
                        <a:pt x="697" y="475"/>
                      </a:lnTo>
                      <a:lnTo>
                        <a:pt x="705" y="505"/>
                      </a:lnTo>
                      <a:lnTo>
                        <a:pt x="683" y="530"/>
                      </a:lnTo>
                      <a:lnTo>
                        <a:pt x="620" y="558"/>
                      </a:lnTo>
                      <a:lnTo>
                        <a:pt x="528" y="597"/>
                      </a:lnTo>
                      <a:lnTo>
                        <a:pt x="562" y="610"/>
                      </a:lnTo>
                      <a:lnTo>
                        <a:pt x="658" y="572"/>
                      </a:lnTo>
                      <a:lnTo>
                        <a:pt x="733" y="533"/>
                      </a:lnTo>
                      <a:lnTo>
                        <a:pt x="747" y="542"/>
                      </a:lnTo>
                      <a:lnTo>
                        <a:pt x="739" y="567"/>
                      </a:lnTo>
                      <a:lnTo>
                        <a:pt x="714" y="592"/>
                      </a:lnTo>
                      <a:lnTo>
                        <a:pt x="705" y="618"/>
                      </a:lnTo>
                      <a:lnTo>
                        <a:pt x="716" y="650"/>
                      </a:lnTo>
                      <a:lnTo>
                        <a:pt x="747" y="677"/>
                      </a:lnTo>
                      <a:lnTo>
                        <a:pt x="747" y="699"/>
                      </a:lnTo>
                      <a:lnTo>
                        <a:pt x="697" y="710"/>
                      </a:lnTo>
                      <a:lnTo>
                        <a:pt x="655" y="766"/>
                      </a:lnTo>
                      <a:lnTo>
                        <a:pt x="605" y="799"/>
                      </a:lnTo>
                      <a:lnTo>
                        <a:pt x="537" y="817"/>
                      </a:lnTo>
                      <a:lnTo>
                        <a:pt x="531" y="834"/>
                      </a:lnTo>
                      <a:lnTo>
                        <a:pt x="573" y="828"/>
                      </a:lnTo>
                      <a:lnTo>
                        <a:pt x="663" y="799"/>
                      </a:lnTo>
                      <a:lnTo>
                        <a:pt x="697" y="774"/>
                      </a:lnTo>
                      <a:lnTo>
                        <a:pt x="716" y="749"/>
                      </a:lnTo>
                      <a:lnTo>
                        <a:pt x="747" y="745"/>
                      </a:lnTo>
                      <a:lnTo>
                        <a:pt x="747" y="774"/>
                      </a:lnTo>
                      <a:lnTo>
                        <a:pt x="768" y="802"/>
                      </a:lnTo>
                      <a:lnTo>
                        <a:pt x="783" y="834"/>
                      </a:lnTo>
                      <a:lnTo>
                        <a:pt x="772" y="859"/>
                      </a:lnTo>
                      <a:lnTo>
                        <a:pt x="733" y="876"/>
                      </a:lnTo>
                      <a:lnTo>
                        <a:pt x="697" y="887"/>
                      </a:lnTo>
                      <a:lnTo>
                        <a:pt x="672" y="912"/>
                      </a:lnTo>
                      <a:lnTo>
                        <a:pt x="556" y="947"/>
                      </a:lnTo>
                      <a:lnTo>
                        <a:pt x="471" y="976"/>
                      </a:lnTo>
                      <a:lnTo>
                        <a:pt x="438" y="994"/>
                      </a:lnTo>
                      <a:lnTo>
                        <a:pt x="464" y="1014"/>
                      </a:lnTo>
                      <a:lnTo>
                        <a:pt x="514" y="1002"/>
                      </a:lnTo>
                      <a:lnTo>
                        <a:pt x="616" y="962"/>
                      </a:lnTo>
                      <a:lnTo>
                        <a:pt x="683" y="944"/>
                      </a:lnTo>
                      <a:lnTo>
                        <a:pt x="700" y="972"/>
                      </a:lnTo>
                      <a:lnTo>
                        <a:pt x="716" y="1022"/>
                      </a:lnTo>
                      <a:lnTo>
                        <a:pt x="747" y="1064"/>
                      </a:lnTo>
                      <a:lnTo>
                        <a:pt x="750" y="1097"/>
                      </a:lnTo>
                      <a:lnTo>
                        <a:pt x="747" y="1128"/>
                      </a:lnTo>
                      <a:lnTo>
                        <a:pt x="714" y="1139"/>
                      </a:lnTo>
                      <a:lnTo>
                        <a:pt x="655" y="1154"/>
                      </a:lnTo>
                      <a:lnTo>
                        <a:pt x="580" y="1188"/>
                      </a:lnTo>
                      <a:lnTo>
                        <a:pt x="470" y="1204"/>
                      </a:lnTo>
                      <a:lnTo>
                        <a:pt x="427" y="1224"/>
                      </a:lnTo>
                      <a:lnTo>
                        <a:pt x="456" y="1238"/>
                      </a:lnTo>
                      <a:lnTo>
                        <a:pt x="553" y="1224"/>
                      </a:lnTo>
                      <a:lnTo>
                        <a:pt x="620" y="1199"/>
                      </a:lnTo>
                      <a:lnTo>
                        <a:pt x="666" y="1182"/>
                      </a:lnTo>
                      <a:lnTo>
                        <a:pt x="705" y="1174"/>
                      </a:lnTo>
                      <a:lnTo>
                        <a:pt x="700" y="1204"/>
                      </a:lnTo>
                      <a:lnTo>
                        <a:pt x="716" y="1246"/>
                      </a:lnTo>
                      <a:lnTo>
                        <a:pt x="743" y="1271"/>
                      </a:lnTo>
                      <a:lnTo>
                        <a:pt x="747" y="1299"/>
                      </a:lnTo>
                      <a:lnTo>
                        <a:pt x="747" y="1324"/>
                      </a:lnTo>
                      <a:lnTo>
                        <a:pt x="714" y="1338"/>
                      </a:lnTo>
                      <a:lnTo>
                        <a:pt x="648" y="1342"/>
                      </a:lnTo>
                      <a:lnTo>
                        <a:pt x="605" y="1356"/>
                      </a:lnTo>
                      <a:lnTo>
                        <a:pt x="503" y="1390"/>
                      </a:lnTo>
                      <a:lnTo>
                        <a:pt x="446" y="1392"/>
                      </a:lnTo>
                      <a:lnTo>
                        <a:pt x="427" y="1417"/>
                      </a:lnTo>
                      <a:lnTo>
                        <a:pt x="453" y="1426"/>
                      </a:lnTo>
                      <a:lnTo>
                        <a:pt x="503" y="1415"/>
                      </a:lnTo>
                      <a:lnTo>
                        <a:pt x="580" y="1392"/>
                      </a:lnTo>
                      <a:lnTo>
                        <a:pt x="620" y="1376"/>
                      </a:lnTo>
                      <a:lnTo>
                        <a:pt x="675" y="1364"/>
                      </a:lnTo>
                      <a:lnTo>
                        <a:pt x="716" y="1367"/>
                      </a:lnTo>
                      <a:lnTo>
                        <a:pt x="730" y="1367"/>
                      </a:lnTo>
                      <a:lnTo>
                        <a:pt x="730" y="1406"/>
                      </a:lnTo>
                      <a:lnTo>
                        <a:pt x="743" y="1426"/>
                      </a:lnTo>
                      <a:lnTo>
                        <a:pt x="666" y="1443"/>
                      </a:lnTo>
                      <a:lnTo>
                        <a:pt x="598" y="1494"/>
                      </a:lnTo>
                      <a:lnTo>
                        <a:pt x="523" y="1519"/>
                      </a:lnTo>
                      <a:lnTo>
                        <a:pt x="471" y="1527"/>
                      </a:lnTo>
                      <a:lnTo>
                        <a:pt x="429" y="1550"/>
                      </a:lnTo>
                      <a:lnTo>
                        <a:pt x="446" y="1566"/>
                      </a:lnTo>
                      <a:lnTo>
                        <a:pt x="489" y="1552"/>
                      </a:lnTo>
                      <a:lnTo>
                        <a:pt x="537" y="1536"/>
                      </a:lnTo>
                      <a:lnTo>
                        <a:pt x="590" y="1527"/>
                      </a:lnTo>
                      <a:lnTo>
                        <a:pt x="638" y="1498"/>
                      </a:lnTo>
                      <a:lnTo>
                        <a:pt x="663" y="1473"/>
                      </a:lnTo>
                      <a:lnTo>
                        <a:pt x="697" y="1469"/>
                      </a:lnTo>
                      <a:lnTo>
                        <a:pt x="739" y="1469"/>
                      </a:lnTo>
                      <a:lnTo>
                        <a:pt x="750" y="1473"/>
                      </a:lnTo>
                      <a:lnTo>
                        <a:pt x="764" y="1501"/>
                      </a:lnTo>
                      <a:lnTo>
                        <a:pt x="772" y="1536"/>
                      </a:lnTo>
                      <a:lnTo>
                        <a:pt x="764" y="1566"/>
                      </a:lnTo>
                      <a:lnTo>
                        <a:pt x="747" y="1583"/>
                      </a:lnTo>
                      <a:lnTo>
                        <a:pt x="733" y="1625"/>
                      </a:lnTo>
                      <a:lnTo>
                        <a:pt x="747" y="1643"/>
                      </a:lnTo>
                      <a:lnTo>
                        <a:pt x="764" y="1660"/>
                      </a:lnTo>
                      <a:lnTo>
                        <a:pt x="764" y="1675"/>
                      </a:lnTo>
                      <a:lnTo>
                        <a:pt x="743" y="1679"/>
                      </a:lnTo>
                      <a:close/>
                    </a:path>
                  </a:pathLst>
                </a:custGeom>
                <a:solidFill>
                  <a:srgbClr val="000000"/>
                </a:solidFill>
                <a:ln w="9525">
                  <a:noFill/>
                  <a:round/>
                  <a:headEnd/>
                  <a:tailEnd/>
                </a:ln>
              </p:spPr>
              <p:txBody>
                <a:bodyPr/>
                <a:lstStyle/>
                <a:p>
                  <a:pPr>
                    <a:defRPr/>
                  </a:pPr>
                  <a:endParaRPr lang="de-DE" sz="1342"/>
                </a:p>
              </p:txBody>
            </p:sp>
            <p:sp>
              <p:nvSpPr>
                <p:cNvPr id="99" name="Freeform 82">
                  <a:extLst>
                    <a:ext uri="{FF2B5EF4-FFF2-40B4-BE49-F238E27FC236}">
                      <a16:creationId xmlns:a16="http://schemas.microsoft.com/office/drawing/2014/main" id="{5CB18D8F-7A5A-42BD-9725-17E0A30B81C5}"/>
                    </a:ext>
                  </a:extLst>
                </p:cNvPr>
                <p:cNvSpPr>
                  <a:spLocks/>
                </p:cNvSpPr>
                <p:nvPr/>
              </p:nvSpPr>
              <p:spPr bwMode="auto">
                <a:xfrm>
                  <a:off x="3747" y="1997"/>
                  <a:ext cx="126" cy="40"/>
                </a:xfrm>
                <a:custGeom>
                  <a:avLst/>
                  <a:gdLst>
                    <a:gd name="T0" fmla="*/ 0 w 252"/>
                    <a:gd name="T1" fmla="*/ 8 h 83"/>
                    <a:gd name="T2" fmla="*/ 13 w 252"/>
                    <a:gd name="T3" fmla="*/ 8 h 83"/>
                    <a:gd name="T4" fmla="*/ 18 w 252"/>
                    <a:gd name="T5" fmla="*/ 5 h 83"/>
                    <a:gd name="T6" fmla="*/ 22 w 252"/>
                    <a:gd name="T7" fmla="*/ 2 h 83"/>
                    <a:gd name="T8" fmla="*/ 30 w 252"/>
                    <a:gd name="T9" fmla="*/ 0 h 83"/>
                    <a:gd name="T10" fmla="*/ 32 w 252"/>
                    <a:gd name="T11" fmla="*/ 2 h 83"/>
                    <a:gd name="T12" fmla="*/ 29 w 252"/>
                    <a:gd name="T13" fmla="*/ 3 h 83"/>
                    <a:gd name="T14" fmla="*/ 23 w 252"/>
                    <a:gd name="T15" fmla="*/ 6 h 83"/>
                    <a:gd name="T16" fmla="*/ 20 w 252"/>
                    <a:gd name="T17" fmla="*/ 8 h 83"/>
                    <a:gd name="T18" fmla="*/ 15 w 252"/>
                    <a:gd name="T19" fmla="*/ 9 h 83"/>
                    <a:gd name="T20" fmla="*/ 7 w 252"/>
                    <a:gd name="T21" fmla="*/ 10 h 83"/>
                    <a:gd name="T22" fmla="*/ 1 w 252"/>
                    <a:gd name="T23" fmla="*/ 10 h 83"/>
                    <a:gd name="T24" fmla="*/ 0 w 252"/>
                    <a:gd name="T25" fmla="*/ 8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2"/>
                    <a:gd name="T40" fmla="*/ 0 h 83"/>
                    <a:gd name="T41" fmla="*/ 252 w 252"/>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2" h="83">
                      <a:moveTo>
                        <a:pt x="0" y="68"/>
                      </a:moveTo>
                      <a:lnTo>
                        <a:pt x="100" y="65"/>
                      </a:lnTo>
                      <a:lnTo>
                        <a:pt x="139" y="43"/>
                      </a:lnTo>
                      <a:lnTo>
                        <a:pt x="172" y="18"/>
                      </a:lnTo>
                      <a:lnTo>
                        <a:pt x="235" y="0"/>
                      </a:lnTo>
                      <a:lnTo>
                        <a:pt x="252" y="18"/>
                      </a:lnTo>
                      <a:lnTo>
                        <a:pt x="226" y="25"/>
                      </a:lnTo>
                      <a:lnTo>
                        <a:pt x="182" y="49"/>
                      </a:lnTo>
                      <a:lnTo>
                        <a:pt x="158" y="65"/>
                      </a:lnTo>
                      <a:lnTo>
                        <a:pt x="118" y="76"/>
                      </a:lnTo>
                      <a:lnTo>
                        <a:pt x="55" y="82"/>
                      </a:lnTo>
                      <a:lnTo>
                        <a:pt x="5" y="83"/>
                      </a:lnTo>
                      <a:lnTo>
                        <a:pt x="0" y="68"/>
                      </a:lnTo>
                      <a:close/>
                    </a:path>
                  </a:pathLst>
                </a:custGeom>
                <a:solidFill>
                  <a:srgbClr val="000000"/>
                </a:solidFill>
                <a:ln w="9525">
                  <a:noFill/>
                  <a:round/>
                  <a:headEnd/>
                  <a:tailEnd/>
                </a:ln>
              </p:spPr>
              <p:txBody>
                <a:bodyPr/>
                <a:lstStyle/>
                <a:p>
                  <a:pPr>
                    <a:defRPr/>
                  </a:pPr>
                  <a:endParaRPr lang="de-DE" sz="1342"/>
                </a:p>
              </p:txBody>
            </p:sp>
            <p:sp>
              <p:nvSpPr>
                <p:cNvPr id="100" name="Freeform 83">
                  <a:extLst>
                    <a:ext uri="{FF2B5EF4-FFF2-40B4-BE49-F238E27FC236}">
                      <a16:creationId xmlns:a16="http://schemas.microsoft.com/office/drawing/2014/main" id="{8775D2D8-1705-4645-A5C0-762486ACCCEF}"/>
                    </a:ext>
                  </a:extLst>
                </p:cNvPr>
                <p:cNvSpPr>
                  <a:spLocks/>
                </p:cNvSpPr>
                <p:nvPr/>
              </p:nvSpPr>
              <p:spPr bwMode="auto">
                <a:xfrm>
                  <a:off x="3554" y="1090"/>
                  <a:ext cx="367" cy="199"/>
                </a:xfrm>
                <a:custGeom>
                  <a:avLst/>
                  <a:gdLst>
                    <a:gd name="T0" fmla="*/ 3 w 734"/>
                    <a:gd name="T1" fmla="*/ 6 h 398"/>
                    <a:gd name="T2" fmla="*/ 13 w 734"/>
                    <a:gd name="T3" fmla="*/ 6 h 398"/>
                    <a:gd name="T4" fmla="*/ 25 w 734"/>
                    <a:gd name="T5" fmla="*/ 6 h 398"/>
                    <a:gd name="T6" fmla="*/ 33 w 734"/>
                    <a:gd name="T7" fmla="*/ 6 h 398"/>
                    <a:gd name="T8" fmla="*/ 39 w 734"/>
                    <a:gd name="T9" fmla="*/ 6 h 398"/>
                    <a:gd name="T10" fmla="*/ 48 w 734"/>
                    <a:gd name="T11" fmla="*/ 3 h 398"/>
                    <a:gd name="T12" fmla="*/ 52 w 734"/>
                    <a:gd name="T13" fmla="*/ 0 h 398"/>
                    <a:gd name="T14" fmla="*/ 59 w 734"/>
                    <a:gd name="T15" fmla="*/ 3 h 398"/>
                    <a:gd name="T16" fmla="*/ 70 w 734"/>
                    <a:gd name="T17" fmla="*/ 11 h 398"/>
                    <a:gd name="T18" fmla="*/ 77 w 734"/>
                    <a:gd name="T19" fmla="*/ 15 h 398"/>
                    <a:gd name="T20" fmla="*/ 86 w 734"/>
                    <a:gd name="T21" fmla="*/ 23 h 398"/>
                    <a:gd name="T22" fmla="*/ 92 w 734"/>
                    <a:gd name="T23" fmla="*/ 27 h 398"/>
                    <a:gd name="T24" fmla="*/ 87 w 734"/>
                    <a:gd name="T25" fmla="*/ 32 h 398"/>
                    <a:gd name="T26" fmla="*/ 82 w 734"/>
                    <a:gd name="T27" fmla="*/ 37 h 398"/>
                    <a:gd name="T28" fmla="*/ 73 w 734"/>
                    <a:gd name="T29" fmla="*/ 41 h 398"/>
                    <a:gd name="T30" fmla="*/ 63 w 734"/>
                    <a:gd name="T31" fmla="*/ 45 h 398"/>
                    <a:gd name="T32" fmla="*/ 55 w 734"/>
                    <a:gd name="T33" fmla="*/ 48 h 398"/>
                    <a:gd name="T34" fmla="*/ 48 w 734"/>
                    <a:gd name="T35" fmla="*/ 49 h 398"/>
                    <a:gd name="T36" fmla="*/ 41 w 734"/>
                    <a:gd name="T37" fmla="*/ 50 h 398"/>
                    <a:gd name="T38" fmla="*/ 31 w 734"/>
                    <a:gd name="T39" fmla="*/ 44 h 398"/>
                    <a:gd name="T40" fmla="*/ 24 w 734"/>
                    <a:gd name="T41" fmla="*/ 38 h 398"/>
                    <a:gd name="T42" fmla="*/ 15 w 734"/>
                    <a:gd name="T43" fmla="*/ 29 h 398"/>
                    <a:gd name="T44" fmla="*/ 9 w 734"/>
                    <a:gd name="T45" fmla="*/ 23 h 398"/>
                    <a:gd name="T46" fmla="*/ 3 w 734"/>
                    <a:gd name="T47" fmla="*/ 18 h 398"/>
                    <a:gd name="T48" fmla="*/ 0 w 734"/>
                    <a:gd name="T49" fmla="*/ 10 h 398"/>
                    <a:gd name="T50" fmla="*/ 3 w 734"/>
                    <a:gd name="T51" fmla="*/ 6 h 3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4"/>
                    <a:gd name="T79" fmla="*/ 0 h 398"/>
                    <a:gd name="T80" fmla="*/ 734 w 734"/>
                    <a:gd name="T81" fmla="*/ 398 h 3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4" h="398">
                      <a:moveTo>
                        <a:pt x="22" y="46"/>
                      </a:moveTo>
                      <a:lnTo>
                        <a:pt x="110" y="50"/>
                      </a:lnTo>
                      <a:lnTo>
                        <a:pt x="203" y="53"/>
                      </a:lnTo>
                      <a:lnTo>
                        <a:pt x="262" y="53"/>
                      </a:lnTo>
                      <a:lnTo>
                        <a:pt x="309" y="42"/>
                      </a:lnTo>
                      <a:lnTo>
                        <a:pt x="386" y="20"/>
                      </a:lnTo>
                      <a:lnTo>
                        <a:pt x="422" y="0"/>
                      </a:lnTo>
                      <a:lnTo>
                        <a:pt x="472" y="28"/>
                      </a:lnTo>
                      <a:lnTo>
                        <a:pt x="554" y="85"/>
                      </a:lnTo>
                      <a:lnTo>
                        <a:pt x="613" y="125"/>
                      </a:lnTo>
                      <a:lnTo>
                        <a:pt x="688" y="179"/>
                      </a:lnTo>
                      <a:lnTo>
                        <a:pt x="734" y="220"/>
                      </a:lnTo>
                      <a:lnTo>
                        <a:pt x="692" y="256"/>
                      </a:lnTo>
                      <a:lnTo>
                        <a:pt x="649" y="295"/>
                      </a:lnTo>
                      <a:lnTo>
                        <a:pt x="582" y="323"/>
                      </a:lnTo>
                      <a:lnTo>
                        <a:pt x="511" y="353"/>
                      </a:lnTo>
                      <a:lnTo>
                        <a:pt x="447" y="378"/>
                      </a:lnTo>
                      <a:lnTo>
                        <a:pt x="388" y="387"/>
                      </a:lnTo>
                      <a:lnTo>
                        <a:pt x="326" y="398"/>
                      </a:lnTo>
                      <a:lnTo>
                        <a:pt x="250" y="345"/>
                      </a:lnTo>
                      <a:lnTo>
                        <a:pt x="192" y="298"/>
                      </a:lnTo>
                      <a:lnTo>
                        <a:pt x="124" y="238"/>
                      </a:lnTo>
                      <a:lnTo>
                        <a:pt x="68" y="179"/>
                      </a:lnTo>
                      <a:lnTo>
                        <a:pt x="25" y="138"/>
                      </a:lnTo>
                      <a:lnTo>
                        <a:pt x="0" y="78"/>
                      </a:lnTo>
                      <a:lnTo>
                        <a:pt x="22" y="46"/>
                      </a:lnTo>
                      <a:close/>
                    </a:path>
                  </a:pathLst>
                </a:custGeom>
                <a:solidFill>
                  <a:srgbClr val="F8F8F8"/>
                </a:solidFill>
                <a:ln w="9525">
                  <a:noFill/>
                  <a:round/>
                  <a:headEnd/>
                  <a:tailEnd/>
                </a:ln>
              </p:spPr>
              <p:txBody>
                <a:bodyPr/>
                <a:lstStyle/>
                <a:p>
                  <a:pPr>
                    <a:defRPr/>
                  </a:pPr>
                  <a:endParaRPr lang="de-DE" sz="1342"/>
                </a:p>
              </p:txBody>
            </p:sp>
            <p:sp>
              <p:nvSpPr>
                <p:cNvPr id="101" name="Freeform 84">
                  <a:extLst>
                    <a:ext uri="{FF2B5EF4-FFF2-40B4-BE49-F238E27FC236}">
                      <a16:creationId xmlns:a16="http://schemas.microsoft.com/office/drawing/2014/main" id="{7043D4F9-3BB1-4650-AF68-5CC711457FAE}"/>
                    </a:ext>
                  </a:extLst>
                </p:cNvPr>
                <p:cNvSpPr>
                  <a:spLocks/>
                </p:cNvSpPr>
                <p:nvPr/>
              </p:nvSpPr>
              <p:spPr bwMode="auto">
                <a:xfrm>
                  <a:off x="3545" y="1084"/>
                  <a:ext cx="396" cy="232"/>
                </a:xfrm>
                <a:custGeom>
                  <a:avLst/>
                  <a:gdLst>
                    <a:gd name="T0" fmla="*/ 49 w 791"/>
                    <a:gd name="T1" fmla="*/ 50 h 463"/>
                    <a:gd name="T2" fmla="*/ 64 w 791"/>
                    <a:gd name="T3" fmla="*/ 46 h 463"/>
                    <a:gd name="T4" fmla="*/ 77 w 791"/>
                    <a:gd name="T5" fmla="*/ 40 h 463"/>
                    <a:gd name="T6" fmla="*/ 86 w 791"/>
                    <a:gd name="T7" fmla="*/ 34 h 463"/>
                    <a:gd name="T8" fmla="*/ 90 w 791"/>
                    <a:gd name="T9" fmla="*/ 30 h 463"/>
                    <a:gd name="T10" fmla="*/ 77 w 791"/>
                    <a:gd name="T11" fmla="*/ 18 h 463"/>
                    <a:gd name="T12" fmla="*/ 66 w 791"/>
                    <a:gd name="T13" fmla="*/ 12 h 463"/>
                    <a:gd name="T14" fmla="*/ 56 w 791"/>
                    <a:gd name="T15" fmla="*/ 5 h 463"/>
                    <a:gd name="T16" fmla="*/ 54 w 791"/>
                    <a:gd name="T17" fmla="*/ 5 h 463"/>
                    <a:gd name="T18" fmla="*/ 48 w 791"/>
                    <a:gd name="T19" fmla="*/ 7 h 463"/>
                    <a:gd name="T20" fmla="*/ 39 w 791"/>
                    <a:gd name="T21" fmla="*/ 10 h 463"/>
                    <a:gd name="T22" fmla="*/ 24 w 791"/>
                    <a:gd name="T23" fmla="*/ 11 h 463"/>
                    <a:gd name="T24" fmla="*/ 9 w 791"/>
                    <a:gd name="T25" fmla="*/ 11 h 463"/>
                    <a:gd name="T26" fmla="*/ 5 w 791"/>
                    <a:gd name="T27" fmla="*/ 11 h 463"/>
                    <a:gd name="T28" fmla="*/ 5 w 791"/>
                    <a:gd name="T29" fmla="*/ 14 h 463"/>
                    <a:gd name="T30" fmla="*/ 9 w 791"/>
                    <a:gd name="T31" fmla="*/ 18 h 463"/>
                    <a:gd name="T32" fmla="*/ 15 w 791"/>
                    <a:gd name="T33" fmla="*/ 26 h 463"/>
                    <a:gd name="T34" fmla="*/ 22 w 791"/>
                    <a:gd name="T35" fmla="*/ 32 h 463"/>
                    <a:gd name="T36" fmla="*/ 32 w 791"/>
                    <a:gd name="T37" fmla="*/ 41 h 463"/>
                    <a:gd name="T38" fmla="*/ 41 w 791"/>
                    <a:gd name="T39" fmla="*/ 48 h 463"/>
                    <a:gd name="T40" fmla="*/ 47 w 791"/>
                    <a:gd name="T41" fmla="*/ 52 h 463"/>
                    <a:gd name="T42" fmla="*/ 48 w 791"/>
                    <a:gd name="T43" fmla="*/ 56 h 463"/>
                    <a:gd name="T44" fmla="*/ 46 w 791"/>
                    <a:gd name="T45" fmla="*/ 58 h 463"/>
                    <a:gd name="T46" fmla="*/ 43 w 791"/>
                    <a:gd name="T47" fmla="*/ 57 h 463"/>
                    <a:gd name="T48" fmla="*/ 34 w 791"/>
                    <a:gd name="T49" fmla="*/ 49 h 463"/>
                    <a:gd name="T50" fmla="*/ 22 w 791"/>
                    <a:gd name="T51" fmla="*/ 39 h 463"/>
                    <a:gd name="T52" fmla="*/ 14 w 791"/>
                    <a:gd name="T53" fmla="*/ 32 h 463"/>
                    <a:gd name="T54" fmla="*/ 8 w 791"/>
                    <a:gd name="T55" fmla="*/ 26 h 463"/>
                    <a:gd name="T56" fmla="*/ 4 w 791"/>
                    <a:gd name="T57" fmla="*/ 19 h 463"/>
                    <a:gd name="T58" fmla="*/ 1 w 791"/>
                    <a:gd name="T59" fmla="*/ 15 h 463"/>
                    <a:gd name="T60" fmla="*/ 0 w 791"/>
                    <a:gd name="T61" fmla="*/ 10 h 463"/>
                    <a:gd name="T62" fmla="*/ 2 w 791"/>
                    <a:gd name="T63" fmla="*/ 7 h 463"/>
                    <a:gd name="T64" fmla="*/ 5 w 791"/>
                    <a:gd name="T65" fmla="*/ 5 h 463"/>
                    <a:gd name="T66" fmla="*/ 12 w 791"/>
                    <a:gd name="T67" fmla="*/ 6 h 463"/>
                    <a:gd name="T68" fmla="*/ 23 w 791"/>
                    <a:gd name="T69" fmla="*/ 7 h 463"/>
                    <a:gd name="T70" fmla="*/ 34 w 791"/>
                    <a:gd name="T71" fmla="*/ 7 h 463"/>
                    <a:gd name="T72" fmla="*/ 41 w 791"/>
                    <a:gd name="T73" fmla="*/ 5 h 463"/>
                    <a:gd name="T74" fmla="*/ 49 w 791"/>
                    <a:gd name="T75" fmla="*/ 4 h 463"/>
                    <a:gd name="T76" fmla="*/ 53 w 791"/>
                    <a:gd name="T77" fmla="*/ 0 h 463"/>
                    <a:gd name="T78" fmla="*/ 57 w 791"/>
                    <a:gd name="T79" fmla="*/ 0 h 463"/>
                    <a:gd name="T80" fmla="*/ 66 w 791"/>
                    <a:gd name="T81" fmla="*/ 6 h 463"/>
                    <a:gd name="T82" fmla="*/ 75 w 791"/>
                    <a:gd name="T83" fmla="*/ 13 h 463"/>
                    <a:gd name="T84" fmla="*/ 85 w 791"/>
                    <a:gd name="T85" fmla="*/ 19 h 463"/>
                    <a:gd name="T86" fmla="*/ 91 w 791"/>
                    <a:gd name="T87" fmla="*/ 23 h 463"/>
                    <a:gd name="T88" fmla="*/ 97 w 791"/>
                    <a:gd name="T89" fmla="*/ 27 h 463"/>
                    <a:gd name="T90" fmla="*/ 99 w 791"/>
                    <a:gd name="T91" fmla="*/ 29 h 463"/>
                    <a:gd name="T92" fmla="*/ 98 w 791"/>
                    <a:gd name="T93" fmla="*/ 32 h 463"/>
                    <a:gd name="T94" fmla="*/ 94 w 791"/>
                    <a:gd name="T95" fmla="*/ 34 h 463"/>
                    <a:gd name="T96" fmla="*/ 89 w 791"/>
                    <a:gd name="T97" fmla="*/ 38 h 463"/>
                    <a:gd name="T98" fmla="*/ 84 w 791"/>
                    <a:gd name="T99" fmla="*/ 40 h 463"/>
                    <a:gd name="T100" fmla="*/ 76 w 791"/>
                    <a:gd name="T101" fmla="*/ 44 h 463"/>
                    <a:gd name="T102" fmla="*/ 70 w 791"/>
                    <a:gd name="T103" fmla="*/ 46 h 463"/>
                    <a:gd name="T104" fmla="*/ 63 w 791"/>
                    <a:gd name="T105" fmla="*/ 51 h 463"/>
                    <a:gd name="T106" fmla="*/ 56 w 791"/>
                    <a:gd name="T107" fmla="*/ 52 h 463"/>
                    <a:gd name="T108" fmla="*/ 51 w 791"/>
                    <a:gd name="T109" fmla="*/ 52 h 463"/>
                    <a:gd name="T110" fmla="*/ 49 w 791"/>
                    <a:gd name="T111" fmla="*/ 50 h 4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1"/>
                    <a:gd name="T169" fmla="*/ 0 h 463"/>
                    <a:gd name="T170" fmla="*/ 791 w 791"/>
                    <a:gd name="T171" fmla="*/ 463 h 4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1" h="463">
                      <a:moveTo>
                        <a:pt x="387" y="396"/>
                      </a:moveTo>
                      <a:lnTo>
                        <a:pt x="512" y="362"/>
                      </a:lnTo>
                      <a:lnTo>
                        <a:pt x="614" y="318"/>
                      </a:lnTo>
                      <a:lnTo>
                        <a:pt x="686" y="266"/>
                      </a:lnTo>
                      <a:lnTo>
                        <a:pt x="714" y="236"/>
                      </a:lnTo>
                      <a:lnTo>
                        <a:pt x="611" y="141"/>
                      </a:lnTo>
                      <a:lnTo>
                        <a:pt x="526" y="89"/>
                      </a:lnTo>
                      <a:lnTo>
                        <a:pt x="445" y="39"/>
                      </a:lnTo>
                      <a:lnTo>
                        <a:pt x="427" y="39"/>
                      </a:lnTo>
                      <a:lnTo>
                        <a:pt x="377" y="56"/>
                      </a:lnTo>
                      <a:lnTo>
                        <a:pt x="310" y="75"/>
                      </a:lnTo>
                      <a:lnTo>
                        <a:pt x="189" y="84"/>
                      </a:lnTo>
                      <a:lnTo>
                        <a:pt x="72" y="81"/>
                      </a:lnTo>
                      <a:lnTo>
                        <a:pt x="40" y="84"/>
                      </a:lnTo>
                      <a:lnTo>
                        <a:pt x="40" y="106"/>
                      </a:lnTo>
                      <a:lnTo>
                        <a:pt x="65" y="141"/>
                      </a:lnTo>
                      <a:lnTo>
                        <a:pt x="114" y="202"/>
                      </a:lnTo>
                      <a:lnTo>
                        <a:pt x="175" y="252"/>
                      </a:lnTo>
                      <a:lnTo>
                        <a:pt x="252" y="326"/>
                      </a:lnTo>
                      <a:lnTo>
                        <a:pt x="324" y="379"/>
                      </a:lnTo>
                      <a:lnTo>
                        <a:pt x="369" y="410"/>
                      </a:lnTo>
                      <a:lnTo>
                        <a:pt x="384" y="443"/>
                      </a:lnTo>
                      <a:lnTo>
                        <a:pt x="366" y="463"/>
                      </a:lnTo>
                      <a:lnTo>
                        <a:pt x="341" y="452"/>
                      </a:lnTo>
                      <a:lnTo>
                        <a:pt x="268" y="385"/>
                      </a:lnTo>
                      <a:lnTo>
                        <a:pt x="175" y="308"/>
                      </a:lnTo>
                      <a:lnTo>
                        <a:pt x="108" y="252"/>
                      </a:lnTo>
                      <a:lnTo>
                        <a:pt x="64" y="202"/>
                      </a:lnTo>
                      <a:lnTo>
                        <a:pt x="25" y="148"/>
                      </a:lnTo>
                      <a:lnTo>
                        <a:pt x="7" y="114"/>
                      </a:lnTo>
                      <a:lnTo>
                        <a:pt x="0" y="75"/>
                      </a:lnTo>
                      <a:lnTo>
                        <a:pt x="10" y="50"/>
                      </a:lnTo>
                      <a:lnTo>
                        <a:pt x="39" y="39"/>
                      </a:lnTo>
                      <a:lnTo>
                        <a:pt x="89" y="42"/>
                      </a:lnTo>
                      <a:lnTo>
                        <a:pt x="184" y="56"/>
                      </a:lnTo>
                      <a:lnTo>
                        <a:pt x="266" y="56"/>
                      </a:lnTo>
                      <a:lnTo>
                        <a:pt x="324" y="39"/>
                      </a:lnTo>
                      <a:lnTo>
                        <a:pt x="391" y="25"/>
                      </a:lnTo>
                      <a:lnTo>
                        <a:pt x="420" y="0"/>
                      </a:lnTo>
                      <a:lnTo>
                        <a:pt x="451" y="0"/>
                      </a:lnTo>
                      <a:lnTo>
                        <a:pt x="522" y="42"/>
                      </a:lnTo>
                      <a:lnTo>
                        <a:pt x="597" y="100"/>
                      </a:lnTo>
                      <a:lnTo>
                        <a:pt x="678" y="152"/>
                      </a:lnTo>
                      <a:lnTo>
                        <a:pt x="724" y="184"/>
                      </a:lnTo>
                      <a:lnTo>
                        <a:pt x="771" y="216"/>
                      </a:lnTo>
                      <a:lnTo>
                        <a:pt x="791" y="227"/>
                      </a:lnTo>
                      <a:lnTo>
                        <a:pt x="779" y="250"/>
                      </a:lnTo>
                      <a:lnTo>
                        <a:pt x="746" y="269"/>
                      </a:lnTo>
                      <a:lnTo>
                        <a:pt x="706" y="304"/>
                      </a:lnTo>
                      <a:lnTo>
                        <a:pt x="669" y="318"/>
                      </a:lnTo>
                      <a:lnTo>
                        <a:pt x="603" y="346"/>
                      </a:lnTo>
                      <a:lnTo>
                        <a:pt x="554" y="368"/>
                      </a:lnTo>
                      <a:lnTo>
                        <a:pt x="501" y="401"/>
                      </a:lnTo>
                      <a:lnTo>
                        <a:pt x="445" y="410"/>
                      </a:lnTo>
                      <a:lnTo>
                        <a:pt x="401" y="413"/>
                      </a:lnTo>
                      <a:lnTo>
                        <a:pt x="387" y="396"/>
                      </a:lnTo>
                      <a:close/>
                    </a:path>
                  </a:pathLst>
                </a:custGeom>
                <a:solidFill>
                  <a:srgbClr val="000000"/>
                </a:solidFill>
                <a:ln w="9525">
                  <a:noFill/>
                  <a:round/>
                  <a:headEnd/>
                  <a:tailEnd/>
                </a:ln>
              </p:spPr>
              <p:txBody>
                <a:bodyPr/>
                <a:lstStyle/>
                <a:p>
                  <a:pPr>
                    <a:defRPr/>
                  </a:pPr>
                  <a:endParaRPr lang="de-DE" sz="1342"/>
                </a:p>
              </p:txBody>
            </p:sp>
            <p:sp>
              <p:nvSpPr>
                <p:cNvPr id="102" name="Freeform 85">
                  <a:extLst>
                    <a:ext uri="{FF2B5EF4-FFF2-40B4-BE49-F238E27FC236}">
                      <a16:creationId xmlns:a16="http://schemas.microsoft.com/office/drawing/2014/main" id="{93B206DA-E9CF-4A37-A4DB-859346D1190A}"/>
                    </a:ext>
                  </a:extLst>
                </p:cNvPr>
                <p:cNvSpPr>
                  <a:spLocks/>
                </p:cNvSpPr>
                <p:nvPr/>
              </p:nvSpPr>
              <p:spPr bwMode="auto">
                <a:xfrm>
                  <a:off x="3769" y="1259"/>
                  <a:ext cx="125" cy="80"/>
                </a:xfrm>
                <a:custGeom>
                  <a:avLst/>
                  <a:gdLst>
                    <a:gd name="T0" fmla="*/ 26 w 251"/>
                    <a:gd name="T1" fmla="*/ 3 h 159"/>
                    <a:gd name="T2" fmla="*/ 19 w 251"/>
                    <a:gd name="T3" fmla="*/ 8 h 159"/>
                    <a:gd name="T4" fmla="*/ 13 w 251"/>
                    <a:gd name="T5" fmla="*/ 13 h 159"/>
                    <a:gd name="T6" fmla="*/ 4 w 251"/>
                    <a:gd name="T7" fmla="*/ 16 h 159"/>
                    <a:gd name="T8" fmla="*/ 0 w 251"/>
                    <a:gd name="T9" fmla="*/ 18 h 159"/>
                    <a:gd name="T10" fmla="*/ 3 w 251"/>
                    <a:gd name="T11" fmla="*/ 20 h 159"/>
                    <a:gd name="T12" fmla="*/ 10 w 251"/>
                    <a:gd name="T13" fmla="*/ 19 h 159"/>
                    <a:gd name="T14" fmla="*/ 20 w 251"/>
                    <a:gd name="T15" fmla="*/ 13 h 159"/>
                    <a:gd name="T16" fmla="*/ 31 w 251"/>
                    <a:gd name="T17" fmla="*/ 0 h 159"/>
                    <a:gd name="T18" fmla="*/ 26 w 251"/>
                    <a:gd name="T19" fmla="*/ 3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1"/>
                    <a:gd name="T31" fmla="*/ 0 h 159"/>
                    <a:gd name="T32" fmla="*/ 251 w 251"/>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1" h="159">
                      <a:moveTo>
                        <a:pt x="211" y="18"/>
                      </a:moveTo>
                      <a:lnTo>
                        <a:pt x="158" y="61"/>
                      </a:lnTo>
                      <a:lnTo>
                        <a:pt x="110" y="100"/>
                      </a:lnTo>
                      <a:lnTo>
                        <a:pt x="39" y="125"/>
                      </a:lnTo>
                      <a:lnTo>
                        <a:pt x="0" y="138"/>
                      </a:lnTo>
                      <a:lnTo>
                        <a:pt x="31" y="159"/>
                      </a:lnTo>
                      <a:lnTo>
                        <a:pt x="81" y="152"/>
                      </a:lnTo>
                      <a:lnTo>
                        <a:pt x="160" y="100"/>
                      </a:lnTo>
                      <a:lnTo>
                        <a:pt x="251" y="0"/>
                      </a:lnTo>
                      <a:lnTo>
                        <a:pt x="211" y="18"/>
                      </a:lnTo>
                      <a:close/>
                    </a:path>
                  </a:pathLst>
                </a:custGeom>
                <a:solidFill>
                  <a:srgbClr val="000000"/>
                </a:solidFill>
                <a:ln w="9525">
                  <a:noFill/>
                  <a:round/>
                  <a:headEnd/>
                  <a:tailEnd/>
                </a:ln>
              </p:spPr>
              <p:txBody>
                <a:bodyPr/>
                <a:lstStyle/>
                <a:p>
                  <a:pPr>
                    <a:defRPr/>
                  </a:pPr>
                  <a:endParaRPr lang="de-DE" sz="1342"/>
                </a:p>
              </p:txBody>
            </p:sp>
          </p:grpSp>
          <p:grpSp>
            <p:nvGrpSpPr>
              <p:cNvPr id="14" name="Group 104">
                <a:extLst>
                  <a:ext uri="{FF2B5EF4-FFF2-40B4-BE49-F238E27FC236}">
                    <a16:creationId xmlns:a16="http://schemas.microsoft.com/office/drawing/2014/main" id="{734BFBA1-1633-4F59-BB84-EA34FED618E9}"/>
                  </a:ext>
                </a:extLst>
              </p:cNvPr>
              <p:cNvGrpSpPr>
                <a:grpSpLocks/>
              </p:cNvGrpSpPr>
              <p:nvPr/>
            </p:nvGrpSpPr>
            <p:grpSpPr bwMode="auto">
              <a:xfrm>
                <a:off x="1257995" y="1766789"/>
                <a:ext cx="733425" cy="1658938"/>
                <a:chOff x="2561" y="1306"/>
                <a:chExt cx="462" cy="1045"/>
              </a:xfrm>
            </p:grpSpPr>
            <p:sp>
              <p:nvSpPr>
                <p:cNvPr id="69" name="Freeform 87">
                  <a:extLst>
                    <a:ext uri="{FF2B5EF4-FFF2-40B4-BE49-F238E27FC236}">
                      <a16:creationId xmlns:a16="http://schemas.microsoft.com/office/drawing/2014/main" id="{50B99598-E47F-49E2-80E8-8D955384EDD6}"/>
                    </a:ext>
                  </a:extLst>
                </p:cNvPr>
                <p:cNvSpPr>
                  <a:spLocks/>
                </p:cNvSpPr>
                <p:nvPr/>
              </p:nvSpPr>
              <p:spPr bwMode="auto">
                <a:xfrm>
                  <a:off x="2570" y="1352"/>
                  <a:ext cx="243" cy="985"/>
                </a:xfrm>
                <a:custGeom>
                  <a:avLst/>
                  <a:gdLst>
                    <a:gd name="T0" fmla="*/ 60 w 486"/>
                    <a:gd name="T1" fmla="*/ 44 h 1969"/>
                    <a:gd name="T2" fmla="*/ 61 w 486"/>
                    <a:gd name="T3" fmla="*/ 53 h 1969"/>
                    <a:gd name="T4" fmla="*/ 61 w 486"/>
                    <a:gd name="T5" fmla="*/ 102 h 1969"/>
                    <a:gd name="T6" fmla="*/ 57 w 486"/>
                    <a:gd name="T7" fmla="*/ 167 h 1969"/>
                    <a:gd name="T8" fmla="*/ 57 w 486"/>
                    <a:gd name="T9" fmla="*/ 209 h 1969"/>
                    <a:gd name="T10" fmla="*/ 59 w 486"/>
                    <a:gd name="T11" fmla="*/ 238 h 1969"/>
                    <a:gd name="T12" fmla="*/ 57 w 486"/>
                    <a:gd name="T13" fmla="*/ 246 h 1969"/>
                    <a:gd name="T14" fmla="*/ 54 w 486"/>
                    <a:gd name="T15" fmla="*/ 244 h 1969"/>
                    <a:gd name="T16" fmla="*/ 33 w 486"/>
                    <a:gd name="T17" fmla="*/ 228 h 1969"/>
                    <a:gd name="T18" fmla="*/ 28 w 486"/>
                    <a:gd name="T19" fmla="*/ 225 h 1969"/>
                    <a:gd name="T20" fmla="*/ 25 w 486"/>
                    <a:gd name="T21" fmla="*/ 220 h 1969"/>
                    <a:gd name="T22" fmla="*/ 19 w 486"/>
                    <a:gd name="T23" fmla="*/ 214 h 1969"/>
                    <a:gd name="T24" fmla="*/ 12 w 486"/>
                    <a:gd name="T25" fmla="*/ 208 h 1969"/>
                    <a:gd name="T26" fmla="*/ 9 w 486"/>
                    <a:gd name="T27" fmla="*/ 200 h 1969"/>
                    <a:gd name="T28" fmla="*/ 0 w 486"/>
                    <a:gd name="T29" fmla="*/ 192 h 1969"/>
                    <a:gd name="T30" fmla="*/ 0 w 486"/>
                    <a:gd name="T31" fmla="*/ 188 h 1969"/>
                    <a:gd name="T32" fmla="*/ 5 w 486"/>
                    <a:gd name="T33" fmla="*/ 182 h 1969"/>
                    <a:gd name="T34" fmla="*/ 7 w 486"/>
                    <a:gd name="T35" fmla="*/ 175 h 1969"/>
                    <a:gd name="T36" fmla="*/ 6 w 486"/>
                    <a:gd name="T37" fmla="*/ 171 h 1969"/>
                    <a:gd name="T38" fmla="*/ 4 w 486"/>
                    <a:gd name="T39" fmla="*/ 165 h 1969"/>
                    <a:gd name="T40" fmla="*/ 3 w 486"/>
                    <a:gd name="T41" fmla="*/ 160 h 1969"/>
                    <a:gd name="T42" fmla="*/ 6 w 486"/>
                    <a:gd name="T43" fmla="*/ 153 h 1969"/>
                    <a:gd name="T44" fmla="*/ 6 w 486"/>
                    <a:gd name="T45" fmla="*/ 149 h 1969"/>
                    <a:gd name="T46" fmla="*/ 3 w 486"/>
                    <a:gd name="T47" fmla="*/ 139 h 1969"/>
                    <a:gd name="T48" fmla="*/ 3 w 486"/>
                    <a:gd name="T49" fmla="*/ 134 h 1969"/>
                    <a:gd name="T50" fmla="*/ 5 w 486"/>
                    <a:gd name="T51" fmla="*/ 130 h 1969"/>
                    <a:gd name="T52" fmla="*/ 8 w 486"/>
                    <a:gd name="T53" fmla="*/ 125 h 1969"/>
                    <a:gd name="T54" fmla="*/ 8 w 486"/>
                    <a:gd name="T55" fmla="*/ 117 h 1969"/>
                    <a:gd name="T56" fmla="*/ 6 w 486"/>
                    <a:gd name="T57" fmla="*/ 110 h 1969"/>
                    <a:gd name="T58" fmla="*/ 8 w 486"/>
                    <a:gd name="T59" fmla="*/ 102 h 1969"/>
                    <a:gd name="T60" fmla="*/ 10 w 486"/>
                    <a:gd name="T61" fmla="*/ 100 h 1969"/>
                    <a:gd name="T62" fmla="*/ 8 w 486"/>
                    <a:gd name="T63" fmla="*/ 92 h 1969"/>
                    <a:gd name="T64" fmla="*/ 4 w 486"/>
                    <a:gd name="T65" fmla="*/ 84 h 1969"/>
                    <a:gd name="T66" fmla="*/ 3 w 486"/>
                    <a:gd name="T67" fmla="*/ 79 h 1969"/>
                    <a:gd name="T68" fmla="*/ 4 w 486"/>
                    <a:gd name="T69" fmla="*/ 74 h 1969"/>
                    <a:gd name="T70" fmla="*/ 9 w 486"/>
                    <a:gd name="T71" fmla="*/ 70 h 1969"/>
                    <a:gd name="T72" fmla="*/ 9 w 486"/>
                    <a:gd name="T73" fmla="*/ 67 h 1969"/>
                    <a:gd name="T74" fmla="*/ 3 w 486"/>
                    <a:gd name="T75" fmla="*/ 55 h 1969"/>
                    <a:gd name="T76" fmla="*/ 1 w 486"/>
                    <a:gd name="T77" fmla="*/ 47 h 1969"/>
                    <a:gd name="T78" fmla="*/ 3 w 486"/>
                    <a:gd name="T79" fmla="*/ 42 h 1969"/>
                    <a:gd name="T80" fmla="*/ 8 w 486"/>
                    <a:gd name="T81" fmla="*/ 37 h 1969"/>
                    <a:gd name="T82" fmla="*/ 7 w 486"/>
                    <a:gd name="T83" fmla="*/ 33 h 1969"/>
                    <a:gd name="T84" fmla="*/ 3 w 486"/>
                    <a:gd name="T85" fmla="*/ 29 h 1969"/>
                    <a:gd name="T86" fmla="*/ 3 w 486"/>
                    <a:gd name="T87" fmla="*/ 24 h 1969"/>
                    <a:gd name="T88" fmla="*/ 9 w 486"/>
                    <a:gd name="T89" fmla="*/ 21 h 1969"/>
                    <a:gd name="T90" fmla="*/ 12 w 486"/>
                    <a:gd name="T91" fmla="*/ 17 h 1969"/>
                    <a:gd name="T92" fmla="*/ 7 w 486"/>
                    <a:gd name="T93" fmla="*/ 10 h 1969"/>
                    <a:gd name="T94" fmla="*/ 7 w 486"/>
                    <a:gd name="T95" fmla="*/ 6 h 1969"/>
                    <a:gd name="T96" fmla="*/ 13 w 486"/>
                    <a:gd name="T97" fmla="*/ 3 h 1969"/>
                    <a:gd name="T98" fmla="*/ 13 w 486"/>
                    <a:gd name="T99" fmla="*/ 0 h 1969"/>
                    <a:gd name="T100" fmla="*/ 20 w 486"/>
                    <a:gd name="T101" fmla="*/ 10 h 1969"/>
                    <a:gd name="T102" fmla="*/ 29 w 486"/>
                    <a:gd name="T103" fmla="*/ 20 h 1969"/>
                    <a:gd name="T104" fmla="*/ 39 w 486"/>
                    <a:gd name="T105" fmla="*/ 29 h 1969"/>
                    <a:gd name="T106" fmla="*/ 48 w 486"/>
                    <a:gd name="T107" fmla="*/ 35 h 1969"/>
                    <a:gd name="T108" fmla="*/ 57 w 486"/>
                    <a:gd name="T109" fmla="*/ 41 h 1969"/>
                    <a:gd name="T110" fmla="*/ 60 w 486"/>
                    <a:gd name="T111" fmla="*/ 44 h 19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6"/>
                    <a:gd name="T169" fmla="*/ 0 h 1969"/>
                    <a:gd name="T170" fmla="*/ 486 w 486"/>
                    <a:gd name="T171" fmla="*/ 1969 h 19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6" h="1969">
                      <a:moveTo>
                        <a:pt x="479" y="354"/>
                      </a:moveTo>
                      <a:lnTo>
                        <a:pt x="486" y="426"/>
                      </a:lnTo>
                      <a:lnTo>
                        <a:pt x="486" y="817"/>
                      </a:lnTo>
                      <a:lnTo>
                        <a:pt x="452" y="1340"/>
                      </a:lnTo>
                      <a:lnTo>
                        <a:pt x="455" y="1674"/>
                      </a:lnTo>
                      <a:lnTo>
                        <a:pt x="472" y="1904"/>
                      </a:lnTo>
                      <a:lnTo>
                        <a:pt x="455" y="1969"/>
                      </a:lnTo>
                      <a:lnTo>
                        <a:pt x="427" y="1954"/>
                      </a:lnTo>
                      <a:lnTo>
                        <a:pt x="262" y="1827"/>
                      </a:lnTo>
                      <a:lnTo>
                        <a:pt x="220" y="1802"/>
                      </a:lnTo>
                      <a:lnTo>
                        <a:pt x="195" y="1766"/>
                      </a:lnTo>
                      <a:lnTo>
                        <a:pt x="152" y="1718"/>
                      </a:lnTo>
                      <a:lnTo>
                        <a:pt x="96" y="1668"/>
                      </a:lnTo>
                      <a:lnTo>
                        <a:pt x="68" y="1600"/>
                      </a:lnTo>
                      <a:lnTo>
                        <a:pt x="0" y="1542"/>
                      </a:lnTo>
                      <a:lnTo>
                        <a:pt x="0" y="1508"/>
                      </a:lnTo>
                      <a:lnTo>
                        <a:pt x="36" y="1462"/>
                      </a:lnTo>
                      <a:lnTo>
                        <a:pt x="51" y="1404"/>
                      </a:lnTo>
                      <a:lnTo>
                        <a:pt x="43" y="1373"/>
                      </a:lnTo>
                      <a:lnTo>
                        <a:pt x="26" y="1323"/>
                      </a:lnTo>
                      <a:lnTo>
                        <a:pt x="19" y="1287"/>
                      </a:lnTo>
                      <a:lnTo>
                        <a:pt x="46" y="1230"/>
                      </a:lnTo>
                      <a:lnTo>
                        <a:pt x="46" y="1193"/>
                      </a:lnTo>
                      <a:lnTo>
                        <a:pt x="18" y="1118"/>
                      </a:lnTo>
                      <a:lnTo>
                        <a:pt x="18" y="1075"/>
                      </a:lnTo>
                      <a:lnTo>
                        <a:pt x="33" y="1042"/>
                      </a:lnTo>
                      <a:lnTo>
                        <a:pt x="62" y="1003"/>
                      </a:lnTo>
                      <a:lnTo>
                        <a:pt x="60" y="936"/>
                      </a:lnTo>
                      <a:lnTo>
                        <a:pt x="43" y="881"/>
                      </a:lnTo>
                      <a:lnTo>
                        <a:pt x="60" y="817"/>
                      </a:lnTo>
                      <a:lnTo>
                        <a:pt x="76" y="801"/>
                      </a:lnTo>
                      <a:lnTo>
                        <a:pt x="62" y="741"/>
                      </a:lnTo>
                      <a:lnTo>
                        <a:pt x="26" y="679"/>
                      </a:lnTo>
                      <a:lnTo>
                        <a:pt x="18" y="638"/>
                      </a:lnTo>
                      <a:lnTo>
                        <a:pt x="26" y="599"/>
                      </a:lnTo>
                      <a:lnTo>
                        <a:pt x="71" y="564"/>
                      </a:lnTo>
                      <a:lnTo>
                        <a:pt x="68" y="536"/>
                      </a:lnTo>
                      <a:lnTo>
                        <a:pt x="19" y="447"/>
                      </a:lnTo>
                      <a:lnTo>
                        <a:pt x="4" y="376"/>
                      </a:lnTo>
                      <a:lnTo>
                        <a:pt x="18" y="337"/>
                      </a:lnTo>
                      <a:lnTo>
                        <a:pt x="62" y="301"/>
                      </a:lnTo>
                      <a:lnTo>
                        <a:pt x="51" y="270"/>
                      </a:lnTo>
                      <a:lnTo>
                        <a:pt x="19" y="234"/>
                      </a:lnTo>
                      <a:lnTo>
                        <a:pt x="19" y="194"/>
                      </a:lnTo>
                      <a:lnTo>
                        <a:pt x="71" y="168"/>
                      </a:lnTo>
                      <a:lnTo>
                        <a:pt x="93" y="140"/>
                      </a:lnTo>
                      <a:lnTo>
                        <a:pt x="51" y="82"/>
                      </a:lnTo>
                      <a:lnTo>
                        <a:pt x="51" y="50"/>
                      </a:lnTo>
                      <a:lnTo>
                        <a:pt x="101" y="31"/>
                      </a:lnTo>
                      <a:lnTo>
                        <a:pt x="104" y="0"/>
                      </a:lnTo>
                      <a:lnTo>
                        <a:pt x="160" y="82"/>
                      </a:lnTo>
                      <a:lnTo>
                        <a:pt x="228" y="166"/>
                      </a:lnTo>
                      <a:lnTo>
                        <a:pt x="312" y="234"/>
                      </a:lnTo>
                      <a:lnTo>
                        <a:pt x="380" y="287"/>
                      </a:lnTo>
                      <a:lnTo>
                        <a:pt x="452" y="329"/>
                      </a:lnTo>
                      <a:lnTo>
                        <a:pt x="479" y="354"/>
                      </a:lnTo>
                      <a:close/>
                    </a:path>
                  </a:pathLst>
                </a:custGeom>
                <a:solidFill>
                  <a:srgbClr val="DDDDDD"/>
                </a:solidFill>
                <a:ln w="9525">
                  <a:noFill/>
                  <a:round/>
                  <a:headEnd/>
                  <a:tailEnd/>
                </a:ln>
              </p:spPr>
              <p:txBody>
                <a:bodyPr/>
                <a:lstStyle/>
                <a:p>
                  <a:pPr>
                    <a:defRPr/>
                  </a:pPr>
                  <a:endParaRPr lang="de-DE" sz="1342"/>
                </a:p>
              </p:txBody>
            </p:sp>
            <p:sp>
              <p:nvSpPr>
                <p:cNvPr id="70" name="Freeform 88">
                  <a:extLst>
                    <a:ext uri="{FF2B5EF4-FFF2-40B4-BE49-F238E27FC236}">
                      <a16:creationId xmlns:a16="http://schemas.microsoft.com/office/drawing/2014/main" id="{F317C274-7E6D-4606-B38C-4F2F80D4BFBE}"/>
                    </a:ext>
                  </a:extLst>
                </p:cNvPr>
                <p:cNvSpPr>
                  <a:spLocks/>
                </p:cNvSpPr>
                <p:nvPr/>
              </p:nvSpPr>
              <p:spPr bwMode="auto">
                <a:xfrm>
                  <a:off x="2561" y="1365"/>
                  <a:ext cx="70" cy="752"/>
                </a:xfrm>
                <a:custGeom>
                  <a:avLst/>
                  <a:gdLst>
                    <a:gd name="T0" fmla="*/ 11 w 140"/>
                    <a:gd name="T1" fmla="*/ 6 h 1500"/>
                    <a:gd name="T2" fmla="*/ 18 w 140"/>
                    <a:gd name="T3" fmla="*/ 12 h 1500"/>
                    <a:gd name="T4" fmla="*/ 13 w 140"/>
                    <a:gd name="T5" fmla="*/ 19 h 1500"/>
                    <a:gd name="T6" fmla="*/ 6 w 140"/>
                    <a:gd name="T7" fmla="*/ 22 h 1500"/>
                    <a:gd name="T8" fmla="*/ 9 w 140"/>
                    <a:gd name="T9" fmla="*/ 27 h 1500"/>
                    <a:gd name="T10" fmla="*/ 12 w 140"/>
                    <a:gd name="T11" fmla="*/ 34 h 1500"/>
                    <a:gd name="T12" fmla="*/ 9 w 140"/>
                    <a:gd name="T13" fmla="*/ 39 h 1500"/>
                    <a:gd name="T14" fmla="*/ 5 w 140"/>
                    <a:gd name="T15" fmla="*/ 44 h 1500"/>
                    <a:gd name="T16" fmla="*/ 9 w 140"/>
                    <a:gd name="T17" fmla="*/ 52 h 1500"/>
                    <a:gd name="T18" fmla="*/ 12 w 140"/>
                    <a:gd name="T19" fmla="*/ 61 h 1500"/>
                    <a:gd name="T20" fmla="*/ 11 w 140"/>
                    <a:gd name="T21" fmla="*/ 69 h 1500"/>
                    <a:gd name="T22" fmla="*/ 6 w 140"/>
                    <a:gd name="T23" fmla="*/ 75 h 1500"/>
                    <a:gd name="T24" fmla="*/ 12 w 140"/>
                    <a:gd name="T25" fmla="*/ 89 h 1500"/>
                    <a:gd name="T26" fmla="*/ 14 w 140"/>
                    <a:gd name="T27" fmla="*/ 96 h 1500"/>
                    <a:gd name="T28" fmla="*/ 10 w 140"/>
                    <a:gd name="T29" fmla="*/ 103 h 1500"/>
                    <a:gd name="T30" fmla="*/ 11 w 140"/>
                    <a:gd name="T31" fmla="*/ 112 h 1500"/>
                    <a:gd name="T32" fmla="*/ 14 w 140"/>
                    <a:gd name="T33" fmla="*/ 122 h 1500"/>
                    <a:gd name="T34" fmla="*/ 10 w 140"/>
                    <a:gd name="T35" fmla="*/ 127 h 1500"/>
                    <a:gd name="T36" fmla="*/ 5 w 140"/>
                    <a:gd name="T37" fmla="*/ 134 h 1500"/>
                    <a:gd name="T38" fmla="*/ 10 w 140"/>
                    <a:gd name="T39" fmla="*/ 146 h 1500"/>
                    <a:gd name="T40" fmla="*/ 12 w 140"/>
                    <a:gd name="T41" fmla="*/ 153 h 1500"/>
                    <a:gd name="T42" fmla="*/ 9 w 140"/>
                    <a:gd name="T43" fmla="*/ 155 h 1500"/>
                    <a:gd name="T44" fmla="*/ 9 w 140"/>
                    <a:gd name="T45" fmla="*/ 168 h 1500"/>
                    <a:gd name="T46" fmla="*/ 11 w 140"/>
                    <a:gd name="T47" fmla="*/ 174 h 1500"/>
                    <a:gd name="T48" fmla="*/ 9 w 140"/>
                    <a:gd name="T49" fmla="*/ 182 h 1500"/>
                    <a:gd name="T50" fmla="*/ 1 w 140"/>
                    <a:gd name="T51" fmla="*/ 186 h 1500"/>
                    <a:gd name="T52" fmla="*/ 6 w 140"/>
                    <a:gd name="T53" fmla="*/ 173 h 1500"/>
                    <a:gd name="T54" fmla="*/ 3 w 140"/>
                    <a:gd name="T55" fmla="*/ 162 h 1500"/>
                    <a:gd name="T56" fmla="*/ 4 w 140"/>
                    <a:gd name="T57" fmla="*/ 153 h 1500"/>
                    <a:gd name="T58" fmla="*/ 6 w 140"/>
                    <a:gd name="T59" fmla="*/ 149 h 1500"/>
                    <a:gd name="T60" fmla="*/ 1 w 140"/>
                    <a:gd name="T61" fmla="*/ 138 h 1500"/>
                    <a:gd name="T62" fmla="*/ 1 w 140"/>
                    <a:gd name="T63" fmla="*/ 125 h 1500"/>
                    <a:gd name="T64" fmla="*/ 7 w 140"/>
                    <a:gd name="T65" fmla="*/ 120 h 1500"/>
                    <a:gd name="T66" fmla="*/ 6 w 140"/>
                    <a:gd name="T67" fmla="*/ 111 h 1500"/>
                    <a:gd name="T68" fmla="*/ 4 w 140"/>
                    <a:gd name="T69" fmla="*/ 102 h 1500"/>
                    <a:gd name="T70" fmla="*/ 9 w 140"/>
                    <a:gd name="T71" fmla="*/ 95 h 1500"/>
                    <a:gd name="T72" fmla="*/ 7 w 140"/>
                    <a:gd name="T73" fmla="*/ 89 h 1500"/>
                    <a:gd name="T74" fmla="*/ 1 w 140"/>
                    <a:gd name="T75" fmla="*/ 78 h 1500"/>
                    <a:gd name="T76" fmla="*/ 2 w 140"/>
                    <a:gd name="T77" fmla="*/ 71 h 1500"/>
                    <a:gd name="T78" fmla="*/ 7 w 140"/>
                    <a:gd name="T79" fmla="*/ 65 h 1500"/>
                    <a:gd name="T80" fmla="*/ 2 w 140"/>
                    <a:gd name="T81" fmla="*/ 50 h 1500"/>
                    <a:gd name="T82" fmla="*/ 0 w 140"/>
                    <a:gd name="T83" fmla="*/ 43 h 1500"/>
                    <a:gd name="T84" fmla="*/ 4 w 140"/>
                    <a:gd name="T85" fmla="*/ 36 h 1500"/>
                    <a:gd name="T86" fmla="*/ 6 w 140"/>
                    <a:gd name="T87" fmla="*/ 31 h 1500"/>
                    <a:gd name="T88" fmla="*/ 1 w 140"/>
                    <a:gd name="T89" fmla="*/ 25 h 1500"/>
                    <a:gd name="T90" fmla="*/ 3 w 140"/>
                    <a:gd name="T91" fmla="*/ 19 h 1500"/>
                    <a:gd name="T92" fmla="*/ 9 w 140"/>
                    <a:gd name="T93" fmla="*/ 14 h 1500"/>
                    <a:gd name="T94" fmla="*/ 9 w 140"/>
                    <a:gd name="T95" fmla="*/ 10 h 1500"/>
                    <a:gd name="T96" fmla="*/ 6 w 140"/>
                    <a:gd name="T97" fmla="*/ 3 h 15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
                    <a:gd name="T148" fmla="*/ 0 h 1500"/>
                    <a:gd name="T149" fmla="*/ 140 w 140"/>
                    <a:gd name="T150" fmla="*/ 1500 h 15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 h="1500">
                      <a:moveTo>
                        <a:pt x="69" y="0"/>
                      </a:moveTo>
                      <a:lnTo>
                        <a:pt x="94" y="50"/>
                      </a:lnTo>
                      <a:lnTo>
                        <a:pt x="116" y="83"/>
                      </a:lnTo>
                      <a:lnTo>
                        <a:pt x="140" y="103"/>
                      </a:lnTo>
                      <a:lnTo>
                        <a:pt x="133" y="128"/>
                      </a:lnTo>
                      <a:lnTo>
                        <a:pt x="111" y="146"/>
                      </a:lnTo>
                      <a:lnTo>
                        <a:pt x="77" y="153"/>
                      </a:lnTo>
                      <a:lnTo>
                        <a:pt x="52" y="175"/>
                      </a:lnTo>
                      <a:lnTo>
                        <a:pt x="58" y="202"/>
                      </a:lnTo>
                      <a:lnTo>
                        <a:pt x="75" y="218"/>
                      </a:lnTo>
                      <a:lnTo>
                        <a:pt x="102" y="252"/>
                      </a:lnTo>
                      <a:lnTo>
                        <a:pt x="102" y="271"/>
                      </a:lnTo>
                      <a:lnTo>
                        <a:pt x="94" y="288"/>
                      </a:lnTo>
                      <a:lnTo>
                        <a:pt x="69" y="306"/>
                      </a:lnTo>
                      <a:lnTo>
                        <a:pt x="44" y="323"/>
                      </a:lnTo>
                      <a:lnTo>
                        <a:pt x="41" y="348"/>
                      </a:lnTo>
                      <a:lnTo>
                        <a:pt x="50" y="373"/>
                      </a:lnTo>
                      <a:lnTo>
                        <a:pt x="69" y="423"/>
                      </a:lnTo>
                      <a:lnTo>
                        <a:pt x="86" y="462"/>
                      </a:lnTo>
                      <a:lnTo>
                        <a:pt x="102" y="490"/>
                      </a:lnTo>
                      <a:lnTo>
                        <a:pt x="102" y="522"/>
                      </a:lnTo>
                      <a:lnTo>
                        <a:pt x="94" y="550"/>
                      </a:lnTo>
                      <a:lnTo>
                        <a:pt x="69" y="575"/>
                      </a:lnTo>
                      <a:lnTo>
                        <a:pt x="52" y="600"/>
                      </a:lnTo>
                      <a:lnTo>
                        <a:pt x="58" y="642"/>
                      </a:lnTo>
                      <a:lnTo>
                        <a:pt x="101" y="707"/>
                      </a:lnTo>
                      <a:lnTo>
                        <a:pt x="116" y="741"/>
                      </a:lnTo>
                      <a:lnTo>
                        <a:pt x="119" y="774"/>
                      </a:lnTo>
                      <a:lnTo>
                        <a:pt x="102" y="799"/>
                      </a:lnTo>
                      <a:lnTo>
                        <a:pt x="83" y="824"/>
                      </a:lnTo>
                      <a:lnTo>
                        <a:pt x="77" y="859"/>
                      </a:lnTo>
                      <a:lnTo>
                        <a:pt x="91" y="901"/>
                      </a:lnTo>
                      <a:lnTo>
                        <a:pt x="108" y="945"/>
                      </a:lnTo>
                      <a:lnTo>
                        <a:pt x="116" y="976"/>
                      </a:lnTo>
                      <a:lnTo>
                        <a:pt x="108" y="997"/>
                      </a:lnTo>
                      <a:lnTo>
                        <a:pt x="86" y="1019"/>
                      </a:lnTo>
                      <a:lnTo>
                        <a:pt x="58" y="1044"/>
                      </a:lnTo>
                      <a:lnTo>
                        <a:pt x="44" y="1069"/>
                      </a:lnTo>
                      <a:lnTo>
                        <a:pt x="58" y="1114"/>
                      </a:lnTo>
                      <a:lnTo>
                        <a:pt x="86" y="1161"/>
                      </a:lnTo>
                      <a:lnTo>
                        <a:pt x="101" y="1196"/>
                      </a:lnTo>
                      <a:lnTo>
                        <a:pt x="102" y="1224"/>
                      </a:lnTo>
                      <a:lnTo>
                        <a:pt x="94" y="1238"/>
                      </a:lnTo>
                      <a:lnTo>
                        <a:pt x="66" y="1238"/>
                      </a:lnTo>
                      <a:lnTo>
                        <a:pt x="58" y="1299"/>
                      </a:lnTo>
                      <a:lnTo>
                        <a:pt x="75" y="1338"/>
                      </a:lnTo>
                      <a:lnTo>
                        <a:pt x="91" y="1367"/>
                      </a:lnTo>
                      <a:lnTo>
                        <a:pt x="94" y="1392"/>
                      </a:lnTo>
                      <a:lnTo>
                        <a:pt x="94" y="1415"/>
                      </a:lnTo>
                      <a:lnTo>
                        <a:pt x="66" y="1451"/>
                      </a:lnTo>
                      <a:lnTo>
                        <a:pt x="27" y="1500"/>
                      </a:lnTo>
                      <a:lnTo>
                        <a:pt x="2" y="1482"/>
                      </a:lnTo>
                      <a:lnTo>
                        <a:pt x="11" y="1443"/>
                      </a:lnTo>
                      <a:lnTo>
                        <a:pt x="50" y="1381"/>
                      </a:lnTo>
                      <a:lnTo>
                        <a:pt x="44" y="1341"/>
                      </a:lnTo>
                      <a:lnTo>
                        <a:pt x="27" y="1296"/>
                      </a:lnTo>
                      <a:lnTo>
                        <a:pt x="16" y="1257"/>
                      </a:lnTo>
                      <a:lnTo>
                        <a:pt x="33" y="1224"/>
                      </a:lnTo>
                      <a:lnTo>
                        <a:pt x="50" y="1213"/>
                      </a:lnTo>
                      <a:lnTo>
                        <a:pt x="52" y="1188"/>
                      </a:lnTo>
                      <a:lnTo>
                        <a:pt x="33" y="1139"/>
                      </a:lnTo>
                      <a:lnTo>
                        <a:pt x="11" y="1097"/>
                      </a:lnTo>
                      <a:lnTo>
                        <a:pt x="0" y="1055"/>
                      </a:lnTo>
                      <a:lnTo>
                        <a:pt x="11" y="1004"/>
                      </a:lnTo>
                      <a:lnTo>
                        <a:pt x="50" y="986"/>
                      </a:lnTo>
                      <a:lnTo>
                        <a:pt x="61" y="962"/>
                      </a:lnTo>
                      <a:lnTo>
                        <a:pt x="58" y="929"/>
                      </a:lnTo>
                      <a:lnTo>
                        <a:pt x="50" y="895"/>
                      </a:lnTo>
                      <a:lnTo>
                        <a:pt x="36" y="851"/>
                      </a:lnTo>
                      <a:lnTo>
                        <a:pt x="36" y="816"/>
                      </a:lnTo>
                      <a:lnTo>
                        <a:pt x="52" y="794"/>
                      </a:lnTo>
                      <a:lnTo>
                        <a:pt x="75" y="766"/>
                      </a:lnTo>
                      <a:lnTo>
                        <a:pt x="75" y="749"/>
                      </a:lnTo>
                      <a:lnTo>
                        <a:pt x="58" y="710"/>
                      </a:lnTo>
                      <a:lnTo>
                        <a:pt x="25" y="660"/>
                      </a:lnTo>
                      <a:lnTo>
                        <a:pt x="11" y="622"/>
                      </a:lnTo>
                      <a:lnTo>
                        <a:pt x="11" y="592"/>
                      </a:lnTo>
                      <a:lnTo>
                        <a:pt x="19" y="564"/>
                      </a:lnTo>
                      <a:lnTo>
                        <a:pt x="41" y="541"/>
                      </a:lnTo>
                      <a:lnTo>
                        <a:pt x="61" y="516"/>
                      </a:lnTo>
                      <a:lnTo>
                        <a:pt x="61" y="497"/>
                      </a:lnTo>
                      <a:lnTo>
                        <a:pt x="16" y="404"/>
                      </a:lnTo>
                      <a:lnTo>
                        <a:pt x="8" y="370"/>
                      </a:lnTo>
                      <a:lnTo>
                        <a:pt x="0" y="338"/>
                      </a:lnTo>
                      <a:lnTo>
                        <a:pt x="16" y="310"/>
                      </a:lnTo>
                      <a:lnTo>
                        <a:pt x="36" y="288"/>
                      </a:lnTo>
                      <a:lnTo>
                        <a:pt x="52" y="271"/>
                      </a:lnTo>
                      <a:lnTo>
                        <a:pt x="52" y="255"/>
                      </a:lnTo>
                      <a:lnTo>
                        <a:pt x="36" y="229"/>
                      </a:lnTo>
                      <a:lnTo>
                        <a:pt x="11" y="202"/>
                      </a:lnTo>
                      <a:lnTo>
                        <a:pt x="11" y="175"/>
                      </a:lnTo>
                      <a:lnTo>
                        <a:pt x="27" y="150"/>
                      </a:lnTo>
                      <a:lnTo>
                        <a:pt x="52" y="128"/>
                      </a:lnTo>
                      <a:lnTo>
                        <a:pt x="75" y="117"/>
                      </a:lnTo>
                      <a:lnTo>
                        <a:pt x="86" y="100"/>
                      </a:lnTo>
                      <a:lnTo>
                        <a:pt x="77" y="78"/>
                      </a:lnTo>
                      <a:lnTo>
                        <a:pt x="61" y="53"/>
                      </a:lnTo>
                      <a:lnTo>
                        <a:pt x="52" y="27"/>
                      </a:lnTo>
                      <a:lnTo>
                        <a:pt x="69" y="0"/>
                      </a:lnTo>
                      <a:close/>
                    </a:path>
                  </a:pathLst>
                </a:custGeom>
                <a:solidFill>
                  <a:srgbClr val="000000"/>
                </a:solidFill>
                <a:ln w="9525">
                  <a:noFill/>
                  <a:round/>
                  <a:headEnd/>
                  <a:tailEnd/>
                </a:ln>
              </p:spPr>
              <p:txBody>
                <a:bodyPr/>
                <a:lstStyle/>
                <a:p>
                  <a:pPr>
                    <a:defRPr/>
                  </a:pPr>
                  <a:endParaRPr lang="de-DE" sz="1342"/>
                </a:p>
              </p:txBody>
            </p:sp>
            <p:sp>
              <p:nvSpPr>
                <p:cNvPr id="71" name="Freeform 89">
                  <a:extLst>
                    <a:ext uri="{FF2B5EF4-FFF2-40B4-BE49-F238E27FC236}">
                      <a16:creationId xmlns:a16="http://schemas.microsoft.com/office/drawing/2014/main" id="{D4629C99-5BA5-46B7-9164-8C67DF03BA4C}"/>
                    </a:ext>
                  </a:extLst>
                </p:cNvPr>
                <p:cNvSpPr>
                  <a:spLocks/>
                </p:cNvSpPr>
                <p:nvPr/>
              </p:nvSpPr>
              <p:spPr bwMode="auto">
                <a:xfrm>
                  <a:off x="2750" y="1550"/>
                  <a:ext cx="67" cy="607"/>
                </a:xfrm>
                <a:custGeom>
                  <a:avLst/>
                  <a:gdLst>
                    <a:gd name="T0" fmla="*/ 15 w 133"/>
                    <a:gd name="T1" fmla="*/ 5 h 1213"/>
                    <a:gd name="T2" fmla="*/ 16 w 133"/>
                    <a:gd name="T3" fmla="*/ 15 h 1213"/>
                    <a:gd name="T4" fmla="*/ 9 w 133"/>
                    <a:gd name="T5" fmla="*/ 19 h 1213"/>
                    <a:gd name="T6" fmla="*/ 11 w 133"/>
                    <a:gd name="T7" fmla="*/ 31 h 1213"/>
                    <a:gd name="T8" fmla="*/ 14 w 133"/>
                    <a:gd name="T9" fmla="*/ 42 h 1213"/>
                    <a:gd name="T10" fmla="*/ 10 w 133"/>
                    <a:gd name="T11" fmla="*/ 48 h 1213"/>
                    <a:gd name="T12" fmla="*/ 11 w 133"/>
                    <a:gd name="T13" fmla="*/ 57 h 1213"/>
                    <a:gd name="T14" fmla="*/ 14 w 133"/>
                    <a:gd name="T15" fmla="*/ 67 h 1213"/>
                    <a:gd name="T16" fmla="*/ 12 w 133"/>
                    <a:gd name="T17" fmla="*/ 75 h 1213"/>
                    <a:gd name="T18" fmla="*/ 9 w 133"/>
                    <a:gd name="T19" fmla="*/ 82 h 1213"/>
                    <a:gd name="T20" fmla="*/ 13 w 133"/>
                    <a:gd name="T21" fmla="*/ 95 h 1213"/>
                    <a:gd name="T22" fmla="*/ 14 w 133"/>
                    <a:gd name="T23" fmla="*/ 104 h 1213"/>
                    <a:gd name="T24" fmla="*/ 7 w 133"/>
                    <a:gd name="T25" fmla="*/ 110 h 1213"/>
                    <a:gd name="T26" fmla="*/ 9 w 133"/>
                    <a:gd name="T27" fmla="*/ 123 h 1213"/>
                    <a:gd name="T28" fmla="*/ 11 w 133"/>
                    <a:gd name="T29" fmla="*/ 135 h 1213"/>
                    <a:gd name="T30" fmla="*/ 7 w 133"/>
                    <a:gd name="T31" fmla="*/ 141 h 1213"/>
                    <a:gd name="T32" fmla="*/ 4 w 133"/>
                    <a:gd name="T33" fmla="*/ 151 h 1213"/>
                    <a:gd name="T34" fmla="*/ 2 w 133"/>
                    <a:gd name="T35" fmla="*/ 147 h 1213"/>
                    <a:gd name="T36" fmla="*/ 7 w 133"/>
                    <a:gd name="T37" fmla="*/ 136 h 1213"/>
                    <a:gd name="T38" fmla="*/ 4 w 133"/>
                    <a:gd name="T39" fmla="*/ 121 h 1213"/>
                    <a:gd name="T40" fmla="*/ 3 w 133"/>
                    <a:gd name="T41" fmla="*/ 109 h 1213"/>
                    <a:gd name="T42" fmla="*/ 9 w 133"/>
                    <a:gd name="T43" fmla="*/ 101 h 1213"/>
                    <a:gd name="T44" fmla="*/ 4 w 133"/>
                    <a:gd name="T45" fmla="*/ 90 h 1213"/>
                    <a:gd name="T46" fmla="*/ 3 w 133"/>
                    <a:gd name="T47" fmla="*/ 79 h 1213"/>
                    <a:gd name="T48" fmla="*/ 8 w 133"/>
                    <a:gd name="T49" fmla="*/ 71 h 1213"/>
                    <a:gd name="T50" fmla="*/ 10 w 133"/>
                    <a:gd name="T51" fmla="*/ 65 h 1213"/>
                    <a:gd name="T52" fmla="*/ 6 w 133"/>
                    <a:gd name="T53" fmla="*/ 54 h 1213"/>
                    <a:gd name="T54" fmla="*/ 7 w 133"/>
                    <a:gd name="T55" fmla="*/ 45 h 1213"/>
                    <a:gd name="T56" fmla="*/ 9 w 133"/>
                    <a:gd name="T57" fmla="*/ 39 h 1213"/>
                    <a:gd name="T58" fmla="*/ 6 w 133"/>
                    <a:gd name="T59" fmla="*/ 30 h 1213"/>
                    <a:gd name="T60" fmla="*/ 5 w 133"/>
                    <a:gd name="T61" fmla="*/ 19 h 1213"/>
                    <a:gd name="T62" fmla="*/ 10 w 133"/>
                    <a:gd name="T63" fmla="*/ 12 h 1213"/>
                    <a:gd name="T64" fmla="*/ 10 w 133"/>
                    <a:gd name="T65" fmla="*/ 5 h 1213"/>
                    <a:gd name="T66" fmla="*/ 13 w 133"/>
                    <a:gd name="T67" fmla="*/ 0 h 12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3"/>
                    <a:gd name="T103" fmla="*/ 0 h 1213"/>
                    <a:gd name="T104" fmla="*/ 133 w 133"/>
                    <a:gd name="T105" fmla="*/ 1213 h 12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3" h="1213">
                      <a:moveTo>
                        <a:pt x="103" y="0"/>
                      </a:moveTo>
                      <a:lnTo>
                        <a:pt x="119" y="33"/>
                      </a:lnTo>
                      <a:lnTo>
                        <a:pt x="133" y="93"/>
                      </a:lnTo>
                      <a:lnTo>
                        <a:pt x="125" y="118"/>
                      </a:lnTo>
                      <a:lnTo>
                        <a:pt x="91" y="135"/>
                      </a:lnTo>
                      <a:lnTo>
                        <a:pt x="69" y="152"/>
                      </a:lnTo>
                      <a:lnTo>
                        <a:pt x="69" y="199"/>
                      </a:lnTo>
                      <a:lnTo>
                        <a:pt x="86" y="245"/>
                      </a:lnTo>
                      <a:lnTo>
                        <a:pt x="108" y="276"/>
                      </a:lnTo>
                      <a:lnTo>
                        <a:pt x="111" y="334"/>
                      </a:lnTo>
                      <a:lnTo>
                        <a:pt x="100" y="354"/>
                      </a:lnTo>
                      <a:lnTo>
                        <a:pt x="77" y="379"/>
                      </a:lnTo>
                      <a:lnTo>
                        <a:pt x="74" y="419"/>
                      </a:lnTo>
                      <a:lnTo>
                        <a:pt x="86" y="455"/>
                      </a:lnTo>
                      <a:lnTo>
                        <a:pt x="103" y="486"/>
                      </a:lnTo>
                      <a:lnTo>
                        <a:pt x="111" y="536"/>
                      </a:lnTo>
                      <a:lnTo>
                        <a:pt x="111" y="564"/>
                      </a:lnTo>
                      <a:lnTo>
                        <a:pt x="94" y="596"/>
                      </a:lnTo>
                      <a:lnTo>
                        <a:pt x="66" y="624"/>
                      </a:lnTo>
                      <a:lnTo>
                        <a:pt x="66" y="649"/>
                      </a:lnTo>
                      <a:lnTo>
                        <a:pt x="74" y="724"/>
                      </a:lnTo>
                      <a:lnTo>
                        <a:pt x="103" y="755"/>
                      </a:lnTo>
                      <a:lnTo>
                        <a:pt x="119" y="788"/>
                      </a:lnTo>
                      <a:lnTo>
                        <a:pt x="111" y="826"/>
                      </a:lnTo>
                      <a:lnTo>
                        <a:pt x="69" y="851"/>
                      </a:lnTo>
                      <a:lnTo>
                        <a:pt x="49" y="876"/>
                      </a:lnTo>
                      <a:lnTo>
                        <a:pt x="44" y="923"/>
                      </a:lnTo>
                      <a:lnTo>
                        <a:pt x="66" y="983"/>
                      </a:lnTo>
                      <a:lnTo>
                        <a:pt x="83" y="1042"/>
                      </a:lnTo>
                      <a:lnTo>
                        <a:pt x="83" y="1075"/>
                      </a:lnTo>
                      <a:lnTo>
                        <a:pt x="74" y="1121"/>
                      </a:lnTo>
                      <a:lnTo>
                        <a:pt x="49" y="1128"/>
                      </a:lnTo>
                      <a:lnTo>
                        <a:pt x="31" y="1163"/>
                      </a:lnTo>
                      <a:lnTo>
                        <a:pt x="31" y="1202"/>
                      </a:lnTo>
                      <a:lnTo>
                        <a:pt x="0" y="1213"/>
                      </a:lnTo>
                      <a:lnTo>
                        <a:pt x="14" y="1171"/>
                      </a:lnTo>
                      <a:lnTo>
                        <a:pt x="41" y="1121"/>
                      </a:lnTo>
                      <a:lnTo>
                        <a:pt x="49" y="1086"/>
                      </a:lnTo>
                      <a:lnTo>
                        <a:pt x="49" y="1019"/>
                      </a:lnTo>
                      <a:lnTo>
                        <a:pt x="31" y="961"/>
                      </a:lnTo>
                      <a:lnTo>
                        <a:pt x="27" y="915"/>
                      </a:lnTo>
                      <a:lnTo>
                        <a:pt x="23" y="868"/>
                      </a:lnTo>
                      <a:lnTo>
                        <a:pt x="52" y="831"/>
                      </a:lnTo>
                      <a:lnTo>
                        <a:pt x="69" y="806"/>
                      </a:lnTo>
                      <a:lnTo>
                        <a:pt x="58" y="755"/>
                      </a:lnTo>
                      <a:lnTo>
                        <a:pt x="31" y="716"/>
                      </a:lnTo>
                      <a:lnTo>
                        <a:pt x="27" y="682"/>
                      </a:lnTo>
                      <a:lnTo>
                        <a:pt x="23" y="632"/>
                      </a:lnTo>
                      <a:lnTo>
                        <a:pt x="34" y="599"/>
                      </a:lnTo>
                      <a:lnTo>
                        <a:pt x="58" y="564"/>
                      </a:lnTo>
                      <a:lnTo>
                        <a:pt x="74" y="539"/>
                      </a:lnTo>
                      <a:lnTo>
                        <a:pt x="74" y="514"/>
                      </a:lnTo>
                      <a:lnTo>
                        <a:pt x="58" y="486"/>
                      </a:lnTo>
                      <a:lnTo>
                        <a:pt x="41" y="429"/>
                      </a:lnTo>
                      <a:lnTo>
                        <a:pt x="41" y="393"/>
                      </a:lnTo>
                      <a:lnTo>
                        <a:pt x="49" y="359"/>
                      </a:lnTo>
                      <a:lnTo>
                        <a:pt x="66" y="334"/>
                      </a:lnTo>
                      <a:lnTo>
                        <a:pt x="69" y="309"/>
                      </a:lnTo>
                      <a:lnTo>
                        <a:pt x="66" y="277"/>
                      </a:lnTo>
                      <a:lnTo>
                        <a:pt x="44" y="234"/>
                      </a:lnTo>
                      <a:lnTo>
                        <a:pt x="31" y="202"/>
                      </a:lnTo>
                      <a:lnTo>
                        <a:pt x="34" y="149"/>
                      </a:lnTo>
                      <a:lnTo>
                        <a:pt x="52" y="127"/>
                      </a:lnTo>
                      <a:lnTo>
                        <a:pt x="74" y="93"/>
                      </a:lnTo>
                      <a:lnTo>
                        <a:pt x="86" y="64"/>
                      </a:lnTo>
                      <a:lnTo>
                        <a:pt x="77" y="39"/>
                      </a:lnTo>
                      <a:lnTo>
                        <a:pt x="83" y="14"/>
                      </a:lnTo>
                      <a:lnTo>
                        <a:pt x="103" y="0"/>
                      </a:lnTo>
                      <a:close/>
                    </a:path>
                  </a:pathLst>
                </a:custGeom>
                <a:solidFill>
                  <a:srgbClr val="000000"/>
                </a:solidFill>
                <a:ln w="9525">
                  <a:noFill/>
                  <a:round/>
                  <a:headEnd/>
                  <a:tailEnd/>
                </a:ln>
              </p:spPr>
              <p:txBody>
                <a:bodyPr/>
                <a:lstStyle/>
                <a:p>
                  <a:pPr>
                    <a:defRPr/>
                  </a:pPr>
                  <a:endParaRPr lang="de-DE" sz="1342"/>
                </a:p>
              </p:txBody>
            </p:sp>
            <p:sp>
              <p:nvSpPr>
                <p:cNvPr id="72" name="Freeform 90">
                  <a:extLst>
                    <a:ext uri="{FF2B5EF4-FFF2-40B4-BE49-F238E27FC236}">
                      <a16:creationId xmlns:a16="http://schemas.microsoft.com/office/drawing/2014/main" id="{4B870536-BA37-4621-9556-84102C492D4C}"/>
                    </a:ext>
                  </a:extLst>
                </p:cNvPr>
                <p:cNvSpPr>
                  <a:spLocks/>
                </p:cNvSpPr>
                <p:nvPr/>
              </p:nvSpPr>
              <p:spPr bwMode="auto">
                <a:xfrm>
                  <a:off x="2645" y="1476"/>
                  <a:ext cx="152" cy="131"/>
                </a:xfrm>
                <a:custGeom>
                  <a:avLst/>
                  <a:gdLst>
                    <a:gd name="T0" fmla="*/ 38 w 304"/>
                    <a:gd name="T1" fmla="*/ 27 h 261"/>
                    <a:gd name="T2" fmla="*/ 26 w 304"/>
                    <a:gd name="T3" fmla="*/ 17 h 261"/>
                    <a:gd name="T4" fmla="*/ 17 w 304"/>
                    <a:gd name="T5" fmla="*/ 9 h 261"/>
                    <a:gd name="T6" fmla="*/ 8 w 304"/>
                    <a:gd name="T7" fmla="*/ 0 h 261"/>
                    <a:gd name="T8" fmla="*/ 0 w 304"/>
                    <a:gd name="T9" fmla="*/ 0 h 261"/>
                    <a:gd name="T10" fmla="*/ 19 w 304"/>
                    <a:gd name="T11" fmla="*/ 14 h 261"/>
                    <a:gd name="T12" fmla="*/ 28 w 304"/>
                    <a:gd name="T13" fmla="*/ 23 h 261"/>
                    <a:gd name="T14" fmla="*/ 36 w 304"/>
                    <a:gd name="T15" fmla="*/ 33 h 261"/>
                    <a:gd name="T16" fmla="*/ 38 w 304"/>
                    <a:gd name="T17" fmla="*/ 27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4"/>
                    <a:gd name="T28" fmla="*/ 0 h 261"/>
                    <a:gd name="T29" fmla="*/ 304 w 304"/>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4" h="261">
                      <a:moveTo>
                        <a:pt x="304" y="211"/>
                      </a:moveTo>
                      <a:lnTo>
                        <a:pt x="212" y="136"/>
                      </a:lnTo>
                      <a:lnTo>
                        <a:pt x="135" y="67"/>
                      </a:lnTo>
                      <a:lnTo>
                        <a:pt x="64" y="0"/>
                      </a:lnTo>
                      <a:lnTo>
                        <a:pt x="0" y="0"/>
                      </a:lnTo>
                      <a:lnTo>
                        <a:pt x="152" y="109"/>
                      </a:lnTo>
                      <a:lnTo>
                        <a:pt x="226" y="178"/>
                      </a:lnTo>
                      <a:lnTo>
                        <a:pt x="287" y="261"/>
                      </a:lnTo>
                      <a:lnTo>
                        <a:pt x="304" y="211"/>
                      </a:lnTo>
                      <a:close/>
                    </a:path>
                  </a:pathLst>
                </a:custGeom>
                <a:solidFill>
                  <a:srgbClr val="000000"/>
                </a:solidFill>
                <a:ln w="9525">
                  <a:noFill/>
                  <a:round/>
                  <a:headEnd/>
                  <a:tailEnd/>
                </a:ln>
              </p:spPr>
              <p:txBody>
                <a:bodyPr/>
                <a:lstStyle/>
                <a:p>
                  <a:pPr>
                    <a:defRPr/>
                  </a:pPr>
                  <a:endParaRPr lang="de-DE" sz="1342"/>
                </a:p>
              </p:txBody>
            </p:sp>
            <p:sp>
              <p:nvSpPr>
                <p:cNvPr id="73" name="Freeform 91">
                  <a:extLst>
                    <a:ext uri="{FF2B5EF4-FFF2-40B4-BE49-F238E27FC236}">
                      <a16:creationId xmlns:a16="http://schemas.microsoft.com/office/drawing/2014/main" id="{7AB6CC5C-23CC-4D2D-A876-0C802D311A6C}"/>
                    </a:ext>
                  </a:extLst>
                </p:cNvPr>
                <p:cNvSpPr>
                  <a:spLocks/>
                </p:cNvSpPr>
                <p:nvPr/>
              </p:nvSpPr>
              <p:spPr bwMode="auto">
                <a:xfrm>
                  <a:off x="2642" y="1552"/>
                  <a:ext cx="131" cy="107"/>
                </a:xfrm>
                <a:custGeom>
                  <a:avLst/>
                  <a:gdLst>
                    <a:gd name="T0" fmla="*/ 33 w 262"/>
                    <a:gd name="T1" fmla="*/ 17 h 213"/>
                    <a:gd name="T2" fmla="*/ 24 w 262"/>
                    <a:gd name="T3" fmla="*/ 14 h 213"/>
                    <a:gd name="T4" fmla="*/ 18 w 262"/>
                    <a:gd name="T5" fmla="*/ 9 h 213"/>
                    <a:gd name="T6" fmla="*/ 6 w 262"/>
                    <a:gd name="T7" fmla="*/ 0 h 213"/>
                    <a:gd name="T8" fmla="*/ 0 w 262"/>
                    <a:gd name="T9" fmla="*/ 0 h 213"/>
                    <a:gd name="T10" fmla="*/ 14 w 262"/>
                    <a:gd name="T11" fmla="*/ 9 h 213"/>
                    <a:gd name="T12" fmla="*/ 20 w 262"/>
                    <a:gd name="T13" fmla="*/ 15 h 213"/>
                    <a:gd name="T14" fmla="*/ 33 w 262"/>
                    <a:gd name="T15" fmla="*/ 27 h 213"/>
                    <a:gd name="T16" fmla="*/ 33 w 262"/>
                    <a:gd name="T17" fmla="*/ 19 h 213"/>
                    <a:gd name="T18" fmla="*/ 33 w 262"/>
                    <a:gd name="T19" fmla="*/ 17 h 2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213"/>
                    <a:gd name="T32" fmla="*/ 262 w 262"/>
                    <a:gd name="T33" fmla="*/ 213 h 2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213">
                      <a:moveTo>
                        <a:pt x="262" y="135"/>
                      </a:moveTo>
                      <a:lnTo>
                        <a:pt x="194" y="109"/>
                      </a:lnTo>
                      <a:lnTo>
                        <a:pt x="144" y="67"/>
                      </a:lnTo>
                      <a:lnTo>
                        <a:pt x="52" y="0"/>
                      </a:lnTo>
                      <a:lnTo>
                        <a:pt x="0" y="0"/>
                      </a:lnTo>
                      <a:lnTo>
                        <a:pt x="119" y="67"/>
                      </a:lnTo>
                      <a:lnTo>
                        <a:pt x="164" y="113"/>
                      </a:lnTo>
                      <a:lnTo>
                        <a:pt x="262" y="213"/>
                      </a:lnTo>
                      <a:lnTo>
                        <a:pt x="257" y="152"/>
                      </a:lnTo>
                      <a:lnTo>
                        <a:pt x="262" y="135"/>
                      </a:lnTo>
                      <a:close/>
                    </a:path>
                  </a:pathLst>
                </a:custGeom>
                <a:solidFill>
                  <a:srgbClr val="000000"/>
                </a:solidFill>
                <a:ln w="9525">
                  <a:noFill/>
                  <a:round/>
                  <a:headEnd/>
                  <a:tailEnd/>
                </a:ln>
              </p:spPr>
              <p:txBody>
                <a:bodyPr/>
                <a:lstStyle/>
                <a:p>
                  <a:pPr>
                    <a:defRPr/>
                  </a:pPr>
                  <a:endParaRPr lang="de-DE" sz="1342"/>
                </a:p>
              </p:txBody>
            </p:sp>
            <p:sp>
              <p:nvSpPr>
                <p:cNvPr id="74" name="Freeform 92">
                  <a:extLst>
                    <a:ext uri="{FF2B5EF4-FFF2-40B4-BE49-F238E27FC236}">
                      <a16:creationId xmlns:a16="http://schemas.microsoft.com/office/drawing/2014/main" id="{82D20D2E-8CAD-410B-86CD-AB0162043834}"/>
                    </a:ext>
                  </a:extLst>
                </p:cNvPr>
                <p:cNvSpPr>
                  <a:spLocks/>
                </p:cNvSpPr>
                <p:nvPr/>
              </p:nvSpPr>
              <p:spPr bwMode="auto">
                <a:xfrm>
                  <a:off x="2624" y="1615"/>
                  <a:ext cx="153" cy="163"/>
                </a:xfrm>
                <a:custGeom>
                  <a:avLst/>
                  <a:gdLst>
                    <a:gd name="T0" fmla="*/ 38 w 308"/>
                    <a:gd name="T1" fmla="*/ 31 h 331"/>
                    <a:gd name="T2" fmla="*/ 27 w 308"/>
                    <a:gd name="T3" fmla="*/ 21 h 331"/>
                    <a:gd name="T4" fmla="*/ 23 w 308"/>
                    <a:gd name="T5" fmla="*/ 15 h 331"/>
                    <a:gd name="T6" fmla="*/ 14 w 308"/>
                    <a:gd name="T7" fmla="*/ 8 h 331"/>
                    <a:gd name="T8" fmla="*/ 7 w 308"/>
                    <a:gd name="T9" fmla="*/ 3 h 331"/>
                    <a:gd name="T10" fmla="*/ 1 w 308"/>
                    <a:gd name="T11" fmla="*/ 0 h 331"/>
                    <a:gd name="T12" fmla="*/ 0 w 308"/>
                    <a:gd name="T13" fmla="*/ 0 h 331"/>
                    <a:gd name="T14" fmla="*/ 0 w 308"/>
                    <a:gd name="T15" fmla="*/ 3 h 331"/>
                    <a:gd name="T16" fmla="*/ 6 w 308"/>
                    <a:gd name="T17" fmla="*/ 7 h 331"/>
                    <a:gd name="T18" fmla="*/ 18 w 308"/>
                    <a:gd name="T19" fmla="*/ 14 h 331"/>
                    <a:gd name="T20" fmla="*/ 26 w 308"/>
                    <a:gd name="T21" fmla="*/ 23 h 331"/>
                    <a:gd name="T22" fmla="*/ 33 w 308"/>
                    <a:gd name="T23" fmla="*/ 32 h 331"/>
                    <a:gd name="T24" fmla="*/ 39 w 308"/>
                    <a:gd name="T25" fmla="*/ 41 h 331"/>
                    <a:gd name="T26" fmla="*/ 38 w 308"/>
                    <a:gd name="T27" fmla="*/ 31 h 3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8"/>
                    <a:gd name="T43" fmla="*/ 0 h 331"/>
                    <a:gd name="T44" fmla="*/ 308 w 308"/>
                    <a:gd name="T45" fmla="*/ 331 h 3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8" h="331">
                      <a:moveTo>
                        <a:pt x="302" y="248"/>
                      </a:moveTo>
                      <a:lnTo>
                        <a:pt x="217" y="173"/>
                      </a:lnTo>
                      <a:lnTo>
                        <a:pt x="185" y="121"/>
                      </a:lnTo>
                      <a:lnTo>
                        <a:pt x="117" y="71"/>
                      </a:lnTo>
                      <a:lnTo>
                        <a:pt x="58" y="27"/>
                      </a:lnTo>
                      <a:lnTo>
                        <a:pt x="15" y="0"/>
                      </a:lnTo>
                      <a:lnTo>
                        <a:pt x="0" y="0"/>
                      </a:lnTo>
                      <a:lnTo>
                        <a:pt x="0" y="27"/>
                      </a:lnTo>
                      <a:lnTo>
                        <a:pt x="50" y="60"/>
                      </a:lnTo>
                      <a:lnTo>
                        <a:pt x="142" y="119"/>
                      </a:lnTo>
                      <a:lnTo>
                        <a:pt x="210" y="187"/>
                      </a:lnTo>
                      <a:lnTo>
                        <a:pt x="257" y="262"/>
                      </a:lnTo>
                      <a:lnTo>
                        <a:pt x="308" y="331"/>
                      </a:lnTo>
                      <a:lnTo>
                        <a:pt x="302" y="248"/>
                      </a:lnTo>
                      <a:close/>
                    </a:path>
                  </a:pathLst>
                </a:custGeom>
                <a:solidFill>
                  <a:srgbClr val="000000"/>
                </a:solidFill>
                <a:ln w="9525">
                  <a:noFill/>
                  <a:round/>
                  <a:headEnd/>
                  <a:tailEnd/>
                </a:ln>
              </p:spPr>
              <p:txBody>
                <a:bodyPr/>
                <a:lstStyle/>
                <a:p>
                  <a:pPr>
                    <a:defRPr/>
                  </a:pPr>
                  <a:endParaRPr lang="de-DE" sz="1342"/>
                </a:p>
              </p:txBody>
            </p:sp>
            <p:sp>
              <p:nvSpPr>
                <p:cNvPr id="75" name="Freeform 93">
                  <a:extLst>
                    <a:ext uri="{FF2B5EF4-FFF2-40B4-BE49-F238E27FC236}">
                      <a16:creationId xmlns:a16="http://schemas.microsoft.com/office/drawing/2014/main" id="{983F1572-B356-40D6-BFE2-259BB57E9200}"/>
                    </a:ext>
                  </a:extLst>
                </p:cNvPr>
                <p:cNvSpPr>
                  <a:spLocks/>
                </p:cNvSpPr>
                <p:nvPr/>
              </p:nvSpPr>
              <p:spPr bwMode="auto">
                <a:xfrm>
                  <a:off x="2640" y="1751"/>
                  <a:ext cx="119" cy="98"/>
                </a:xfrm>
                <a:custGeom>
                  <a:avLst/>
                  <a:gdLst>
                    <a:gd name="T0" fmla="*/ 30 w 238"/>
                    <a:gd name="T1" fmla="*/ 21 h 194"/>
                    <a:gd name="T2" fmla="*/ 22 w 238"/>
                    <a:gd name="T3" fmla="*/ 11 h 194"/>
                    <a:gd name="T4" fmla="*/ 13 w 238"/>
                    <a:gd name="T5" fmla="*/ 6 h 194"/>
                    <a:gd name="T6" fmla="*/ 6 w 238"/>
                    <a:gd name="T7" fmla="*/ 2 h 194"/>
                    <a:gd name="T8" fmla="*/ 0 w 238"/>
                    <a:gd name="T9" fmla="*/ 0 h 194"/>
                    <a:gd name="T10" fmla="*/ 4 w 238"/>
                    <a:gd name="T11" fmla="*/ 6 h 194"/>
                    <a:gd name="T12" fmla="*/ 13 w 238"/>
                    <a:gd name="T13" fmla="*/ 11 h 194"/>
                    <a:gd name="T14" fmla="*/ 20 w 238"/>
                    <a:gd name="T15" fmla="*/ 19 h 194"/>
                    <a:gd name="T16" fmla="*/ 24 w 238"/>
                    <a:gd name="T17" fmla="*/ 24 h 194"/>
                    <a:gd name="T18" fmla="*/ 27 w 238"/>
                    <a:gd name="T19" fmla="*/ 25 h 194"/>
                    <a:gd name="T20" fmla="*/ 30 w 238"/>
                    <a:gd name="T21" fmla="*/ 23 h 194"/>
                    <a:gd name="T22" fmla="*/ 30 w 238"/>
                    <a:gd name="T23" fmla="*/ 21 h 1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8"/>
                    <a:gd name="T37" fmla="*/ 0 h 194"/>
                    <a:gd name="T38" fmla="*/ 238 w 238"/>
                    <a:gd name="T39" fmla="*/ 194 h 1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8" h="194">
                      <a:moveTo>
                        <a:pt x="238" y="160"/>
                      </a:moveTo>
                      <a:lnTo>
                        <a:pt x="170" y="88"/>
                      </a:lnTo>
                      <a:lnTo>
                        <a:pt x="100" y="42"/>
                      </a:lnTo>
                      <a:lnTo>
                        <a:pt x="42" y="11"/>
                      </a:lnTo>
                      <a:lnTo>
                        <a:pt x="0" y="0"/>
                      </a:lnTo>
                      <a:lnTo>
                        <a:pt x="25" y="42"/>
                      </a:lnTo>
                      <a:lnTo>
                        <a:pt x="100" y="84"/>
                      </a:lnTo>
                      <a:lnTo>
                        <a:pt x="159" y="146"/>
                      </a:lnTo>
                      <a:lnTo>
                        <a:pt x="188" y="186"/>
                      </a:lnTo>
                      <a:lnTo>
                        <a:pt x="213" y="194"/>
                      </a:lnTo>
                      <a:lnTo>
                        <a:pt x="235" y="180"/>
                      </a:lnTo>
                      <a:lnTo>
                        <a:pt x="238" y="160"/>
                      </a:lnTo>
                      <a:close/>
                    </a:path>
                  </a:pathLst>
                </a:custGeom>
                <a:solidFill>
                  <a:srgbClr val="000000"/>
                </a:solidFill>
                <a:ln w="9525">
                  <a:noFill/>
                  <a:round/>
                  <a:headEnd/>
                  <a:tailEnd/>
                </a:ln>
              </p:spPr>
              <p:txBody>
                <a:bodyPr/>
                <a:lstStyle/>
                <a:p>
                  <a:pPr>
                    <a:defRPr/>
                  </a:pPr>
                  <a:endParaRPr lang="de-DE" sz="1342"/>
                </a:p>
              </p:txBody>
            </p:sp>
            <p:sp>
              <p:nvSpPr>
                <p:cNvPr id="76" name="Freeform 94">
                  <a:extLst>
                    <a:ext uri="{FF2B5EF4-FFF2-40B4-BE49-F238E27FC236}">
                      <a16:creationId xmlns:a16="http://schemas.microsoft.com/office/drawing/2014/main" id="{DF98CA74-A5BB-45D4-8DCD-67C41B2806D3}"/>
                    </a:ext>
                  </a:extLst>
                </p:cNvPr>
                <p:cNvSpPr>
                  <a:spLocks/>
                </p:cNvSpPr>
                <p:nvPr/>
              </p:nvSpPr>
              <p:spPr bwMode="auto">
                <a:xfrm>
                  <a:off x="2625" y="1820"/>
                  <a:ext cx="131" cy="120"/>
                </a:xfrm>
                <a:custGeom>
                  <a:avLst/>
                  <a:gdLst>
                    <a:gd name="T0" fmla="*/ 33 w 263"/>
                    <a:gd name="T1" fmla="*/ 27 h 242"/>
                    <a:gd name="T2" fmla="*/ 25 w 263"/>
                    <a:gd name="T3" fmla="*/ 18 h 242"/>
                    <a:gd name="T4" fmla="*/ 14 w 263"/>
                    <a:gd name="T5" fmla="*/ 8 h 242"/>
                    <a:gd name="T6" fmla="*/ 8 w 263"/>
                    <a:gd name="T7" fmla="*/ 2 h 242"/>
                    <a:gd name="T8" fmla="*/ 3 w 263"/>
                    <a:gd name="T9" fmla="*/ 0 h 242"/>
                    <a:gd name="T10" fmla="*/ 0 w 263"/>
                    <a:gd name="T11" fmla="*/ 1 h 242"/>
                    <a:gd name="T12" fmla="*/ 6 w 263"/>
                    <a:gd name="T13" fmla="*/ 6 h 242"/>
                    <a:gd name="T14" fmla="*/ 15 w 263"/>
                    <a:gd name="T15" fmla="*/ 15 h 242"/>
                    <a:gd name="T16" fmla="*/ 24 w 263"/>
                    <a:gd name="T17" fmla="*/ 25 h 242"/>
                    <a:gd name="T18" fmla="*/ 30 w 263"/>
                    <a:gd name="T19" fmla="*/ 30 h 242"/>
                    <a:gd name="T20" fmla="*/ 32 w 263"/>
                    <a:gd name="T21" fmla="*/ 30 h 242"/>
                    <a:gd name="T22" fmla="*/ 33 w 263"/>
                    <a:gd name="T23" fmla="*/ 27 h 2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3"/>
                    <a:gd name="T37" fmla="*/ 0 h 242"/>
                    <a:gd name="T38" fmla="*/ 263 w 263"/>
                    <a:gd name="T39" fmla="*/ 242 h 2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3" h="242">
                      <a:moveTo>
                        <a:pt x="263" y="224"/>
                      </a:moveTo>
                      <a:lnTo>
                        <a:pt x="196" y="152"/>
                      </a:lnTo>
                      <a:lnTo>
                        <a:pt x="111" y="64"/>
                      </a:lnTo>
                      <a:lnTo>
                        <a:pt x="61" y="22"/>
                      </a:lnTo>
                      <a:lnTo>
                        <a:pt x="22" y="0"/>
                      </a:lnTo>
                      <a:lnTo>
                        <a:pt x="0" y="14"/>
                      </a:lnTo>
                      <a:lnTo>
                        <a:pt x="45" y="50"/>
                      </a:lnTo>
                      <a:lnTo>
                        <a:pt x="120" y="127"/>
                      </a:lnTo>
                      <a:lnTo>
                        <a:pt x="191" y="202"/>
                      </a:lnTo>
                      <a:lnTo>
                        <a:pt x="238" y="242"/>
                      </a:lnTo>
                      <a:lnTo>
                        <a:pt x="249" y="242"/>
                      </a:lnTo>
                      <a:lnTo>
                        <a:pt x="263" y="224"/>
                      </a:lnTo>
                      <a:close/>
                    </a:path>
                  </a:pathLst>
                </a:custGeom>
                <a:solidFill>
                  <a:srgbClr val="000000"/>
                </a:solidFill>
                <a:ln w="9525">
                  <a:noFill/>
                  <a:round/>
                  <a:headEnd/>
                  <a:tailEnd/>
                </a:ln>
              </p:spPr>
              <p:txBody>
                <a:bodyPr/>
                <a:lstStyle/>
                <a:p>
                  <a:pPr>
                    <a:defRPr/>
                  </a:pPr>
                  <a:endParaRPr lang="de-DE" sz="1342"/>
                </a:p>
              </p:txBody>
            </p:sp>
            <p:sp>
              <p:nvSpPr>
                <p:cNvPr id="77" name="Freeform 95">
                  <a:extLst>
                    <a:ext uri="{FF2B5EF4-FFF2-40B4-BE49-F238E27FC236}">
                      <a16:creationId xmlns:a16="http://schemas.microsoft.com/office/drawing/2014/main" id="{CA4DA488-CC1E-4682-AB80-BB2CBFD8D3C9}"/>
                    </a:ext>
                  </a:extLst>
                </p:cNvPr>
                <p:cNvSpPr>
                  <a:spLocks/>
                </p:cNvSpPr>
                <p:nvPr/>
              </p:nvSpPr>
              <p:spPr bwMode="auto">
                <a:xfrm>
                  <a:off x="2641" y="1923"/>
                  <a:ext cx="93" cy="94"/>
                </a:xfrm>
                <a:custGeom>
                  <a:avLst/>
                  <a:gdLst>
                    <a:gd name="T0" fmla="*/ 23 w 185"/>
                    <a:gd name="T1" fmla="*/ 19 h 192"/>
                    <a:gd name="T2" fmla="*/ 14 w 185"/>
                    <a:gd name="T3" fmla="*/ 6 h 192"/>
                    <a:gd name="T4" fmla="*/ 5 w 185"/>
                    <a:gd name="T5" fmla="*/ 0 h 192"/>
                    <a:gd name="T6" fmla="*/ 0 w 185"/>
                    <a:gd name="T7" fmla="*/ 0 h 192"/>
                    <a:gd name="T8" fmla="*/ 1 w 185"/>
                    <a:gd name="T9" fmla="*/ 2 h 192"/>
                    <a:gd name="T10" fmla="*/ 12 w 185"/>
                    <a:gd name="T11" fmla="*/ 10 h 192"/>
                    <a:gd name="T12" fmla="*/ 22 w 185"/>
                    <a:gd name="T13" fmla="*/ 22 h 192"/>
                    <a:gd name="T14" fmla="*/ 24 w 185"/>
                    <a:gd name="T15" fmla="*/ 23 h 192"/>
                    <a:gd name="T16" fmla="*/ 23 w 185"/>
                    <a:gd name="T17" fmla="*/ 19 h 1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
                    <a:gd name="T28" fmla="*/ 0 h 192"/>
                    <a:gd name="T29" fmla="*/ 185 w 185"/>
                    <a:gd name="T30" fmla="*/ 192 h 1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 h="192">
                      <a:moveTo>
                        <a:pt x="182" y="160"/>
                      </a:moveTo>
                      <a:lnTo>
                        <a:pt x="107" y="49"/>
                      </a:lnTo>
                      <a:lnTo>
                        <a:pt x="33" y="7"/>
                      </a:lnTo>
                      <a:lnTo>
                        <a:pt x="0" y="0"/>
                      </a:lnTo>
                      <a:lnTo>
                        <a:pt x="8" y="22"/>
                      </a:lnTo>
                      <a:lnTo>
                        <a:pt x="93" y="85"/>
                      </a:lnTo>
                      <a:lnTo>
                        <a:pt x="174" y="184"/>
                      </a:lnTo>
                      <a:lnTo>
                        <a:pt x="185" y="192"/>
                      </a:lnTo>
                      <a:lnTo>
                        <a:pt x="182" y="160"/>
                      </a:lnTo>
                      <a:close/>
                    </a:path>
                  </a:pathLst>
                </a:custGeom>
                <a:solidFill>
                  <a:srgbClr val="000000"/>
                </a:solidFill>
                <a:ln w="9525">
                  <a:noFill/>
                  <a:round/>
                  <a:headEnd/>
                  <a:tailEnd/>
                </a:ln>
              </p:spPr>
              <p:txBody>
                <a:bodyPr/>
                <a:lstStyle/>
                <a:p>
                  <a:pPr>
                    <a:defRPr/>
                  </a:pPr>
                  <a:endParaRPr lang="de-DE" sz="1342"/>
                </a:p>
              </p:txBody>
            </p:sp>
            <p:sp>
              <p:nvSpPr>
                <p:cNvPr id="78" name="Freeform 96">
                  <a:extLst>
                    <a:ext uri="{FF2B5EF4-FFF2-40B4-BE49-F238E27FC236}">
                      <a16:creationId xmlns:a16="http://schemas.microsoft.com/office/drawing/2014/main" id="{501072F8-DD78-4E76-9EE2-F6AB72E0EB0E}"/>
                    </a:ext>
                  </a:extLst>
                </p:cNvPr>
                <p:cNvSpPr>
                  <a:spLocks/>
                </p:cNvSpPr>
                <p:nvPr/>
              </p:nvSpPr>
              <p:spPr bwMode="auto">
                <a:xfrm>
                  <a:off x="2642" y="2014"/>
                  <a:ext cx="63" cy="71"/>
                </a:xfrm>
                <a:custGeom>
                  <a:avLst/>
                  <a:gdLst>
                    <a:gd name="T0" fmla="*/ 16 w 127"/>
                    <a:gd name="T1" fmla="*/ 13 h 144"/>
                    <a:gd name="T2" fmla="*/ 8 w 127"/>
                    <a:gd name="T3" fmla="*/ 3 h 144"/>
                    <a:gd name="T4" fmla="*/ 1 w 127"/>
                    <a:gd name="T5" fmla="*/ 0 h 144"/>
                    <a:gd name="T6" fmla="*/ 0 w 127"/>
                    <a:gd name="T7" fmla="*/ 3 h 144"/>
                    <a:gd name="T8" fmla="*/ 4 w 127"/>
                    <a:gd name="T9" fmla="*/ 9 h 144"/>
                    <a:gd name="T10" fmla="*/ 12 w 127"/>
                    <a:gd name="T11" fmla="*/ 15 h 144"/>
                    <a:gd name="T12" fmla="*/ 15 w 127"/>
                    <a:gd name="T13" fmla="*/ 18 h 144"/>
                    <a:gd name="T14" fmla="*/ 16 w 127"/>
                    <a:gd name="T15" fmla="*/ 17 h 144"/>
                    <a:gd name="T16" fmla="*/ 16 w 127"/>
                    <a:gd name="T17" fmla="*/ 13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
                    <a:gd name="T28" fmla="*/ 0 h 144"/>
                    <a:gd name="T29" fmla="*/ 127 w 127"/>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 h="144">
                      <a:moveTo>
                        <a:pt x="122" y="110"/>
                      </a:moveTo>
                      <a:lnTo>
                        <a:pt x="59" y="25"/>
                      </a:lnTo>
                      <a:lnTo>
                        <a:pt x="3" y="0"/>
                      </a:lnTo>
                      <a:lnTo>
                        <a:pt x="0" y="25"/>
                      </a:lnTo>
                      <a:lnTo>
                        <a:pt x="26" y="67"/>
                      </a:lnTo>
                      <a:lnTo>
                        <a:pt x="94" y="124"/>
                      </a:lnTo>
                      <a:lnTo>
                        <a:pt x="113" y="144"/>
                      </a:lnTo>
                      <a:lnTo>
                        <a:pt x="127" y="135"/>
                      </a:lnTo>
                      <a:lnTo>
                        <a:pt x="122" y="110"/>
                      </a:lnTo>
                      <a:close/>
                    </a:path>
                  </a:pathLst>
                </a:custGeom>
                <a:solidFill>
                  <a:srgbClr val="000000"/>
                </a:solidFill>
                <a:ln w="9525">
                  <a:noFill/>
                  <a:round/>
                  <a:headEnd/>
                  <a:tailEnd/>
                </a:ln>
              </p:spPr>
              <p:txBody>
                <a:bodyPr/>
                <a:lstStyle/>
                <a:p>
                  <a:pPr>
                    <a:defRPr/>
                  </a:pPr>
                  <a:endParaRPr lang="de-DE" sz="1342"/>
                </a:p>
              </p:txBody>
            </p:sp>
            <p:sp>
              <p:nvSpPr>
                <p:cNvPr id="79" name="Freeform 97">
                  <a:extLst>
                    <a:ext uri="{FF2B5EF4-FFF2-40B4-BE49-F238E27FC236}">
                      <a16:creationId xmlns:a16="http://schemas.microsoft.com/office/drawing/2014/main" id="{5E02920D-C17D-4684-BD6C-520EAF07D2E4}"/>
                    </a:ext>
                  </a:extLst>
                </p:cNvPr>
                <p:cNvSpPr>
                  <a:spLocks/>
                </p:cNvSpPr>
                <p:nvPr/>
              </p:nvSpPr>
              <p:spPr bwMode="auto">
                <a:xfrm>
                  <a:off x="2649" y="2111"/>
                  <a:ext cx="80" cy="81"/>
                </a:xfrm>
                <a:custGeom>
                  <a:avLst/>
                  <a:gdLst>
                    <a:gd name="T0" fmla="*/ 20 w 160"/>
                    <a:gd name="T1" fmla="*/ 20 h 163"/>
                    <a:gd name="T2" fmla="*/ 18 w 160"/>
                    <a:gd name="T3" fmla="*/ 17 h 163"/>
                    <a:gd name="T4" fmla="*/ 11 w 160"/>
                    <a:gd name="T5" fmla="*/ 8 h 163"/>
                    <a:gd name="T6" fmla="*/ 3 w 160"/>
                    <a:gd name="T7" fmla="*/ 0 h 163"/>
                    <a:gd name="T8" fmla="*/ 0 w 160"/>
                    <a:gd name="T9" fmla="*/ 0 h 163"/>
                    <a:gd name="T10" fmla="*/ 1 w 160"/>
                    <a:gd name="T11" fmla="*/ 3 h 163"/>
                    <a:gd name="T12" fmla="*/ 7 w 160"/>
                    <a:gd name="T13" fmla="*/ 11 h 163"/>
                    <a:gd name="T14" fmla="*/ 13 w 160"/>
                    <a:gd name="T15" fmla="*/ 20 h 163"/>
                    <a:gd name="T16" fmla="*/ 20 w 160"/>
                    <a:gd name="T17" fmla="*/ 2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63"/>
                    <a:gd name="T29" fmla="*/ 160 w 160"/>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63">
                      <a:moveTo>
                        <a:pt x="160" y="163"/>
                      </a:moveTo>
                      <a:lnTo>
                        <a:pt x="138" y="138"/>
                      </a:lnTo>
                      <a:lnTo>
                        <a:pt x="92" y="71"/>
                      </a:lnTo>
                      <a:lnTo>
                        <a:pt x="28" y="0"/>
                      </a:lnTo>
                      <a:lnTo>
                        <a:pt x="0" y="0"/>
                      </a:lnTo>
                      <a:lnTo>
                        <a:pt x="11" y="26"/>
                      </a:lnTo>
                      <a:lnTo>
                        <a:pt x="61" y="93"/>
                      </a:lnTo>
                      <a:lnTo>
                        <a:pt x="111" y="160"/>
                      </a:lnTo>
                      <a:lnTo>
                        <a:pt x="160" y="163"/>
                      </a:lnTo>
                      <a:close/>
                    </a:path>
                  </a:pathLst>
                </a:custGeom>
                <a:solidFill>
                  <a:srgbClr val="000000"/>
                </a:solidFill>
                <a:ln w="9525">
                  <a:noFill/>
                  <a:round/>
                  <a:headEnd/>
                  <a:tailEnd/>
                </a:ln>
              </p:spPr>
              <p:txBody>
                <a:bodyPr/>
                <a:lstStyle/>
                <a:p>
                  <a:pPr>
                    <a:defRPr/>
                  </a:pPr>
                  <a:endParaRPr lang="de-DE" sz="1342"/>
                </a:p>
              </p:txBody>
            </p:sp>
            <p:sp>
              <p:nvSpPr>
                <p:cNvPr id="80" name="Freeform 98">
                  <a:extLst>
                    <a:ext uri="{FF2B5EF4-FFF2-40B4-BE49-F238E27FC236}">
                      <a16:creationId xmlns:a16="http://schemas.microsoft.com/office/drawing/2014/main" id="{6D7EDCDF-0481-476F-94C7-90201DC96428}"/>
                    </a:ext>
                  </a:extLst>
                </p:cNvPr>
                <p:cNvSpPr>
                  <a:spLocks/>
                </p:cNvSpPr>
                <p:nvPr/>
              </p:nvSpPr>
              <p:spPr bwMode="auto">
                <a:xfrm>
                  <a:off x="2756" y="1430"/>
                  <a:ext cx="243" cy="912"/>
                </a:xfrm>
                <a:custGeom>
                  <a:avLst/>
                  <a:gdLst>
                    <a:gd name="T0" fmla="*/ 9 w 489"/>
                    <a:gd name="T1" fmla="*/ 28 h 1815"/>
                    <a:gd name="T2" fmla="*/ 11 w 489"/>
                    <a:gd name="T3" fmla="*/ 41 h 1815"/>
                    <a:gd name="T4" fmla="*/ 6 w 489"/>
                    <a:gd name="T5" fmla="*/ 49 h 1815"/>
                    <a:gd name="T6" fmla="*/ 7 w 489"/>
                    <a:gd name="T7" fmla="*/ 61 h 1815"/>
                    <a:gd name="T8" fmla="*/ 10 w 489"/>
                    <a:gd name="T9" fmla="*/ 70 h 1815"/>
                    <a:gd name="T10" fmla="*/ 5 w 489"/>
                    <a:gd name="T11" fmla="*/ 80 h 1815"/>
                    <a:gd name="T12" fmla="*/ 10 w 489"/>
                    <a:gd name="T13" fmla="*/ 96 h 1815"/>
                    <a:gd name="T14" fmla="*/ 4 w 489"/>
                    <a:gd name="T15" fmla="*/ 110 h 1815"/>
                    <a:gd name="T16" fmla="*/ 7 w 489"/>
                    <a:gd name="T17" fmla="*/ 124 h 1815"/>
                    <a:gd name="T18" fmla="*/ 9 w 489"/>
                    <a:gd name="T19" fmla="*/ 133 h 1815"/>
                    <a:gd name="T20" fmla="*/ 3 w 489"/>
                    <a:gd name="T21" fmla="*/ 142 h 1815"/>
                    <a:gd name="T22" fmla="*/ 6 w 489"/>
                    <a:gd name="T23" fmla="*/ 160 h 1815"/>
                    <a:gd name="T24" fmla="*/ 6 w 489"/>
                    <a:gd name="T25" fmla="*/ 169 h 1815"/>
                    <a:gd name="T26" fmla="*/ 0 w 489"/>
                    <a:gd name="T27" fmla="*/ 181 h 1815"/>
                    <a:gd name="T28" fmla="*/ 4 w 489"/>
                    <a:gd name="T29" fmla="*/ 190 h 1815"/>
                    <a:gd name="T30" fmla="*/ 4 w 489"/>
                    <a:gd name="T31" fmla="*/ 200 h 1815"/>
                    <a:gd name="T32" fmla="*/ 5 w 489"/>
                    <a:gd name="T33" fmla="*/ 209 h 1815"/>
                    <a:gd name="T34" fmla="*/ 9 w 489"/>
                    <a:gd name="T35" fmla="*/ 218 h 1815"/>
                    <a:gd name="T36" fmla="*/ 10 w 489"/>
                    <a:gd name="T37" fmla="*/ 227 h 1815"/>
                    <a:gd name="T38" fmla="*/ 24 w 489"/>
                    <a:gd name="T39" fmla="*/ 219 h 1815"/>
                    <a:gd name="T40" fmla="*/ 40 w 489"/>
                    <a:gd name="T41" fmla="*/ 217 h 1815"/>
                    <a:gd name="T42" fmla="*/ 51 w 489"/>
                    <a:gd name="T43" fmla="*/ 212 h 1815"/>
                    <a:gd name="T44" fmla="*/ 55 w 489"/>
                    <a:gd name="T45" fmla="*/ 206 h 1815"/>
                    <a:gd name="T46" fmla="*/ 56 w 489"/>
                    <a:gd name="T47" fmla="*/ 193 h 1815"/>
                    <a:gd name="T48" fmla="*/ 53 w 489"/>
                    <a:gd name="T49" fmla="*/ 177 h 1815"/>
                    <a:gd name="T50" fmla="*/ 50 w 489"/>
                    <a:gd name="T51" fmla="*/ 168 h 1815"/>
                    <a:gd name="T52" fmla="*/ 52 w 489"/>
                    <a:gd name="T53" fmla="*/ 157 h 1815"/>
                    <a:gd name="T54" fmla="*/ 47 w 489"/>
                    <a:gd name="T55" fmla="*/ 146 h 1815"/>
                    <a:gd name="T56" fmla="*/ 54 w 489"/>
                    <a:gd name="T57" fmla="*/ 137 h 1815"/>
                    <a:gd name="T58" fmla="*/ 49 w 489"/>
                    <a:gd name="T59" fmla="*/ 124 h 1815"/>
                    <a:gd name="T60" fmla="*/ 46 w 489"/>
                    <a:gd name="T61" fmla="*/ 111 h 1815"/>
                    <a:gd name="T62" fmla="*/ 57 w 489"/>
                    <a:gd name="T63" fmla="*/ 102 h 1815"/>
                    <a:gd name="T64" fmla="*/ 53 w 489"/>
                    <a:gd name="T65" fmla="*/ 95 h 1815"/>
                    <a:gd name="T66" fmla="*/ 53 w 489"/>
                    <a:gd name="T67" fmla="*/ 84 h 1815"/>
                    <a:gd name="T68" fmla="*/ 48 w 489"/>
                    <a:gd name="T69" fmla="*/ 76 h 1815"/>
                    <a:gd name="T70" fmla="*/ 52 w 489"/>
                    <a:gd name="T71" fmla="*/ 67 h 1815"/>
                    <a:gd name="T72" fmla="*/ 49 w 489"/>
                    <a:gd name="T73" fmla="*/ 60 h 1815"/>
                    <a:gd name="T74" fmla="*/ 49 w 489"/>
                    <a:gd name="T75" fmla="*/ 54 h 1815"/>
                    <a:gd name="T76" fmla="*/ 52 w 489"/>
                    <a:gd name="T77" fmla="*/ 48 h 1815"/>
                    <a:gd name="T78" fmla="*/ 48 w 489"/>
                    <a:gd name="T79" fmla="*/ 40 h 1815"/>
                    <a:gd name="T80" fmla="*/ 47 w 489"/>
                    <a:gd name="T81" fmla="*/ 30 h 1815"/>
                    <a:gd name="T82" fmla="*/ 59 w 489"/>
                    <a:gd name="T83" fmla="*/ 17 h 1815"/>
                    <a:gd name="T84" fmla="*/ 62 w 489"/>
                    <a:gd name="T85" fmla="*/ 3 h 1815"/>
                    <a:gd name="T86" fmla="*/ 55 w 489"/>
                    <a:gd name="T87" fmla="*/ 3 h 1815"/>
                    <a:gd name="T88" fmla="*/ 34 w 489"/>
                    <a:gd name="T89" fmla="*/ 13 h 1815"/>
                    <a:gd name="T90" fmla="*/ 17 w 489"/>
                    <a:gd name="T91" fmla="*/ 20 h 18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9"/>
                    <a:gd name="T139" fmla="*/ 0 h 1815"/>
                    <a:gd name="T140" fmla="*/ 489 w 489"/>
                    <a:gd name="T141" fmla="*/ 1815 h 18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9" h="1815">
                      <a:moveTo>
                        <a:pt x="88" y="171"/>
                      </a:moveTo>
                      <a:lnTo>
                        <a:pt x="71" y="223"/>
                      </a:lnTo>
                      <a:lnTo>
                        <a:pt x="85" y="273"/>
                      </a:lnTo>
                      <a:lnTo>
                        <a:pt x="88" y="323"/>
                      </a:lnTo>
                      <a:lnTo>
                        <a:pt x="71" y="354"/>
                      </a:lnTo>
                      <a:lnTo>
                        <a:pt x="46" y="391"/>
                      </a:lnTo>
                      <a:lnTo>
                        <a:pt x="35" y="447"/>
                      </a:lnTo>
                      <a:lnTo>
                        <a:pt x="50" y="483"/>
                      </a:lnTo>
                      <a:lnTo>
                        <a:pt x="75" y="525"/>
                      </a:lnTo>
                      <a:lnTo>
                        <a:pt x="75" y="560"/>
                      </a:lnTo>
                      <a:lnTo>
                        <a:pt x="60" y="593"/>
                      </a:lnTo>
                      <a:lnTo>
                        <a:pt x="36" y="635"/>
                      </a:lnTo>
                      <a:lnTo>
                        <a:pt x="46" y="677"/>
                      </a:lnTo>
                      <a:lnTo>
                        <a:pt x="78" y="767"/>
                      </a:lnTo>
                      <a:lnTo>
                        <a:pt x="75" y="804"/>
                      </a:lnTo>
                      <a:lnTo>
                        <a:pt x="28" y="876"/>
                      </a:lnTo>
                      <a:lnTo>
                        <a:pt x="28" y="939"/>
                      </a:lnTo>
                      <a:lnTo>
                        <a:pt x="53" y="986"/>
                      </a:lnTo>
                      <a:lnTo>
                        <a:pt x="71" y="1028"/>
                      </a:lnTo>
                      <a:lnTo>
                        <a:pt x="67" y="1064"/>
                      </a:lnTo>
                      <a:lnTo>
                        <a:pt x="25" y="1104"/>
                      </a:lnTo>
                      <a:lnTo>
                        <a:pt x="17" y="1132"/>
                      </a:lnTo>
                      <a:lnTo>
                        <a:pt x="25" y="1199"/>
                      </a:lnTo>
                      <a:lnTo>
                        <a:pt x="46" y="1273"/>
                      </a:lnTo>
                      <a:lnTo>
                        <a:pt x="46" y="1315"/>
                      </a:lnTo>
                      <a:lnTo>
                        <a:pt x="42" y="1348"/>
                      </a:lnTo>
                      <a:lnTo>
                        <a:pt x="11" y="1400"/>
                      </a:lnTo>
                      <a:lnTo>
                        <a:pt x="0" y="1442"/>
                      </a:lnTo>
                      <a:lnTo>
                        <a:pt x="3" y="1486"/>
                      </a:lnTo>
                      <a:lnTo>
                        <a:pt x="25" y="1520"/>
                      </a:lnTo>
                      <a:lnTo>
                        <a:pt x="50" y="1550"/>
                      </a:lnTo>
                      <a:lnTo>
                        <a:pt x="28" y="1593"/>
                      </a:lnTo>
                      <a:lnTo>
                        <a:pt x="17" y="1635"/>
                      </a:lnTo>
                      <a:lnTo>
                        <a:pt x="36" y="1669"/>
                      </a:lnTo>
                      <a:lnTo>
                        <a:pt x="67" y="1694"/>
                      </a:lnTo>
                      <a:lnTo>
                        <a:pt x="71" y="1737"/>
                      </a:lnTo>
                      <a:lnTo>
                        <a:pt x="71" y="1770"/>
                      </a:lnTo>
                      <a:lnTo>
                        <a:pt x="75" y="1815"/>
                      </a:lnTo>
                      <a:lnTo>
                        <a:pt x="129" y="1779"/>
                      </a:lnTo>
                      <a:lnTo>
                        <a:pt x="185" y="1748"/>
                      </a:lnTo>
                      <a:lnTo>
                        <a:pt x="237" y="1730"/>
                      </a:lnTo>
                      <a:lnTo>
                        <a:pt x="315" y="1730"/>
                      </a:lnTo>
                      <a:lnTo>
                        <a:pt x="372" y="1723"/>
                      </a:lnTo>
                      <a:lnTo>
                        <a:pt x="405" y="1694"/>
                      </a:lnTo>
                      <a:lnTo>
                        <a:pt x="464" y="1677"/>
                      </a:lnTo>
                      <a:lnTo>
                        <a:pt x="433" y="1644"/>
                      </a:lnTo>
                      <a:lnTo>
                        <a:pt x="422" y="1596"/>
                      </a:lnTo>
                      <a:lnTo>
                        <a:pt x="442" y="1542"/>
                      </a:lnTo>
                      <a:lnTo>
                        <a:pt x="439" y="1467"/>
                      </a:lnTo>
                      <a:lnTo>
                        <a:pt x="422" y="1411"/>
                      </a:lnTo>
                      <a:lnTo>
                        <a:pt x="405" y="1383"/>
                      </a:lnTo>
                      <a:lnTo>
                        <a:pt x="400" y="1340"/>
                      </a:lnTo>
                      <a:lnTo>
                        <a:pt x="422" y="1290"/>
                      </a:lnTo>
                      <a:lnTo>
                        <a:pt x="414" y="1256"/>
                      </a:lnTo>
                      <a:lnTo>
                        <a:pt x="372" y="1198"/>
                      </a:lnTo>
                      <a:lnTo>
                        <a:pt x="373" y="1163"/>
                      </a:lnTo>
                      <a:lnTo>
                        <a:pt x="390" y="1132"/>
                      </a:lnTo>
                      <a:lnTo>
                        <a:pt x="430" y="1091"/>
                      </a:lnTo>
                      <a:lnTo>
                        <a:pt x="415" y="1057"/>
                      </a:lnTo>
                      <a:lnTo>
                        <a:pt x="387" y="986"/>
                      </a:lnTo>
                      <a:lnTo>
                        <a:pt x="365" y="939"/>
                      </a:lnTo>
                      <a:lnTo>
                        <a:pt x="365" y="887"/>
                      </a:lnTo>
                      <a:lnTo>
                        <a:pt x="442" y="861"/>
                      </a:lnTo>
                      <a:lnTo>
                        <a:pt x="450" y="812"/>
                      </a:lnTo>
                      <a:lnTo>
                        <a:pt x="442" y="784"/>
                      </a:lnTo>
                      <a:lnTo>
                        <a:pt x="422" y="759"/>
                      </a:lnTo>
                      <a:lnTo>
                        <a:pt x="425" y="716"/>
                      </a:lnTo>
                      <a:lnTo>
                        <a:pt x="422" y="666"/>
                      </a:lnTo>
                      <a:lnTo>
                        <a:pt x="400" y="641"/>
                      </a:lnTo>
                      <a:lnTo>
                        <a:pt x="383" y="607"/>
                      </a:lnTo>
                      <a:lnTo>
                        <a:pt x="397" y="574"/>
                      </a:lnTo>
                      <a:lnTo>
                        <a:pt x="414" y="535"/>
                      </a:lnTo>
                      <a:lnTo>
                        <a:pt x="414" y="508"/>
                      </a:lnTo>
                      <a:lnTo>
                        <a:pt x="387" y="475"/>
                      </a:lnTo>
                      <a:lnTo>
                        <a:pt x="379" y="447"/>
                      </a:lnTo>
                      <a:lnTo>
                        <a:pt x="387" y="425"/>
                      </a:lnTo>
                      <a:lnTo>
                        <a:pt x="414" y="408"/>
                      </a:lnTo>
                      <a:lnTo>
                        <a:pt x="415" y="380"/>
                      </a:lnTo>
                      <a:lnTo>
                        <a:pt x="408" y="362"/>
                      </a:lnTo>
                      <a:lnTo>
                        <a:pt x="379" y="320"/>
                      </a:lnTo>
                      <a:lnTo>
                        <a:pt x="372" y="273"/>
                      </a:lnTo>
                      <a:lnTo>
                        <a:pt x="373" y="237"/>
                      </a:lnTo>
                      <a:lnTo>
                        <a:pt x="400" y="202"/>
                      </a:lnTo>
                      <a:lnTo>
                        <a:pt x="467" y="129"/>
                      </a:lnTo>
                      <a:lnTo>
                        <a:pt x="489" y="68"/>
                      </a:lnTo>
                      <a:lnTo>
                        <a:pt x="489" y="18"/>
                      </a:lnTo>
                      <a:lnTo>
                        <a:pt x="467" y="0"/>
                      </a:lnTo>
                      <a:lnTo>
                        <a:pt x="433" y="18"/>
                      </a:lnTo>
                      <a:lnTo>
                        <a:pt x="348" y="71"/>
                      </a:lnTo>
                      <a:lnTo>
                        <a:pt x="270" y="104"/>
                      </a:lnTo>
                      <a:lnTo>
                        <a:pt x="188" y="138"/>
                      </a:lnTo>
                      <a:lnTo>
                        <a:pt x="135" y="155"/>
                      </a:lnTo>
                      <a:lnTo>
                        <a:pt x="88" y="171"/>
                      </a:lnTo>
                      <a:close/>
                    </a:path>
                  </a:pathLst>
                </a:custGeom>
                <a:solidFill>
                  <a:srgbClr val="B2B2B2"/>
                </a:solidFill>
                <a:ln w="9525">
                  <a:noFill/>
                  <a:round/>
                  <a:headEnd/>
                  <a:tailEnd/>
                </a:ln>
              </p:spPr>
              <p:txBody>
                <a:bodyPr/>
                <a:lstStyle/>
                <a:p>
                  <a:pPr>
                    <a:defRPr/>
                  </a:pPr>
                  <a:endParaRPr lang="de-DE" sz="1342"/>
                </a:p>
              </p:txBody>
            </p:sp>
            <p:sp>
              <p:nvSpPr>
                <p:cNvPr id="81" name="Freeform 99">
                  <a:extLst>
                    <a:ext uri="{FF2B5EF4-FFF2-40B4-BE49-F238E27FC236}">
                      <a16:creationId xmlns:a16="http://schemas.microsoft.com/office/drawing/2014/main" id="{74FEFC08-78D3-4406-BBAE-61D2CCBD42A8}"/>
                    </a:ext>
                  </a:extLst>
                </p:cNvPr>
                <p:cNvSpPr>
                  <a:spLocks/>
                </p:cNvSpPr>
                <p:nvPr/>
              </p:nvSpPr>
              <p:spPr bwMode="auto">
                <a:xfrm>
                  <a:off x="2586" y="1421"/>
                  <a:ext cx="437" cy="930"/>
                </a:xfrm>
                <a:custGeom>
                  <a:avLst/>
                  <a:gdLst>
                    <a:gd name="T0" fmla="*/ 72 w 873"/>
                    <a:gd name="T1" fmla="*/ 218 h 1856"/>
                    <a:gd name="T2" fmla="*/ 51 w 873"/>
                    <a:gd name="T3" fmla="*/ 226 h 1856"/>
                    <a:gd name="T4" fmla="*/ 9 w 873"/>
                    <a:gd name="T5" fmla="*/ 188 h 1856"/>
                    <a:gd name="T6" fmla="*/ 7 w 873"/>
                    <a:gd name="T7" fmla="*/ 194 h 1856"/>
                    <a:gd name="T8" fmla="*/ 52 w 873"/>
                    <a:gd name="T9" fmla="*/ 232 h 1856"/>
                    <a:gd name="T10" fmla="*/ 74 w 873"/>
                    <a:gd name="T11" fmla="*/ 221 h 1856"/>
                    <a:gd name="T12" fmla="*/ 104 w 873"/>
                    <a:gd name="T13" fmla="*/ 211 h 1856"/>
                    <a:gd name="T14" fmla="*/ 102 w 873"/>
                    <a:gd name="T15" fmla="*/ 194 h 1856"/>
                    <a:gd name="T16" fmla="*/ 96 w 873"/>
                    <a:gd name="T17" fmla="*/ 176 h 1856"/>
                    <a:gd name="T18" fmla="*/ 99 w 873"/>
                    <a:gd name="T19" fmla="*/ 161 h 1856"/>
                    <a:gd name="T20" fmla="*/ 93 w 873"/>
                    <a:gd name="T21" fmla="*/ 147 h 1856"/>
                    <a:gd name="T22" fmla="*/ 96 w 873"/>
                    <a:gd name="T23" fmla="*/ 130 h 1856"/>
                    <a:gd name="T24" fmla="*/ 98 w 873"/>
                    <a:gd name="T25" fmla="*/ 113 h 1856"/>
                    <a:gd name="T26" fmla="*/ 99 w 873"/>
                    <a:gd name="T27" fmla="*/ 92 h 1856"/>
                    <a:gd name="T28" fmla="*/ 95 w 873"/>
                    <a:gd name="T29" fmla="*/ 75 h 1856"/>
                    <a:gd name="T30" fmla="*/ 93 w 873"/>
                    <a:gd name="T31" fmla="*/ 60 h 1856"/>
                    <a:gd name="T32" fmla="*/ 98 w 873"/>
                    <a:gd name="T33" fmla="*/ 48 h 1856"/>
                    <a:gd name="T34" fmla="*/ 95 w 873"/>
                    <a:gd name="T35" fmla="*/ 28 h 1856"/>
                    <a:gd name="T36" fmla="*/ 109 w 873"/>
                    <a:gd name="T37" fmla="*/ 3 h 1856"/>
                    <a:gd name="T38" fmla="*/ 103 w 873"/>
                    <a:gd name="T39" fmla="*/ 7 h 1856"/>
                    <a:gd name="T40" fmla="*/ 89 w 873"/>
                    <a:gd name="T41" fmla="*/ 30 h 1856"/>
                    <a:gd name="T42" fmla="*/ 69 w 873"/>
                    <a:gd name="T43" fmla="*/ 50 h 1856"/>
                    <a:gd name="T44" fmla="*/ 90 w 873"/>
                    <a:gd name="T45" fmla="*/ 43 h 1856"/>
                    <a:gd name="T46" fmla="*/ 88 w 873"/>
                    <a:gd name="T47" fmla="*/ 56 h 1856"/>
                    <a:gd name="T48" fmla="*/ 78 w 873"/>
                    <a:gd name="T49" fmla="*/ 70 h 1856"/>
                    <a:gd name="T50" fmla="*/ 92 w 873"/>
                    <a:gd name="T51" fmla="*/ 67 h 1856"/>
                    <a:gd name="T52" fmla="*/ 89 w 873"/>
                    <a:gd name="T53" fmla="*/ 78 h 1856"/>
                    <a:gd name="T54" fmla="*/ 88 w 873"/>
                    <a:gd name="T55" fmla="*/ 89 h 1856"/>
                    <a:gd name="T56" fmla="*/ 67 w 873"/>
                    <a:gd name="T57" fmla="*/ 105 h 1856"/>
                    <a:gd name="T58" fmla="*/ 90 w 873"/>
                    <a:gd name="T59" fmla="*/ 94 h 1856"/>
                    <a:gd name="T60" fmla="*/ 98 w 873"/>
                    <a:gd name="T61" fmla="*/ 105 h 1856"/>
                    <a:gd name="T62" fmla="*/ 84 w 873"/>
                    <a:gd name="T63" fmla="*/ 114 h 1856"/>
                    <a:gd name="T64" fmla="*/ 58 w 873"/>
                    <a:gd name="T65" fmla="*/ 126 h 1856"/>
                    <a:gd name="T66" fmla="*/ 88 w 873"/>
                    <a:gd name="T67" fmla="*/ 121 h 1856"/>
                    <a:gd name="T68" fmla="*/ 94 w 873"/>
                    <a:gd name="T69" fmla="*/ 142 h 1856"/>
                    <a:gd name="T70" fmla="*/ 59 w 873"/>
                    <a:gd name="T71" fmla="*/ 151 h 1856"/>
                    <a:gd name="T72" fmla="*/ 78 w 873"/>
                    <a:gd name="T73" fmla="*/ 150 h 1856"/>
                    <a:gd name="T74" fmla="*/ 90 w 873"/>
                    <a:gd name="T75" fmla="*/ 156 h 1856"/>
                    <a:gd name="T76" fmla="*/ 90 w 873"/>
                    <a:gd name="T77" fmla="*/ 168 h 1856"/>
                    <a:gd name="T78" fmla="*/ 56 w 873"/>
                    <a:gd name="T79" fmla="*/ 174 h 1856"/>
                    <a:gd name="T80" fmla="*/ 73 w 873"/>
                    <a:gd name="T81" fmla="*/ 174 h 1856"/>
                    <a:gd name="T82" fmla="*/ 92 w 873"/>
                    <a:gd name="T83" fmla="*/ 171 h 1856"/>
                    <a:gd name="T84" fmla="*/ 75 w 873"/>
                    <a:gd name="T85" fmla="*/ 187 h 1856"/>
                    <a:gd name="T86" fmla="*/ 56 w 873"/>
                    <a:gd name="T87" fmla="*/ 196 h 1856"/>
                    <a:gd name="T88" fmla="*/ 80 w 873"/>
                    <a:gd name="T89" fmla="*/ 188 h 1856"/>
                    <a:gd name="T90" fmla="*/ 94 w 873"/>
                    <a:gd name="T91" fmla="*/ 185 h 1856"/>
                    <a:gd name="T92" fmla="*/ 94 w 873"/>
                    <a:gd name="T93" fmla="*/ 198 h 1856"/>
                    <a:gd name="T94" fmla="*/ 96 w 873"/>
                    <a:gd name="T95" fmla="*/ 210 h 18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3"/>
                    <a:gd name="T145" fmla="*/ 0 h 1856"/>
                    <a:gd name="T146" fmla="*/ 873 w 873"/>
                    <a:gd name="T147" fmla="*/ 1856 h 18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3" h="1856">
                      <a:moveTo>
                        <a:pt x="742" y="1679"/>
                      </a:moveTo>
                      <a:lnTo>
                        <a:pt x="706" y="1721"/>
                      </a:lnTo>
                      <a:lnTo>
                        <a:pt x="646" y="1735"/>
                      </a:lnTo>
                      <a:lnTo>
                        <a:pt x="571" y="1743"/>
                      </a:lnTo>
                      <a:lnTo>
                        <a:pt x="489" y="1760"/>
                      </a:lnTo>
                      <a:lnTo>
                        <a:pt x="436" y="1793"/>
                      </a:lnTo>
                      <a:lnTo>
                        <a:pt x="419" y="1810"/>
                      </a:lnTo>
                      <a:lnTo>
                        <a:pt x="403" y="1802"/>
                      </a:lnTo>
                      <a:lnTo>
                        <a:pt x="304" y="1729"/>
                      </a:lnTo>
                      <a:lnTo>
                        <a:pt x="177" y="1629"/>
                      </a:lnTo>
                      <a:lnTo>
                        <a:pt x="135" y="1566"/>
                      </a:lnTo>
                      <a:lnTo>
                        <a:pt x="71" y="1502"/>
                      </a:lnTo>
                      <a:lnTo>
                        <a:pt x="52" y="1451"/>
                      </a:lnTo>
                      <a:lnTo>
                        <a:pt x="0" y="1444"/>
                      </a:lnTo>
                      <a:lnTo>
                        <a:pt x="27" y="1498"/>
                      </a:lnTo>
                      <a:lnTo>
                        <a:pt x="54" y="1552"/>
                      </a:lnTo>
                      <a:lnTo>
                        <a:pt x="135" y="1611"/>
                      </a:lnTo>
                      <a:lnTo>
                        <a:pt x="192" y="1685"/>
                      </a:lnTo>
                      <a:lnTo>
                        <a:pt x="330" y="1771"/>
                      </a:lnTo>
                      <a:lnTo>
                        <a:pt x="414" y="1856"/>
                      </a:lnTo>
                      <a:lnTo>
                        <a:pt x="447" y="1848"/>
                      </a:lnTo>
                      <a:lnTo>
                        <a:pt x="482" y="1806"/>
                      </a:lnTo>
                      <a:lnTo>
                        <a:pt x="529" y="1781"/>
                      </a:lnTo>
                      <a:lnTo>
                        <a:pt x="588" y="1763"/>
                      </a:lnTo>
                      <a:lnTo>
                        <a:pt x="714" y="1752"/>
                      </a:lnTo>
                      <a:lnTo>
                        <a:pt x="751" y="1729"/>
                      </a:lnTo>
                      <a:lnTo>
                        <a:pt x="815" y="1713"/>
                      </a:lnTo>
                      <a:lnTo>
                        <a:pt x="826" y="1685"/>
                      </a:lnTo>
                      <a:lnTo>
                        <a:pt x="806" y="1650"/>
                      </a:lnTo>
                      <a:lnTo>
                        <a:pt x="784" y="1618"/>
                      </a:lnTo>
                      <a:lnTo>
                        <a:pt x="798" y="1575"/>
                      </a:lnTo>
                      <a:lnTo>
                        <a:pt x="815" y="1552"/>
                      </a:lnTo>
                      <a:lnTo>
                        <a:pt x="815" y="1516"/>
                      </a:lnTo>
                      <a:lnTo>
                        <a:pt x="798" y="1459"/>
                      </a:lnTo>
                      <a:lnTo>
                        <a:pt x="790" y="1431"/>
                      </a:lnTo>
                      <a:lnTo>
                        <a:pt x="767" y="1406"/>
                      </a:lnTo>
                      <a:lnTo>
                        <a:pt x="756" y="1376"/>
                      </a:lnTo>
                      <a:lnTo>
                        <a:pt x="767" y="1348"/>
                      </a:lnTo>
                      <a:lnTo>
                        <a:pt x="792" y="1324"/>
                      </a:lnTo>
                      <a:lnTo>
                        <a:pt x="790" y="1288"/>
                      </a:lnTo>
                      <a:lnTo>
                        <a:pt x="776" y="1263"/>
                      </a:lnTo>
                      <a:lnTo>
                        <a:pt x="748" y="1224"/>
                      </a:lnTo>
                      <a:lnTo>
                        <a:pt x="731" y="1204"/>
                      </a:lnTo>
                      <a:lnTo>
                        <a:pt x="739" y="1174"/>
                      </a:lnTo>
                      <a:lnTo>
                        <a:pt x="781" y="1149"/>
                      </a:lnTo>
                      <a:lnTo>
                        <a:pt x="798" y="1114"/>
                      </a:lnTo>
                      <a:lnTo>
                        <a:pt x="792" y="1086"/>
                      </a:lnTo>
                      <a:lnTo>
                        <a:pt x="765" y="1039"/>
                      </a:lnTo>
                      <a:lnTo>
                        <a:pt x="734" y="980"/>
                      </a:lnTo>
                      <a:lnTo>
                        <a:pt x="723" y="937"/>
                      </a:lnTo>
                      <a:lnTo>
                        <a:pt x="739" y="920"/>
                      </a:lnTo>
                      <a:lnTo>
                        <a:pt x="784" y="904"/>
                      </a:lnTo>
                      <a:lnTo>
                        <a:pt x="809" y="887"/>
                      </a:lnTo>
                      <a:lnTo>
                        <a:pt x="815" y="834"/>
                      </a:lnTo>
                      <a:lnTo>
                        <a:pt x="784" y="774"/>
                      </a:lnTo>
                      <a:lnTo>
                        <a:pt x="790" y="735"/>
                      </a:lnTo>
                      <a:lnTo>
                        <a:pt x="801" y="699"/>
                      </a:lnTo>
                      <a:lnTo>
                        <a:pt x="773" y="657"/>
                      </a:lnTo>
                      <a:lnTo>
                        <a:pt x="748" y="618"/>
                      </a:lnTo>
                      <a:lnTo>
                        <a:pt x="756" y="593"/>
                      </a:lnTo>
                      <a:lnTo>
                        <a:pt x="773" y="567"/>
                      </a:lnTo>
                      <a:lnTo>
                        <a:pt x="773" y="525"/>
                      </a:lnTo>
                      <a:lnTo>
                        <a:pt x="756" y="500"/>
                      </a:lnTo>
                      <a:lnTo>
                        <a:pt x="739" y="480"/>
                      </a:lnTo>
                      <a:lnTo>
                        <a:pt x="742" y="448"/>
                      </a:lnTo>
                      <a:lnTo>
                        <a:pt x="773" y="433"/>
                      </a:lnTo>
                      <a:lnTo>
                        <a:pt x="790" y="415"/>
                      </a:lnTo>
                      <a:lnTo>
                        <a:pt x="781" y="383"/>
                      </a:lnTo>
                      <a:lnTo>
                        <a:pt x="748" y="340"/>
                      </a:lnTo>
                      <a:lnTo>
                        <a:pt x="734" y="303"/>
                      </a:lnTo>
                      <a:lnTo>
                        <a:pt x="731" y="260"/>
                      </a:lnTo>
                      <a:lnTo>
                        <a:pt x="759" y="220"/>
                      </a:lnTo>
                      <a:lnTo>
                        <a:pt x="819" y="154"/>
                      </a:lnTo>
                      <a:lnTo>
                        <a:pt x="848" y="104"/>
                      </a:lnTo>
                      <a:lnTo>
                        <a:pt x="873" y="61"/>
                      </a:lnTo>
                      <a:lnTo>
                        <a:pt x="866" y="19"/>
                      </a:lnTo>
                      <a:lnTo>
                        <a:pt x="844" y="0"/>
                      </a:lnTo>
                      <a:lnTo>
                        <a:pt x="826" y="3"/>
                      </a:lnTo>
                      <a:lnTo>
                        <a:pt x="798" y="36"/>
                      </a:lnTo>
                      <a:lnTo>
                        <a:pt x="819" y="61"/>
                      </a:lnTo>
                      <a:lnTo>
                        <a:pt x="815" y="104"/>
                      </a:lnTo>
                      <a:lnTo>
                        <a:pt x="776" y="177"/>
                      </a:lnTo>
                      <a:lnTo>
                        <a:pt x="725" y="220"/>
                      </a:lnTo>
                      <a:lnTo>
                        <a:pt x="709" y="245"/>
                      </a:lnTo>
                      <a:lnTo>
                        <a:pt x="698" y="278"/>
                      </a:lnTo>
                      <a:lnTo>
                        <a:pt x="692" y="298"/>
                      </a:lnTo>
                      <a:lnTo>
                        <a:pt x="616" y="356"/>
                      </a:lnTo>
                      <a:lnTo>
                        <a:pt x="549" y="395"/>
                      </a:lnTo>
                      <a:lnTo>
                        <a:pt x="540" y="423"/>
                      </a:lnTo>
                      <a:lnTo>
                        <a:pt x="563" y="430"/>
                      </a:lnTo>
                      <a:lnTo>
                        <a:pt x="663" y="356"/>
                      </a:lnTo>
                      <a:lnTo>
                        <a:pt x="714" y="340"/>
                      </a:lnTo>
                      <a:lnTo>
                        <a:pt x="739" y="387"/>
                      </a:lnTo>
                      <a:lnTo>
                        <a:pt x="748" y="408"/>
                      </a:lnTo>
                      <a:lnTo>
                        <a:pt x="723" y="430"/>
                      </a:lnTo>
                      <a:lnTo>
                        <a:pt x="699" y="447"/>
                      </a:lnTo>
                      <a:lnTo>
                        <a:pt x="698" y="475"/>
                      </a:lnTo>
                      <a:lnTo>
                        <a:pt x="706" y="505"/>
                      </a:lnTo>
                      <a:lnTo>
                        <a:pt x="684" y="530"/>
                      </a:lnTo>
                      <a:lnTo>
                        <a:pt x="621" y="558"/>
                      </a:lnTo>
                      <a:lnTo>
                        <a:pt x="529" y="597"/>
                      </a:lnTo>
                      <a:lnTo>
                        <a:pt x="563" y="610"/>
                      </a:lnTo>
                      <a:lnTo>
                        <a:pt x="657" y="572"/>
                      </a:lnTo>
                      <a:lnTo>
                        <a:pt x="734" y="533"/>
                      </a:lnTo>
                      <a:lnTo>
                        <a:pt x="748" y="542"/>
                      </a:lnTo>
                      <a:lnTo>
                        <a:pt x="739" y="567"/>
                      </a:lnTo>
                      <a:lnTo>
                        <a:pt x="714" y="593"/>
                      </a:lnTo>
                      <a:lnTo>
                        <a:pt x="706" y="618"/>
                      </a:lnTo>
                      <a:lnTo>
                        <a:pt x="717" y="651"/>
                      </a:lnTo>
                      <a:lnTo>
                        <a:pt x="748" y="677"/>
                      </a:lnTo>
                      <a:lnTo>
                        <a:pt x="748" y="699"/>
                      </a:lnTo>
                      <a:lnTo>
                        <a:pt x="698" y="710"/>
                      </a:lnTo>
                      <a:lnTo>
                        <a:pt x="656" y="767"/>
                      </a:lnTo>
                      <a:lnTo>
                        <a:pt x="604" y="799"/>
                      </a:lnTo>
                      <a:lnTo>
                        <a:pt x="536" y="817"/>
                      </a:lnTo>
                      <a:lnTo>
                        <a:pt x="532" y="834"/>
                      </a:lnTo>
                      <a:lnTo>
                        <a:pt x="574" y="828"/>
                      </a:lnTo>
                      <a:lnTo>
                        <a:pt x="663" y="799"/>
                      </a:lnTo>
                      <a:lnTo>
                        <a:pt x="698" y="774"/>
                      </a:lnTo>
                      <a:lnTo>
                        <a:pt x="717" y="749"/>
                      </a:lnTo>
                      <a:lnTo>
                        <a:pt x="748" y="745"/>
                      </a:lnTo>
                      <a:lnTo>
                        <a:pt x="748" y="774"/>
                      </a:lnTo>
                      <a:lnTo>
                        <a:pt x="767" y="803"/>
                      </a:lnTo>
                      <a:lnTo>
                        <a:pt x="784" y="834"/>
                      </a:lnTo>
                      <a:lnTo>
                        <a:pt x="773" y="859"/>
                      </a:lnTo>
                      <a:lnTo>
                        <a:pt x="734" y="876"/>
                      </a:lnTo>
                      <a:lnTo>
                        <a:pt x="698" y="887"/>
                      </a:lnTo>
                      <a:lnTo>
                        <a:pt x="671" y="912"/>
                      </a:lnTo>
                      <a:lnTo>
                        <a:pt x="557" y="947"/>
                      </a:lnTo>
                      <a:lnTo>
                        <a:pt x="472" y="977"/>
                      </a:lnTo>
                      <a:lnTo>
                        <a:pt x="439" y="994"/>
                      </a:lnTo>
                      <a:lnTo>
                        <a:pt x="464" y="1014"/>
                      </a:lnTo>
                      <a:lnTo>
                        <a:pt x="515" y="1002"/>
                      </a:lnTo>
                      <a:lnTo>
                        <a:pt x="616" y="962"/>
                      </a:lnTo>
                      <a:lnTo>
                        <a:pt x="684" y="944"/>
                      </a:lnTo>
                      <a:lnTo>
                        <a:pt x="699" y="972"/>
                      </a:lnTo>
                      <a:lnTo>
                        <a:pt x="717" y="1022"/>
                      </a:lnTo>
                      <a:lnTo>
                        <a:pt x="748" y="1064"/>
                      </a:lnTo>
                      <a:lnTo>
                        <a:pt x="751" y="1097"/>
                      </a:lnTo>
                      <a:lnTo>
                        <a:pt x="748" y="1129"/>
                      </a:lnTo>
                      <a:lnTo>
                        <a:pt x="714" y="1140"/>
                      </a:lnTo>
                      <a:lnTo>
                        <a:pt x="656" y="1154"/>
                      </a:lnTo>
                      <a:lnTo>
                        <a:pt x="579" y="1188"/>
                      </a:lnTo>
                      <a:lnTo>
                        <a:pt x="469" y="1204"/>
                      </a:lnTo>
                      <a:lnTo>
                        <a:pt x="428" y="1224"/>
                      </a:lnTo>
                      <a:lnTo>
                        <a:pt x="457" y="1238"/>
                      </a:lnTo>
                      <a:lnTo>
                        <a:pt x="554" y="1224"/>
                      </a:lnTo>
                      <a:lnTo>
                        <a:pt x="621" y="1199"/>
                      </a:lnTo>
                      <a:lnTo>
                        <a:pt x="667" y="1182"/>
                      </a:lnTo>
                      <a:lnTo>
                        <a:pt x="706" y="1174"/>
                      </a:lnTo>
                      <a:lnTo>
                        <a:pt x="699" y="1204"/>
                      </a:lnTo>
                      <a:lnTo>
                        <a:pt x="717" y="1246"/>
                      </a:lnTo>
                      <a:lnTo>
                        <a:pt x="742" y="1271"/>
                      </a:lnTo>
                      <a:lnTo>
                        <a:pt x="748" y="1299"/>
                      </a:lnTo>
                      <a:lnTo>
                        <a:pt x="748" y="1324"/>
                      </a:lnTo>
                      <a:lnTo>
                        <a:pt x="714" y="1339"/>
                      </a:lnTo>
                      <a:lnTo>
                        <a:pt x="649" y="1342"/>
                      </a:lnTo>
                      <a:lnTo>
                        <a:pt x="604" y="1356"/>
                      </a:lnTo>
                      <a:lnTo>
                        <a:pt x="504" y="1390"/>
                      </a:lnTo>
                      <a:lnTo>
                        <a:pt x="447" y="1392"/>
                      </a:lnTo>
                      <a:lnTo>
                        <a:pt x="428" y="1417"/>
                      </a:lnTo>
                      <a:lnTo>
                        <a:pt x="453" y="1426"/>
                      </a:lnTo>
                      <a:lnTo>
                        <a:pt x="504" y="1415"/>
                      </a:lnTo>
                      <a:lnTo>
                        <a:pt x="579" y="1392"/>
                      </a:lnTo>
                      <a:lnTo>
                        <a:pt x="621" y="1376"/>
                      </a:lnTo>
                      <a:lnTo>
                        <a:pt x="674" y="1364"/>
                      </a:lnTo>
                      <a:lnTo>
                        <a:pt x="717" y="1367"/>
                      </a:lnTo>
                      <a:lnTo>
                        <a:pt x="731" y="1367"/>
                      </a:lnTo>
                      <a:lnTo>
                        <a:pt x="731" y="1406"/>
                      </a:lnTo>
                      <a:lnTo>
                        <a:pt x="742" y="1426"/>
                      </a:lnTo>
                      <a:lnTo>
                        <a:pt x="667" y="1444"/>
                      </a:lnTo>
                      <a:lnTo>
                        <a:pt x="599" y="1494"/>
                      </a:lnTo>
                      <a:lnTo>
                        <a:pt x="524" y="1519"/>
                      </a:lnTo>
                      <a:lnTo>
                        <a:pt x="472" y="1527"/>
                      </a:lnTo>
                      <a:lnTo>
                        <a:pt x="430" y="1550"/>
                      </a:lnTo>
                      <a:lnTo>
                        <a:pt x="447" y="1566"/>
                      </a:lnTo>
                      <a:lnTo>
                        <a:pt x="489" y="1552"/>
                      </a:lnTo>
                      <a:lnTo>
                        <a:pt x="536" y="1536"/>
                      </a:lnTo>
                      <a:lnTo>
                        <a:pt x="591" y="1527"/>
                      </a:lnTo>
                      <a:lnTo>
                        <a:pt x="638" y="1498"/>
                      </a:lnTo>
                      <a:lnTo>
                        <a:pt x="663" y="1473"/>
                      </a:lnTo>
                      <a:lnTo>
                        <a:pt x="698" y="1469"/>
                      </a:lnTo>
                      <a:lnTo>
                        <a:pt x="739" y="1469"/>
                      </a:lnTo>
                      <a:lnTo>
                        <a:pt x="751" y="1473"/>
                      </a:lnTo>
                      <a:lnTo>
                        <a:pt x="765" y="1502"/>
                      </a:lnTo>
                      <a:lnTo>
                        <a:pt x="773" y="1536"/>
                      </a:lnTo>
                      <a:lnTo>
                        <a:pt x="765" y="1566"/>
                      </a:lnTo>
                      <a:lnTo>
                        <a:pt x="748" y="1583"/>
                      </a:lnTo>
                      <a:lnTo>
                        <a:pt x="734" y="1625"/>
                      </a:lnTo>
                      <a:lnTo>
                        <a:pt x="748" y="1643"/>
                      </a:lnTo>
                      <a:lnTo>
                        <a:pt x="765" y="1660"/>
                      </a:lnTo>
                      <a:lnTo>
                        <a:pt x="765" y="1676"/>
                      </a:lnTo>
                      <a:lnTo>
                        <a:pt x="742" y="1679"/>
                      </a:lnTo>
                      <a:close/>
                    </a:path>
                  </a:pathLst>
                </a:custGeom>
                <a:solidFill>
                  <a:srgbClr val="000000"/>
                </a:solidFill>
                <a:ln w="9525">
                  <a:noFill/>
                  <a:round/>
                  <a:headEnd/>
                  <a:tailEnd/>
                </a:ln>
              </p:spPr>
              <p:txBody>
                <a:bodyPr/>
                <a:lstStyle/>
                <a:p>
                  <a:pPr>
                    <a:defRPr/>
                  </a:pPr>
                  <a:endParaRPr lang="de-DE" sz="1342"/>
                </a:p>
              </p:txBody>
            </p:sp>
            <p:sp>
              <p:nvSpPr>
                <p:cNvPr id="82" name="Freeform 100">
                  <a:extLst>
                    <a:ext uri="{FF2B5EF4-FFF2-40B4-BE49-F238E27FC236}">
                      <a16:creationId xmlns:a16="http://schemas.microsoft.com/office/drawing/2014/main" id="{EF7BA90B-563C-495F-A516-682A6E241A27}"/>
                    </a:ext>
                  </a:extLst>
                </p:cNvPr>
                <p:cNvSpPr>
                  <a:spLocks/>
                </p:cNvSpPr>
                <p:nvPr/>
              </p:nvSpPr>
              <p:spPr bwMode="auto">
                <a:xfrm>
                  <a:off x="2818" y="2219"/>
                  <a:ext cx="126" cy="42"/>
                </a:xfrm>
                <a:custGeom>
                  <a:avLst/>
                  <a:gdLst>
                    <a:gd name="T0" fmla="*/ 0 w 253"/>
                    <a:gd name="T1" fmla="*/ 9 h 84"/>
                    <a:gd name="T2" fmla="*/ 12 w 253"/>
                    <a:gd name="T3" fmla="*/ 9 h 84"/>
                    <a:gd name="T4" fmla="*/ 17 w 253"/>
                    <a:gd name="T5" fmla="*/ 5 h 84"/>
                    <a:gd name="T6" fmla="*/ 21 w 253"/>
                    <a:gd name="T7" fmla="*/ 3 h 84"/>
                    <a:gd name="T8" fmla="*/ 29 w 253"/>
                    <a:gd name="T9" fmla="*/ 0 h 84"/>
                    <a:gd name="T10" fmla="*/ 31 w 253"/>
                    <a:gd name="T11" fmla="*/ 3 h 84"/>
                    <a:gd name="T12" fmla="*/ 28 w 253"/>
                    <a:gd name="T13" fmla="*/ 3 h 84"/>
                    <a:gd name="T14" fmla="*/ 22 w 253"/>
                    <a:gd name="T15" fmla="*/ 6 h 84"/>
                    <a:gd name="T16" fmla="*/ 19 w 253"/>
                    <a:gd name="T17" fmla="*/ 9 h 84"/>
                    <a:gd name="T18" fmla="*/ 14 w 253"/>
                    <a:gd name="T19" fmla="*/ 10 h 84"/>
                    <a:gd name="T20" fmla="*/ 6 w 253"/>
                    <a:gd name="T21" fmla="*/ 11 h 84"/>
                    <a:gd name="T22" fmla="*/ 0 w 253"/>
                    <a:gd name="T23" fmla="*/ 11 h 84"/>
                    <a:gd name="T24" fmla="*/ 0 w 253"/>
                    <a:gd name="T25" fmla="*/ 9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3"/>
                    <a:gd name="T40" fmla="*/ 0 h 84"/>
                    <a:gd name="T41" fmla="*/ 253 w 253"/>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3" h="84">
                      <a:moveTo>
                        <a:pt x="0" y="68"/>
                      </a:moveTo>
                      <a:lnTo>
                        <a:pt x="101" y="65"/>
                      </a:lnTo>
                      <a:lnTo>
                        <a:pt x="140" y="43"/>
                      </a:lnTo>
                      <a:lnTo>
                        <a:pt x="173" y="18"/>
                      </a:lnTo>
                      <a:lnTo>
                        <a:pt x="235" y="0"/>
                      </a:lnTo>
                      <a:lnTo>
                        <a:pt x="253" y="18"/>
                      </a:lnTo>
                      <a:lnTo>
                        <a:pt x="226" y="26"/>
                      </a:lnTo>
                      <a:lnTo>
                        <a:pt x="182" y="49"/>
                      </a:lnTo>
                      <a:lnTo>
                        <a:pt x="159" y="65"/>
                      </a:lnTo>
                      <a:lnTo>
                        <a:pt x="118" y="76"/>
                      </a:lnTo>
                      <a:lnTo>
                        <a:pt x="55" y="82"/>
                      </a:lnTo>
                      <a:lnTo>
                        <a:pt x="5" y="84"/>
                      </a:lnTo>
                      <a:lnTo>
                        <a:pt x="0" y="68"/>
                      </a:lnTo>
                      <a:close/>
                    </a:path>
                  </a:pathLst>
                </a:custGeom>
                <a:solidFill>
                  <a:srgbClr val="000000"/>
                </a:solidFill>
                <a:ln w="9525">
                  <a:noFill/>
                  <a:round/>
                  <a:headEnd/>
                  <a:tailEnd/>
                </a:ln>
              </p:spPr>
              <p:txBody>
                <a:bodyPr/>
                <a:lstStyle/>
                <a:p>
                  <a:pPr>
                    <a:defRPr/>
                  </a:pPr>
                  <a:endParaRPr lang="de-DE" sz="1342"/>
                </a:p>
              </p:txBody>
            </p:sp>
            <p:sp>
              <p:nvSpPr>
                <p:cNvPr id="83" name="Freeform 101">
                  <a:extLst>
                    <a:ext uri="{FF2B5EF4-FFF2-40B4-BE49-F238E27FC236}">
                      <a16:creationId xmlns:a16="http://schemas.microsoft.com/office/drawing/2014/main" id="{D90B4384-E865-45BF-8C07-B928C617C31B}"/>
                    </a:ext>
                  </a:extLst>
                </p:cNvPr>
                <p:cNvSpPr>
                  <a:spLocks/>
                </p:cNvSpPr>
                <p:nvPr/>
              </p:nvSpPr>
              <p:spPr bwMode="auto">
                <a:xfrm>
                  <a:off x="2625" y="1313"/>
                  <a:ext cx="366" cy="199"/>
                </a:xfrm>
                <a:custGeom>
                  <a:avLst/>
                  <a:gdLst>
                    <a:gd name="T0" fmla="*/ 2 w 734"/>
                    <a:gd name="T1" fmla="*/ 6 h 398"/>
                    <a:gd name="T2" fmla="*/ 13 w 734"/>
                    <a:gd name="T3" fmla="*/ 6 h 398"/>
                    <a:gd name="T4" fmla="*/ 25 w 734"/>
                    <a:gd name="T5" fmla="*/ 6 h 398"/>
                    <a:gd name="T6" fmla="*/ 32 w 734"/>
                    <a:gd name="T7" fmla="*/ 6 h 398"/>
                    <a:gd name="T8" fmla="*/ 38 w 734"/>
                    <a:gd name="T9" fmla="*/ 6 h 398"/>
                    <a:gd name="T10" fmla="*/ 48 w 734"/>
                    <a:gd name="T11" fmla="*/ 3 h 398"/>
                    <a:gd name="T12" fmla="*/ 52 w 734"/>
                    <a:gd name="T13" fmla="*/ 0 h 398"/>
                    <a:gd name="T14" fmla="*/ 58 w 734"/>
                    <a:gd name="T15" fmla="*/ 3 h 398"/>
                    <a:gd name="T16" fmla="*/ 69 w 734"/>
                    <a:gd name="T17" fmla="*/ 11 h 398"/>
                    <a:gd name="T18" fmla="*/ 76 w 734"/>
                    <a:gd name="T19" fmla="*/ 15 h 398"/>
                    <a:gd name="T20" fmla="*/ 85 w 734"/>
                    <a:gd name="T21" fmla="*/ 23 h 398"/>
                    <a:gd name="T22" fmla="*/ 91 w 734"/>
                    <a:gd name="T23" fmla="*/ 27 h 398"/>
                    <a:gd name="T24" fmla="*/ 86 w 734"/>
                    <a:gd name="T25" fmla="*/ 32 h 398"/>
                    <a:gd name="T26" fmla="*/ 81 w 734"/>
                    <a:gd name="T27" fmla="*/ 37 h 398"/>
                    <a:gd name="T28" fmla="*/ 72 w 734"/>
                    <a:gd name="T29" fmla="*/ 41 h 398"/>
                    <a:gd name="T30" fmla="*/ 63 w 734"/>
                    <a:gd name="T31" fmla="*/ 45 h 398"/>
                    <a:gd name="T32" fmla="*/ 55 w 734"/>
                    <a:gd name="T33" fmla="*/ 48 h 398"/>
                    <a:gd name="T34" fmla="*/ 48 w 734"/>
                    <a:gd name="T35" fmla="*/ 49 h 398"/>
                    <a:gd name="T36" fmla="*/ 40 w 734"/>
                    <a:gd name="T37" fmla="*/ 50 h 398"/>
                    <a:gd name="T38" fmla="*/ 31 w 734"/>
                    <a:gd name="T39" fmla="*/ 44 h 398"/>
                    <a:gd name="T40" fmla="*/ 23 w 734"/>
                    <a:gd name="T41" fmla="*/ 38 h 398"/>
                    <a:gd name="T42" fmla="*/ 15 w 734"/>
                    <a:gd name="T43" fmla="*/ 29 h 398"/>
                    <a:gd name="T44" fmla="*/ 8 w 734"/>
                    <a:gd name="T45" fmla="*/ 23 h 398"/>
                    <a:gd name="T46" fmla="*/ 3 w 734"/>
                    <a:gd name="T47" fmla="*/ 18 h 398"/>
                    <a:gd name="T48" fmla="*/ 0 w 734"/>
                    <a:gd name="T49" fmla="*/ 10 h 398"/>
                    <a:gd name="T50" fmla="*/ 2 w 734"/>
                    <a:gd name="T51" fmla="*/ 6 h 3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4"/>
                    <a:gd name="T79" fmla="*/ 0 h 398"/>
                    <a:gd name="T80" fmla="*/ 734 w 734"/>
                    <a:gd name="T81" fmla="*/ 398 h 3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4" h="398">
                      <a:moveTo>
                        <a:pt x="22" y="46"/>
                      </a:moveTo>
                      <a:lnTo>
                        <a:pt x="110" y="50"/>
                      </a:lnTo>
                      <a:lnTo>
                        <a:pt x="202" y="53"/>
                      </a:lnTo>
                      <a:lnTo>
                        <a:pt x="262" y="53"/>
                      </a:lnTo>
                      <a:lnTo>
                        <a:pt x="309" y="43"/>
                      </a:lnTo>
                      <a:lnTo>
                        <a:pt x="386" y="21"/>
                      </a:lnTo>
                      <a:lnTo>
                        <a:pt x="422" y="0"/>
                      </a:lnTo>
                      <a:lnTo>
                        <a:pt x="472" y="28"/>
                      </a:lnTo>
                      <a:lnTo>
                        <a:pt x="554" y="85"/>
                      </a:lnTo>
                      <a:lnTo>
                        <a:pt x="613" y="126"/>
                      </a:lnTo>
                      <a:lnTo>
                        <a:pt x="688" y="179"/>
                      </a:lnTo>
                      <a:lnTo>
                        <a:pt x="734" y="220"/>
                      </a:lnTo>
                      <a:lnTo>
                        <a:pt x="691" y="256"/>
                      </a:lnTo>
                      <a:lnTo>
                        <a:pt x="649" y="295"/>
                      </a:lnTo>
                      <a:lnTo>
                        <a:pt x="582" y="323"/>
                      </a:lnTo>
                      <a:lnTo>
                        <a:pt x="511" y="353"/>
                      </a:lnTo>
                      <a:lnTo>
                        <a:pt x="447" y="378"/>
                      </a:lnTo>
                      <a:lnTo>
                        <a:pt x="387" y="387"/>
                      </a:lnTo>
                      <a:lnTo>
                        <a:pt x="326" y="398"/>
                      </a:lnTo>
                      <a:lnTo>
                        <a:pt x="249" y="345"/>
                      </a:lnTo>
                      <a:lnTo>
                        <a:pt x="191" y="298"/>
                      </a:lnTo>
                      <a:lnTo>
                        <a:pt x="124" y="238"/>
                      </a:lnTo>
                      <a:lnTo>
                        <a:pt x="68" y="179"/>
                      </a:lnTo>
                      <a:lnTo>
                        <a:pt x="25" y="138"/>
                      </a:lnTo>
                      <a:lnTo>
                        <a:pt x="0" y="79"/>
                      </a:lnTo>
                      <a:lnTo>
                        <a:pt x="22" y="46"/>
                      </a:lnTo>
                      <a:close/>
                    </a:path>
                  </a:pathLst>
                </a:custGeom>
                <a:solidFill>
                  <a:srgbClr val="F8F8F8"/>
                </a:solidFill>
                <a:ln w="9525">
                  <a:noFill/>
                  <a:round/>
                  <a:headEnd/>
                  <a:tailEnd/>
                </a:ln>
              </p:spPr>
              <p:txBody>
                <a:bodyPr/>
                <a:lstStyle/>
                <a:p>
                  <a:pPr>
                    <a:defRPr/>
                  </a:pPr>
                  <a:endParaRPr lang="de-DE" sz="1342"/>
                </a:p>
              </p:txBody>
            </p:sp>
            <p:sp>
              <p:nvSpPr>
                <p:cNvPr id="84" name="Freeform 102">
                  <a:extLst>
                    <a:ext uri="{FF2B5EF4-FFF2-40B4-BE49-F238E27FC236}">
                      <a16:creationId xmlns:a16="http://schemas.microsoft.com/office/drawing/2014/main" id="{7CCDC8B6-3FBF-4578-8492-396E4223EC56}"/>
                    </a:ext>
                  </a:extLst>
                </p:cNvPr>
                <p:cNvSpPr>
                  <a:spLocks/>
                </p:cNvSpPr>
                <p:nvPr/>
              </p:nvSpPr>
              <p:spPr bwMode="auto">
                <a:xfrm>
                  <a:off x="2615" y="1306"/>
                  <a:ext cx="397" cy="232"/>
                </a:xfrm>
                <a:custGeom>
                  <a:avLst/>
                  <a:gdLst>
                    <a:gd name="T0" fmla="*/ 49 w 794"/>
                    <a:gd name="T1" fmla="*/ 50 h 464"/>
                    <a:gd name="T2" fmla="*/ 65 w 794"/>
                    <a:gd name="T3" fmla="*/ 46 h 464"/>
                    <a:gd name="T4" fmla="*/ 77 w 794"/>
                    <a:gd name="T5" fmla="*/ 40 h 464"/>
                    <a:gd name="T6" fmla="*/ 87 w 794"/>
                    <a:gd name="T7" fmla="*/ 34 h 464"/>
                    <a:gd name="T8" fmla="*/ 90 w 794"/>
                    <a:gd name="T9" fmla="*/ 29 h 464"/>
                    <a:gd name="T10" fmla="*/ 77 w 794"/>
                    <a:gd name="T11" fmla="*/ 18 h 464"/>
                    <a:gd name="T12" fmla="*/ 67 w 794"/>
                    <a:gd name="T13" fmla="*/ 12 h 464"/>
                    <a:gd name="T14" fmla="*/ 55 w 794"/>
                    <a:gd name="T15" fmla="*/ 5 h 464"/>
                    <a:gd name="T16" fmla="*/ 53 w 794"/>
                    <a:gd name="T17" fmla="*/ 5 h 464"/>
                    <a:gd name="T18" fmla="*/ 48 w 794"/>
                    <a:gd name="T19" fmla="*/ 7 h 464"/>
                    <a:gd name="T20" fmla="*/ 39 w 794"/>
                    <a:gd name="T21" fmla="*/ 10 h 464"/>
                    <a:gd name="T22" fmla="*/ 24 w 794"/>
                    <a:gd name="T23" fmla="*/ 11 h 464"/>
                    <a:gd name="T24" fmla="*/ 10 w 794"/>
                    <a:gd name="T25" fmla="*/ 11 h 464"/>
                    <a:gd name="T26" fmla="*/ 6 w 794"/>
                    <a:gd name="T27" fmla="*/ 11 h 464"/>
                    <a:gd name="T28" fmla="*/ 6 w 794"/>
                    <a:gd name="T29" fmla="*/ 14 h 464"/>
                    <a:gd name="T30" fmla="*/ 9 w 794"/>
                    <a:gd name="T31" fmla="*/ 18 h 464"/>
                    <a:gd name="T32" fmla="*/ 14 w 794"/>
                    <a:gd name="T33" fmla="*/ 26 h 464"/>
                    <a:gd name="T34" fmla="*/ 23 w 794"/>
                    <a:gd name="T35" fmla="*/ 31 h 464"/>
                    <a:gd name="T36" fmla="*/ 31 w 794"/>
                    <a:gd name="T37" fmla="*/ 41 h 464"/>
                    <a:gd name="T38" fmla="*/ 41 w 794"/>
                    <a:gd name="T39" fmla="*/ 48 h 464"/>
                    <a:gd name="T40" fmla="*/ 47 w 794"/>
                    <a:gd name="T41" fmla="*/ 52 h 464"/>
                    <a:gd name="T42" fmla="*/ 49 w 794"/>
                    <a:gd name="T43" fmla="*/ 56 h 464"/>
                    <a:gd name="T44" fmla="*/ 47 w 794"/>
                    <a:gd name="T45" fmla="*/ 58 h 464"/>
                    <a:gd name="T46" fmla="*/ 43 w 794"/>
                    <a:gd name="T47" fmla="*/ 57 h 464"/>
                    <a:gd name="T48" fmla="*/ 34 w 794"/>
                    <a:gd name="T49" fmla="*/ 49 h 464"/>
                    <a:gd name="T50" fmla="*/ 23 w 794"/>
                    <a:gd name="T51" fmla="*/ 39 h 464"/>
                    <a:gd name="T52" fmla="*/ 13 w 794"/>
                    <a:gd name="T53" fmla="*/ 31 h 464"/>
                    <a:gd name="T54" fmla="*/ 9 w 794"/>
                    <a:gd name="T55" fmla="*/ 26 h 464"/>
                    <a:gd name="T56" fmla="*/ 3 w 794"/>
                    <a:gd name="T57" fmla="*/ 19 h 464"/>
                    <a:gd name="T58" fmla="*/ 1 w 794"/>
                    <a:gd name="T59" fmla="*/ 15 h 464"/>
                    <a:gd name="T60" fmla="*/ 0 w 794"/>
                    <a:gd name="T61" fmla="*/ 10 h 464"/>
                    <a:gd name="T62" fmla="*/ 2 w 794"/>
                    <a:gd name="T63" fmla="*/ 7 h 464"/>
                    <a:gd name="T64" fmla="*/ 5 w 794"/>
                    <a:gd name="T65" fmla="*/ 5 h 464"/>
                    <a:gd name="T66" fmla="*/ 12 w 794"/>
                    <a:gd name="T67" fmla="*/ 6 h 464"/>
                    <a:gd name="T68" fmla="*/ 24 w 794"/>
                    <a:gd name="T69" fmla="*/ 7 h 464"/>
                    <a:gd name="T70" fmla="*/ 34 w 794"/>
                    <a:gd name="T71" fmla="*/ 7 h 464"/>
                    <a:gd name="T72" fmla="*/ 41 w 794"/>
                    <a:gd name="T73" fmla="*/ 5 h 464"/>
                    <a:gd name="T74" fmla="*/ 50 w 794"/>
                    <a:gd name="T75" fmla="*/ 4 h 464"/>
                    <a:gd name="T76" fmla="*/ 52 w 794"/>
                    <a:gd name="T77" fmla="*/ 0 h 464"/>
                    <a:gd name="T78" fmla="*/ 56 w 794"/>
                    <a:gd name="T79" fmla="*/ 0 h 464"/>
                    <a:gd name="T80" fmla="*/ 66 w 794"/>
                    <a:gd name="T81" fmla="*/ 6 h 464"/>
                    <a:gd name="T82" fmla="*/ 75 w 794"/>
                    <a:gd name="T83" fmla="*/ 13 h 464"/>
                    <a:gd name="T84" fmla="*/ 86 w 794"/>
                    <a:gd name="T85" fmla="*/ 19 h 464"/>
                    <a:gd name="T86" fmla="*/ 91 w 794"/>
                    <a:gd name="T87" fmla="*/ 24 h 464"/>
                    <a:gd name="T88" fmla="*/ 97 w 794"/>
                    <a:gd name="T89" fmla="*/ 27 h 464"/>
                    <a:gd name="T90" fmla="*/ 99 w 794"/>
                    <a:gd name="T91" fmla="*/ 29 h 464"/>
                    <a:gd name="T92" fmla="*/ 98 w 794"/>
                    <a:gd name="T93" fmla="*/ 31 h 464"/>
                    <a:gd name="T94" fmla="*/ 94 w 794"/>
                    <a:gd name="T95" fmla="*/ 34 h 464"/>
                    <a:gd name="T96" fmla="*/ 89 w 794"/>
                    <a:gd name="T97" fmla="*/ 38 h 464"/>
                    <a:gd name="T98" fmla="*/ 85 w 794"/>
                    <a:gd name="T99" fmla="*/ 40 h 464"/>
                    <a:gd name="T100" fmla="*/ 76 w 794"/>
                    <a:gd name="T101" fmla="*/ 44 h 464"/>
                    <a:gd name="T102" fmla="*/ 70 w 794"/>
                    <a:gd name="T103" fmla="*/ 46 h 464"/>
                    <a:gd name="T104" fmla="*/ 63 w 794"/>
                    <a:gd name="T105" fmla="*/ 51 h 464"/>
                    <a:gd name="T106" fmla="*/ 55 w 794"/>
                    <a:gd name="T107" fmla="*/ 52 h 464"/>
                    <a:gd name="T108" fmla="*/ 50 w 794"/>
                    <a:gd name="T109" fmla="*/ 52 h 464"/>
                    <a:gd name="T110" fmla="*/ 49 w 794"/>
                    <a:gd name="T111" fmla="*/ 50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4"/>
                    <a:gd name="T169" fmla="*/ 0 h 464"/>
                    <a:gd name="T170" fmla="*/ 794 w 794"/>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4" h="464">
                      <a:moveTo>
                        <a:pt x="389" y="396"/>
                      </a:moveTo>
                      <a:lnTo>
                        <a:pt x="515" y="362"/>
                      </a:lnTo>
                      <a:lnTo>
                        <a:pt x="616" y="318"/>
                      </a:lnTo>
                      <a:lnTo>
                        <a:pt x="690" y="266"/>
                      </a:lnTo>
                      <a:lnTo>
                        <a:pt x="718" y="236"/>
                      </a:lnTo>
                      <a:lnTo>
                        <a:pt x="613" y="141"/>
                      </a:lnTo>
                      <a:lnTo>
                        <a:pt x="529" y="89"/>
                      </a:lnTo>
                      <a:lnTo>
                        <a:pt x="447" y="39"/>
                      </a:lnTo>
                      <a:lnTo>
                        <a:pt x="431" y="39"/>
                      </a:lnTo>
                      <a:lnTo>
                        <a:pt x="380" y="56"/>
                      </a:lnTo>
                      <a:lnTo>
                        <a:pt x="312" y="75"/>
                      </a:lnTo>
                      <a:lnTo>
                        <a:pt x="192" y="84"/>
                      </a:lnTo>
                      <a:lnTo>
                        <a:pt x="74" y="81"/>
                      </a:lnTo>
                      <a:lnTo>
                        <a:pt x="43" y="84"/>
                      </a:lnTo>
                      <a:lnTo>
                        <a:pt x="43" y="106"/>
                      </a:lnTo>
                      <a:lnTo>
                        <a:pt x="68" y="141"/>
                      </a:lnTo>
                      <a:lnTo>
                        <a:pt x="116" y="202"/>
                      </a:lnTo>
                      <a:lnTo>
                        <a:pt x="177" y="252"/>
                      </a:lnTo>
                      <a:lnTo>
                        <a:pt x="253" y="326"/>
                      </a:lnTo>
                      <a:lnTo>
                        <a:pt x="326" y="379"/>
                      </a:lnTo>
                      <a:lnTo>
                        <a:pt x="372" y="410"/>
                      </a:lnTo>
                      <a:lnTo>
                        <a:pt x="386" y="443"/>
                      </a:lnTo>
                      <a:lnTo>
                        <a:pt x="369" y="464"/>
                      </a:lnTo>
                      <a:lnTo>
                        <a:pt x="344" y="453"/>
                      </a:lnTo>
                      <a:lnTo>
                        <a:pt x="270" y="385"/>
                      </a:lnTo>
                      <a:lnTo>
                        <a:pt x="177" y="308"/>
                      </a:lnTo>
                      <a:lnTo>
                        <a:pt x="110" y="252"/>
                      </a:lnTo>
                      <a:lnTo>
                        <a:pt x="65" y="202"/>
                      </a:lnTo>
                      <a:lnTo>
                        <a:pt x="25" y="149"/>
                      </a:lnTo>
                      <a:lnTo>
                        <a:pt x="8" y="114"/>
                      </a:lnTo>
                      <a:lnTo>
                        <a:pt x="0" y="75"/>
                      </a:lnTo>
                      <a:lnTo>
                        <a:pt x="11" y="50"/>
                      </a:lnTo>
                      <a:lnTo>
                        <a:pt x="40" y="39"/>
                      </a:lnTo>
                      <a:lnTo>
                        <a:pt x="90" y="42"/>
                      </a:lnTo>
                      <a:lnTo>
                        <a:pt x="185" y="56"/>
                      </a:lnTo>
                      <a:lnTo>
                        <a:pt x="267" y="56"/>
                      </a:lnTo>
                      <a:lnTo>
                        <a:pt x="326" y="39"/>
                      </a:lnTo>
                      <a:lnTo>
                        <a:pt x="394" y="25"/>
                      </a:lnTo>
                      <a:lnTo>
                        <a:pt x="422" y="0"/>
                      </a:lnTo>
                      <a:lnTo>
                        <a:pt x="453" y="0"/>
                      </a:lnTo>
                      <a:lnTo>
                        <a:pt x="524" y="42"/>
                      </a:lnTo>
                      <a:lnTo>
                        <a:pt x="599" y="100"/>
                      </a:lnTo>
                      <a:lnTo>
                        <a:pt x="681" y="152"/>
                      </a:lnTo>
                      <a:lnTo>
                        <a:pt x="726" y="185"/>
                      </a:lnTo>
                      <a:lnTo>
                        <a:pt x="773" y="216"/>
                      </a:lnTo>
                      <a:lnTo>
                        <a:pt x="794" y="227"/>
                      </a:lnTo>
                      <a:lnTo>
                        <a:pt x="783" y="250"/>
                      </a:lnTo>
                      <a:lnTo>
                        <a:pt x="748" y="269"/>
                      </a:lnTo>
                      <a:lnTo>
                        <a:pt x="709" y="304"/>
                      </a:lnTo>
                      <a:lnTo>
                        <a:pt x="673" y="318"/>
                      </a:lnTo>
                      <a:lnTo>
                        <a:pt x="605" y="346"/>
                      </a:lnTo>
                      <a:lnTo>
                        <a:pt x="557" y="368"/>
                      </a:lnTo>
                      <a:lnTo>
                        <a:pt x="504" y="401"/>
                      </a:lnTo>
                      <a:lnTo>
                        <a:pt x="447" y="410"/>
                      </a:lnTo>
                      <a:lnTo>
                        <a:pt x="403" y="413"/>
                      </a:lnTo>
                      <a:lnTo>
                        <a:pt x="389" y="396"/>
                      </a:lnTo>
                      <a:close/>
                    </a:path>
                  </a:pathLst>
                </a:custGeom>
                <a:solidFill>
                  <a:srgbClr val="000000"/>
                </a:solidFill>
                <a:ln w="9525">
                  <a:noFill/>
                  <a:round/>
                  <a:headEnd/>
                  <a:tailEnd/>
                </a:ln>
              </p:spPr>
              <p:txBody>
                <a:bodyPr/>
                <a:lstStyle/>
                <a:p>
                  <a:pPr>
                    <a:defRPr/>
                  </a:pPr>
                  <a:endParaRPr lang="de-DE" sz="1342"/>
                </a:p>
              </p:txBody>
            </p:sp>
            <p:sp>
              <p:nvSpPr>
                <p:cNvPr id="85" name="Freeform 103">
                  <a:extLst>
                    <a:ext uri="{FF2B5EF4-FFF2-40B4-BE49-F238E27FC236}">
                      <a16:creationId xmlns:a16="http://schemas.microsoft.com/office/drawing/2014/main" id="{915E20D4-BE61-4B7D-8BD0-342C5643F82A}"/>
                    </a:ext>
                  </a:extLst>
                </p:cNvPr>
                <p:cNvSpPr>
                  <a:spLocks/>
                </p:cNvSpPr>
                <p:nvPr/>
              </p:nvSpPr>
              <p:spPr bwMode="auto">
                <a:xfrm>
                  <a:off x="2839" y="1482"/>
                  <a:ext cx="126" cy="80"/>
                </a:xfrm>
                <a:custGeom>
                  <a:avLst/>
                  <a:gdLst>
                    <a:gd name="T0" fmla="*/ 27 w 250"/>
                    <a:gd name="T1" fmla="*/ 3 h 160"/>
                    <a:gd name="T2" fmla="*/ 20 w 250"/>
                    <a:gd name="T3" fmla="*/ 7 h 160"/>
                    <a:gd name="T4" fmla="*/ 14 w 250"/>
                    <a:gd name="T5" fmla="*/ 12 h 160"/>
                    <a:gd name="T6" fmla="*/ 5 w 250"/>
                    <a:gd name="T7" fmla="*/ 15 h 160"/>
                    <a:gd name="T8" fmla="*/ 0 w 250"/>
                    <a:gd name="T9" fmla="*/ 18 h 160"/>
                    <a:gd name="T10" fmla="*/ 4 w 250"/>
                    <a:gd name="T11" fmla="*/ 20 h 160"/>
                    <a:gd name="T12" fmla="*/ 11 w 250"/>
                    <a:gd name="T13" fmla="*/ 19 h 160"/>
                    <a:gd name="T14" fmla="*/ 21 w 250"/>
                    <a:gd name="T15" fmla="*/ 12 h 160"/>
                    <a:gd name="T16" fmla="*/ 32 w 250"/>
                    <a:gd name="T17" fmla="*/ 0 h 160"/>
                    <a:gd name="T18" fmla="*/ 27 w 250"/>
                    <a:gd name="T19" fmla="*/ 3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0"/>
                    <a:gd name="T31" fmla="*/ 0 h 160"/>
                    <a:gd name="T32" fmla="*/ 250 w 25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0" h="160">
                      <a:moveTo>
                        <a:pt x="211" y="19"/>
                      </a:moveTo>
                      <a:lnTo>
                        <a:pt x="158" y="61"/>
                      </a:lnTo>
                      <a:lnTo>
                        <a:pt x="109" y="100"/>
                      </a:lnTo>
                      <a:lnTo>
                        <a:pt x="39" y="125"/>
                      </a:lnTo>
                      <a:lnTo>
                        <a:pt x="0" y="138"/>
                      </a:lnTo>
                      <a:lnTo>
                        <a:pt x="31" y="160"/>
                      </a:lnTo>
                      <a:lnTo>
                        <a:pt x="81" y="152"/>
                      </a:lnTo>
                      <a:lnTo>
                        <a:pt x="160" y="100"/>
                      </a:lnTo>
                      <a:lnTo>
                        <a:pt x="250" y="0"/>
                      </a:lnTo>
                      <a:lnTo>
                        <a:pt x="211" y="19"/>
                      </a:lnTo>
                      <a:close/>
                    </a:path>
                  </a:pathLst>
                </a:custGeom>
                <a:solidFill>
                  <a:srgbClr val="000000"/>
                </a:solidFill>
                <a:ln w="9525">
                  <a:noFill/>
                  <a:round/>
                  <a:headEnd/>
                  <a:tailEnd/>
                </a:ln>
              </p:spPr>
              <p:txBody>
                <a:bodyPr/>
                <a:lstStyle/>
                <a:p>
                  <a:pPr>
                    <a:defRPr/>
                  </a:pPr>
                  <a:endParaRPr lang="de-DE" sz="1342"/>
                </a:p>
              </p:txBody>
            </p:sp>
          </p:grpSp>
          <p:grpSp>
            <p:nvGrpSpPr>
              <p:cNvPr id="15" name="Group 122">
                <a:extLst>
                  <a:ext uri="{FF2B5EF4-FFF2-40B4-BE49-F238E27FC236}">
                    <a16:creationId xmlns:a16="http://schemas.microsoft.com/office/drawing/2014/main" id="{8ED67C71-8534-4FDF-92C0-1FEF639E07FA}"/>
                  </a:ext>
                </a:extLst>
              </p:cNvPr>
              <p:cNvGrpSpPr>
                <a:grpSpLocks/>
              </p:cNvGrpSpPr>
              <p:nvPr/>
            </p:nvGrpSpPr>
            <p:grpSpPr bwMode="auto">
              <a:xfrm>
                <a:off x="249933" y="2847876"/>
                <a:ext cx="735012" cy="1658938"/>
                <a:chOff x="1926" y="1987"/>
                <a:chExt cx="463" cy="1045"/>
              </a:xfrm>
            </p:grpSpPr>
            <p:sp>
              <p:nvSpPr>
                <p:cNvPr id="52" name="Freeform 105">
                  <a:extLst>
                    <a:ext uri="{FF2B5EF4-FFF2-40B4-BE49-F238E27FC236}">
                      <a16:creationId xmlns:a16="http://schemas.microsoft.com/office/drawing/2014/main" id="{B2EA0888-4AB0-44BD-BB5D-918099BE657F}"/>
                    </a:ext>
                  </a:extLst>
                </p:cNvPr>
                <p:cNvSpPr>
                  <a:spLocks/>
                </p:cNvSpPr>
                <p:nvPr/>
              </p:nvSpPr>
              <p:spPr bwMode="auto">
                <a:xfrm>
                  <a:off x="1936" y="2034"/>
                  <a:ext cx="243" cy="984"/>
                </a:xfrm>
                <a:custGeom>
                  <a:avLst/>
                  <a:gdLst>
                    <a:gd name="T0" fmla="*/ 60 w 486"/>
                    <a:gd name="T1" fmla="*/ 45 h 1968"/>
                    <a:gd name="T2" fmla="*/ 61 w 486"/>
                    <a:gd name="T3" fmla="*/ 54 h 1968"/>
                    <a:gd name="T4" fmla="*/ 61 w 486"/>
                    <a:gd name="T5" fmla="*/ 103 h 1968"/>
                    <a:gd name="T6" fmla="*/ 57 w 486"/>
                    <a:gd name="T7" fmla="*/ 168 h 1968"/>
                    <a:gd name="T8" fmla="*/ 57 w 486"/>
                    <a:gd name="T9" fmla="*/ 210 h 1968"/>
                    <a:gd name="T10" fmla="*/ 59 w 486"/>
                    <a:gd name="T11" fmla="*/ 238 h 1968"/>
                    <a:gd name="T12" fmla="*/ 57 w 486"/>
                    <a:gd name="T13" fmla="*/ 246 h 1968"/>
                    <a:gd name="T14" fmla="*/ 54 w 486"/>
                    <a:gd name="T15" fmla="*/ 245 h 1968"/>
                    <a:gd name="T16" fmla="*/ 33 w 486"/>
                    <a:gd name="T17" fmla="*/ 229 h 1968"/>
                    <a:gd name="T18" fmla="*/ 28 w 486"/>
                    <a:gd name="T19" fmla="*/ 226 h 1968"/>
                    <a:gd name="T20" fmla="*/ 25 w 486"/>
                    <a:gd name="T21" fmla="*/ 221 h 1968"/>
                    <a:gd name="T22" fmla="*/ 19 w 486"/>
                    <a:gd name="T23" fmla="*/ 215 h 1968"/>
                    <a:gd name="T24" fmla="*/ 12 w 486"/>
                    <a:gd name="T25" fmla="*/ 209 h 1968"/>
                    <a:gd name="T26" fmla="*/ 9 w 486"/>
                    <a:gd name="T27" fmla="*/ 200 h 1968"/>
                    <a:gd name="T28" fmla="*/ 0 w 486"/>
                    <a:gd name="T29" fmla="*/ 193 h 1968"/>
                    <a:gd name="T30" fmla="*/ 0 w 486"/>
                    <a:gd name="T31" fmla="*/ 189 h 1968"/>
                    <a:gd name="T32" fmla="*/ 5 w 486"/>
                    <a:gd name="T33" fmla="*/ 183 h 1968"/>
                    <a:gd name="T34" fmla="*/ 7 w 486"/>
                    <a:gd name="T35" fmla="*/ 176 h 1968"/>
                    <a:gd name="T36" fmla="*/ 6 w 486"/>
                    <a:gd name="T37" fmla="*/ 172 h 1968"/>
                    <a:gd name="T38" fmla="*/ 4 w 486"/>
                    <a:gd name="T39" fmla="*/ 166 h 1968"/>
                    <a:gd name="T40" fmla="*/ 3 w 486"/>
                    <a:gd name="T41" fmla="*/ 161 h 1968"/>
                    <a:gd name="T42" fmla="*/ 6 w 486"/>
                    <a:gd name="T43" fmla="*/ 154 h 1968"/>
                    <a:gd name="T44" fmla="*/ 6 w 486"/>
                    <a:gd name="T45" fmla="*/ 150 h 1968"/>
                    <a:gd name="T46" fmla="*/ 3 w 486"/>
                    <a:gd name="T47" fmla="*/ 140 h 1968"/>
                    <a:gd name="T48" fmla="*/ 3 w 486"/>
                    <a:gd name="T49" fmla="*/ 135 h 1968"/>
                    <a:gd name="T50" fmla="*/ 5 w 486"/>
                    <a:gd name="T51" fmla="*/ 131 h 1968"/>
                    <a:gd name="T52" fmla="*/ 8 w 486"/>
                    <a:gd name="T53" fmla="*/ 125 h 1968"/>
                    <a:gd name="T54" fmla="*/ 8 w 486"/>
                    <a:gd name="T55" fmla="*/ 117 h 1968"/>
                    <a:gd name="T56" fmla="*/ 6 w 486"/>
                    <a:gd name="T57" fmla="*/ 111 h 1968"/>
                    <a:gd name="T58" fmla="*/ 8 w 486"/>
                    <a:gd name="T59" fmla="*/ 103 h 1968"/>
                    <a:gd name="T60" fmla="*/ 10 w 486"/>
                    <a:gd name="T61" fmla="*/ 101 h 1968"/>
                    <a:gd name="T62" fmla="*/ 8 w 486"/>
                    <a:gd name="T63" fmla="*/ 93 h 1968"/>
                    <a:gd name="T64" fmla="*/ 4 w 486"/>
                    <a:gd name="T65" fmla="*/ 85 h 1968"/>
                    <a:gd name="T66" fmla="*/ 3 w 486"/>
                    <a:gd name="T67" fmla="*/ 80 h 1968"/>
                    <a:gd name="T68" fmla="*/ 4 w 486"/>
                    <a:gd name="T69" fmla="*/ 75 h 1968"/>
                    <a:gd name="T70" fmla="*/ 9 w 486"/>
                    <a:gd name="T71" fmla="*/ 71 h 1968"/>
                    <a:gd name="T72" fmla="*/ 9 w 486"/>
                    <a:gd name="T73" fmla="*/ 67 h 1968"/>
                    <a:gd name="T74" fmla="*/ 3 w 486"/>
                    <a:gd name="T75" fmla="*/ 56 h 1968"/>
                    <a:gd name="T76" fmla="*/ 1 w 486"/>
                    <a:gd name="T77" fmla="*/ 47 h 1968"/>
                    <a:gd name="T78" fmla="*/ 3 w 486"/>
                    <a:gd name="T79" fmla="*/ 43 h 1968"/>
                    <a:gd name="T80" fmla="*/ 8 w 486"/>
                    <a:gd name="T81" fmla="*/ 38 h 1968"/>
                    <a:gd name="T82" fmla="*/ 7 w 486"/>
                    <a:gd name="T83" fmla="*/ 34 h 1968"/>
                    <a:gd name="T84" fmla="*/ 3 w 486"/>
                    <a:gd name="T85" fmla="*/ 30 h 1968"/>
                    <a:gd name="T86" fmla="*/ 3 w 486"/>
                    <a:gd name="T87" fmla="*/ 25 h 1968"/>
                    <a:gd name="T88" fmla="*/ 9 w 486"/>
                    <a:gd name="T89" fmla="*/ 21 h 1968"/>
                    <a:gd name="T90" fmla="*/ 12 w 486"/>
                    <a:gd name="T91" fmla="*/ 18 h 1968"/>
                    <a:gd name="T92" fmla="*/ 7 w 486"/>
                    <a:gd name="T93" fmla="*/ 11 h 1968"/>
                    <a:gd name="T94" fmla="*/ 7 w 486"/>
                    <a:gd name="T95" fmla="*/ 7 h 1968"/>
                    <a:gd name="T96" fmla="*/ 13 w 486"/>
                    <a:gd name="T97" fmla="*/ 4 h 1968"/>
                    <a:gd name="T98" fmla="*/ 13 w 486"/>
                    <a:gd name="T99" fmla="*/ 0 h 1968"/>
                    <a:gd name="T100" fmla="*/ 20 w 486"/>
                    <a:gd name="T101" fmla="*/ 11 h 1968"/>
                    <a:gd name="T102" fmla="*/ 29 w 486"/>
                    <a:gd name="T103" fmla="*/ 21 h 1968"/>
                    <a:gd name="T104" fmla="*/ 39 w 486"/>
                    <a:gd name="T105" fmla="*/ 30 h 1968"/>
                    <a:gd name="T106" fmla="*/ 48 w 486"/>
                    <a:gd name="T107" fmla="*/ 36 h 1968"/>
                    <a:gd name="T108" fmla="*/ 57 w 486"/>
                    <a:gd name="T109" fmla="*/ 42 h 1968"/>
                    <a:gd name="T110" fmla="*/ 60 w 486"/>
                    <a:gd name="T111" fmla="*/ 45 h 19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6"/>
                    <a:gd name="T169" fmla="*/ 0 h 1968"/>
                    <a:gd name="T170" fmla="*/ 486 w 486"/>
                    <a:gd name="T171" fmla="*/ 1968 h 19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6" h="1968">
                      <a:moveTo>
                        <a:pt x="478" y="354"/>
                      </a:moveTo>
                      <a:lnTo>
                        <a:pt x="486" y="426"/>
                      </a:lnTo>
                      <a:lnTo>
                        <a:pt x="486" y="817"/>
                      </a:lnTo>
                      <a:lnTo>
                        <a:pt x="452" y="1340"/>
                      </a:lnTo>
                      <a:lnTo>
                        <a:pt x="455" y="1674"/>
                      </a:lnTo>
                      <a:lnTo>
                        <a:pt x="472" y="1904"/>
                      </a:lnTo>
                      <a:lnTo>
                        <a:pt x="455" y="1968"/>
                      </a:lnTo>
                      <a:lnTo>
                        <a:pt x="427" y="1954"/>
                      </a:lnTo>
                      <a:lnTo>
                        <a:pt x="262" y="1827"/>
                      </a:lnTo>
                      <a:lnTo>
                        <a:pt x="220" y="1802"/>
                      </a:lnTo>
                      <a:lnTo>
                        <a:pt x="195" y="1766"/>
                      </a:lnTo>
                      <a:lnTo>
                        <a:pt x="152" y="1718"/>
                      </a:lnTo>
                      <a:lnTo>
                        <a:pt x="96" y="1668"/>
                      </a:lnTo>
                      <a:lnTo>
                        <a:pt x="68" y="1600"/>
                      </a:lnTo>
                      <a:lnTo>
                        <a:pt x="0" y="1542"/>
                      </a:lnTo>
                      <a:lnTo>
                        <a:pt x="0" y="1508"/>
                      </a:lnTo>
                      <a:lnTo>
                        <a:pt x="36" y="1462"/>
                      </a:lnTo>
                      <a:lnTo>
                        <a:pt x="50" y="1404"/>
                      </a:lnTo>
                      <a:lnTo>
                        <a:pt x="43" y="1373"/>
                      </a:lnTo>
                      <a:lnTo>
                        <a:pt x="25" y="1323"/>
                      </a:lnTo>
                      <a:lnTo>
                        <a:pt x="19" y="1287"/>
                      </a:lnTo>
                      <a:lnTo>
                        <a:pt x="46" y="1230"/>
                      </a:lnTo>
                      <a:lnTo>
                        <a:pt x="46" y="1193"/>
                      </a:lnTo>
                      <a:lnTo>
                        <a:pt x="17" y="1117"/>
                      </a:lnTo>
                      <a:lnTo>
                        <a:pt x="17" y="1075"/>
                      </a:lnTo>
                      <a:lnTo>
                        <a:pt x="33" y="1042"/>
                      </a:lnTo>
                      <a:lnTo>
                        <a:pt x="61" y="1003"/>
                      </a:lnTo>
                      <a:lnTo>
                        <a:pt x="60" y="936"/>
                      </a:lnTo>
                      <a:lnTo>
                        <a:pt x="43" y="881"/>
                      </a:lnTo>
                      <a:lnTo>
                        <a:pt x="60" y="817"/>
                      </a:lnTo>
                      <a:lnTo>
                        <a:pt x="75" y="801"/>
                      </a:lnTo>
                      <a:lnTo>
                        <a:pt x="61" y="741"/>
                      </a:lnTo>
                      <a:lnTo>
                        <a:pt x="25" y="679"/>
                      </a:lnTo>
                      <a:lnTo>
                        <a:pt x="17" y="638"/>
                      </a:lnTo>
                      <a:lnTo>
                        <a:pt x="25" y="599"/>
                      </a:lnTo>
                      <a:lnTo>
                        <a:pt x="71" y="564"/>
                      </a:lnTo>
                      <a:lnTo>
                        <a:pt x="68" y="536"/>
                      </a:lnTo>
                      <a:lnTo>
                        <a:pt x="19" y="447"/>
                      </a:lnTo>
                      <a:lnTo>
                        <a:pt x="3" y="376"/>
                      </a:lnTo>
                      <a:lnTo>
                        <a:pt x="17" y="337"/>
                      </a:lnTo>
                      <a:lnTo>
                        <a:pt x="61" y="301"/>
                      </a:lnTo>
                      <a:lnTo>
                        <a:pt x="50" y="270"/>
                      </a:lnTo>
                      <a:lnTo>
                        <a:pt x="19" y="234"/>
                      </a:lnTo>
                      <a:lnTo>
                        <a:pt x="19" y="194"/>
                      </a:lnTo>
                      <a:lnTo>
                        <a:pt x="71" y="168"/>
                      </a:lnTo>
                      <a:lnTo>
                        <a:pt x="93" y="140"/>
                      </a:lnTo>
                      <a:lnTo>
                        <a:pt x="50" y="82"/>
                      </a:lnTo>
                      <a:lnTo>
                        <a:pt x="50" y="50"/>
                      </a:lnTo>
                      <a:lnTo>
                        <a:pt x="101" y="31"/>
                      </a:lnTo>
                      <a:lnTo>
                        <a:pt x="104" y="0"/>
                      </a:lnTo>
                      <a:lnTo>
                        <a:pt x="160" y="82"/>
                      </a:lnTo>
                      <a:lnTo>
                        <a:pt x="228" y="166"/>
                      </a:lnTo>
                      <a:lnTo>
                        <a:pt x="312" y="234"/>
                      </a:lnTo>
                      <a:lnTo>
                        <a:pt x="380" y="287"/>
                      </a:lnTo>
                      <a:lnTo>
                        <a:pt x="452" y="329"/>
                      </a:lnTo>
                      <a:lnTo>
                        <a:pt x="478" y="354"/>
                      </a:lnTo>
                      <a:close/>
                    </a:path>
                  </a:pathLst>
                </a:custGeom>
                <a:solidFill>
                  <a:srgbClr val="DDDDDD"/>
                </a:solidFill>
                <a:ln w="9525">
                  <a:noFill/>
                  <a:round/>
                  <a:headEnd/>
                  <a:tailEnd/>
                </a:ln>
              </p:spPr>
              <p:txBody>
                <a:bodyPr/>
                <a:lstStyle/>
                <a:p>
                  <a:pPr>
                    <a:defRPr/>
                  </a:pPr>
                  <a:endParaRPr lang="de-DE" sz="1342"/>
                </a:p>
              </p:txBody>
            </p:sp>
            <p:sp>
              <p:nvSpPr>
                <p:cNvPr id="53" name="Freeform 106">
                  <a:extLst>
                    <a:ext uri="{FF2B5EF4-FFF2-40B4-BE49-F238E27FC236}">
                      <a16:creationId xmlns:a16="http://schemas.microsoft.com/office/drawing/2014/main" id="{B7571F24-AC9A-41ED-AFB5-009BCFB29C7F}"/>
                    </a:ext>
                  </a:extLst>
                </p:cNvPr>
                <p:cNvSpPr>
                  <a:spLocks/>
                </p:cNvSpPr>
                <p:nvPr/>
              </p:nvSpPr>
              <p:spPr bwMode="auto">
                <a:xfrm>
                  <a:off x="1926" y="2048"/>
                  <a:ext cx="70" cy="750"/>
                </a:xfrm>
                <a:custGeom>
                  <a:avLst/>
                  <a:gdLst>
                    <a:gd name="T0" fmla="*/ 12 w 140"/>
                    <a:gd name="T1" fmla="*/ 6 h 1500"/>
                    <a:gd name="T2" fmla="*/ 18 w 140"/>
                    <a:gd name="T3" fmla="*/ 12 h 1500"/>
                    <a:gd name="T4" fmla="*/ 14 w 140"/>
                    <a:gd name="T5" fmla="*/ 19 h 1500"/>
                    <a:gd name="T6" fmla="*/ 6 w 140"/>
                    <a:gd name="T7" fmla="*/ 22 h 1500"/>
                    <a:gd name="T8" fmla="*/ 9 w 140"/>
                    <a:gd name="T9" fmla="*/ 27 h 1500"/>
                    <a:gd name="T10" fmla="*/ 13 w 140"/>
                    <a:gd name="T11" fmla="*/ 34 h 1500"/>
                    <a:gd name="T12" fmla="*/ 9 w 140"/>
                    <a:gd name="T13" fmla="*/ 39 h 1500"/>
                    <a:gd name="T14" fmla="*/ 5 w 140"/>
                    <a:gd name="T15" fmla="*/ 44 h 1500"/>
                    <a:gd name="T16" fmla="*/ 9 w 140"/>
                    <a:gd name="T17" fmla="*/ 52 h 1500"/>
                    <a:gd name="T18" fmla="*/ 13 w 140"/>
                    <a:gd name="T19" fmla="*/ 61 h 1500"/>
                    <a:gd name="T20" fmla="*/ 12 w 140"/>
                    <a:gd name="T21" fmla="*/ 69 h 1500"/>
                    <a:gd name="T22" fmla="*/ 6 w 140"/>
                    <a:gd name="T23" fmla="*/ 75 h 1500"/>
                    <a:gd name="T24" fmla="*/ 12 w 140"/>
                    <a:gd name="T25" fmla="*/ 89 h 1500"/>
                    <a:gd name="T26" fmla="*/ 15 w 140"/>
                    <a:gd name="T27" fmla="*/ 96 h 1500"/>
                    <a:gd name="T28" fmla="*/ 10 w 140"/>
                    <a:gd name="T29" fmla="*/ 103 h 1500"/>
                    <a:gd name="T30" fmla="*/ 11 w 140"/>
                    <a:gd name="T31" fmla="*/ 112 h 1500"/>
                    <a:gd name="T32" fmla="*/ 14 w 140"/>
                    <a:gd name="T33" fmla="*/ 122 h 1500"/>
                    <a:gd name="T34" fmla="*/ 11 w 140"/>
                    <a:gd name="T35" fmla="*/ 127 h 1500"/>
                    <a:gd name="T36" fmla="*/ 5 w 140"/>
                    <a:gd name="T37" fmla="*/ 134 h 1500"/>
                    <a:gd name="T38" fmla="*/ 11 w 140"/>
                    <a:gd name="T39" fmla="*/ 146 h 1500"/>
                    <a:gd name="T40" fmla="*/ 13 w 140"/>
                    <a:gd name="T41" fmla="*/ 153 h 1500"/>
                    <a:gd name="T42" fmla="*/ 9 w 140"/>
                    <a:gd name="T43" fmla="*/ 155 h 1500"/>
                    <a:gd name="T44" fmla="*/ 9 w 140"/>
                    <a:gd name="T45" fmla="*/ 168 h 1500"/>
                    <a:gd name="T46" fmla="*/ 12 w 140"/>
                    <a:gd name="T47" fmla="*/ 174 h 1500"/>
                    <a:gd name="T48" fmla="*/ 9 w 140"/>
                    <a:gd name="T49" fmla="*/ 182 h 1500"/>
                    <a:gd name="T50" fmla="*/ 1 w 140"/>
                    <a:gd name="T51" fmla="*/ 186 h 1500"/>
                    <a:gd name="T52" fmla="*/ 6 w 140"/>
                    <a:gd name="T53" fmla="*/ 173 h 1500"/>
                    <a:gd name="T54" fmla="*/ 3 w 140"/>
                    <a:gd name="T55" fmla="*/ 162 h 1500"/>
                    <a:gd name="T56" fmla="*/ 4 w 140"/>
                    <a:gd name="T57" fmla="*/ 153 h 1500"/>
                    <a:gd name="T58" fmla="*/ 6 w 140"/>
                    <a:gd name="T59" fmla="*/ 149 h 1500"/>
                    <a:gd name="T60" fmla="*/ 1 w 140"/>
                    <a:gd name="T61" fmla="*/ 138 h 1500"/>
                    <a:gd name="T62" fmla="*/ 1 w 140"/>
                    <a:gd name="T63" fmla="*/ 125 h 1500"/>
                    <a:gd name="T64" fmla="*/ 7 w 140"/>
                    <a:gd name="T65" fmla="*/ 120 h 1500"/>
                    <a:gd name="T66" fmla="*/ 6 w 140"/>
                    <a:gd name="T67" fmla="*/ 111 h 1500"/>
                    <a:gd name="T68" fmla="*/ 4 w 140"/>
                    <a:gd name="T69" fmla="*/ 102 h 1500"/>
                    <a:gd name="T70" fmla="*/ 9 w 140"/>
                    <a:gd name="T71" fmla="*/ 95 h 1500"/>
                    <a:gd name="T72" fmla="*/ 7 w 140"/>
                    <a:gd name="T73" fmla="*/ 89 h 1500"/>
                    <a:gd name="T74" fmla="*/ 1 w 140"/>
                    <a:gd name="T75" fmla="*/ 78 h 1500"/>
                    <a:gd name="T76" fmla="*/ 2 w 140"/>
                    <a:gd name="T77" fmla="*/ 71 h 1500"/>
                    <a:gd name="T78" fmla="*/ 7 w 140"/>
                    <a:gd name="T79" fmla="*/ 65 h 1500"/>
                    <a:gd name="T80" fmla="*/ 2 w 140"/>
                    <a:gd name="T81" fmla="*/ 50 h 1500"/>
                    <a:gd name="T82" fmla="*/ 0 w 140"/>
                    <a:gd name="T83" fmla="*/ 43 h 1500"/>
                    <a:gd name="T84" fmla="*/ 4 w 140"/>
                    <a:gd name="T85" fmla="*/ 36 h 1500"/>
                    <a:gd name="T86" fmla="*/ 6 w 140"/>
                    <a:gd name="T87" fmla="*/ 31 h 1500"/>
                    <a:gd name="T88" fmla="*/ 1 w 140"/>
                    <a:gd name="T89" fmla="*/ 25 h 1500"/>
                    <a:gd name="T90" fmla="*/ 3 w 140"/>
                    <a:gd name="T91" fmla="*/ 19 h 1500"/>
                    <a:gd name="T92" fmla="*/ 9 w 140"/>
                    <a:gd name="T93" fmla="*/ 14 h 1500"/>
                    <a:gd name="T94" fmla="*/ 9 w 140"/>
                    <a:gd name="T95" fmla="*/ 10 h 1500"/>
                    <a:gd name="T96" fmla="*/ 6 w 140"/>
                    <a:gd name="T97" fmla="*/ 3 h 15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
                    <a:gd name="T148" fmla="*/ 0 h 1500"/>
                    <a:gd name="T149" fmla="*/ 140 w 140"/>
                    <a:gd name="T150" fmla="*/ 1500 h 15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 h="1500">
                      <a:moveTo>
                        <a:pt x="71" y="0"/>
                      </a:moveTo>
                      <a:lnTo>
                        <a:pt x="96" y="50"/>
                      </a:lnTo>
                      <a:lnTo>
                        <a:pt x="118" y="83"/>
                      </a:lnTo>
                      <a:lnTo>
                        <a:pt x="140" y="103"/>
                      </a:lnTo>
                      <a:lnTo>
                        <a:pt x="135" y="128"/>
                      </a:lnTo>
                      <a:lnTo>
                        <a:pt x="113" y="146"/>
                      </a:lnTo>
                      <a:lnTo>
                        <a:pt x="79" y="153"/>
                      </a:lnTo>
                      <a:lnTo>
                        <a:pt x="54" y="175"/>
                      </a:lnTo>
                      <a:lnTo>
                        <a:pt x="60" y="202"/>
                      </a:lnTo>
                      <a:lnTo>
                        <a:pt x="77" y="218"/>
                      </a:lnTo>
                      <a:lnTo>
                        <a:pt x="104" y="252"/>
                      </a:lnTo>
                      <a:lnTo>
                        <a:pt x="104" y="271"/>
                      </a:lnTo>
                      <a:lnTo>
                        <a:pt x="96" y="288"/>
                      </a:lnTo>
                      <a:lnTo>
                        <a:pt x="71" y="305"/>
                      </a:lnTo>
                      <a:lnTo>
                        <a:pt x="46" y="323"/>
                      </a:lnTo>
                      <a:lnTo>
                        <a:pt x="43" y="348"/>
                      </a:lnTo>
                      <a:lnTo>
                        <a:pt x="52" y="373"/>
                      </a:lnTo>
                      <a:lnTo>
                        <a:pt x="71" y="423"/>
                      </a:lnTo>
                      <a:lnTo>
                        <a:pt x="88" y="462"/>
                      </a:lnTo>
                      <a:lnTo>
                        <a:pt x="104" y="490"/>
                      </a:lnTo>
                      <a:lnTo>
                        <a:pt x="104" y="522"/>
                      </a:lnTo>
                      <a:lnTo>
                        <a:pt x="96" y="550"/>
                      </a:lnTo>
                      <a:lnTo>
                        <a:pt x="71" y="575"/>
                      </a:lnTo>
                      <a:lnTo>
                        <a:pt x="54" y="600"/>
                      </a:lnTo>
                      <a:lnTo>
                        <a:pt x="60" y="642"/>
                      </a:lnTo>
                      <a:lnTo>
                        <a:pt x="102" y="707"/>
                      </a:lnTo>
                      <a:lnTo>
                        <a:pt x="118" y="741"/>
                      </a:lnTo>
                      <a:lnTo>
                        <a:pt x="121" y="774"/>
                      </a:lnTo>
                      <a:lnTo>
                        <a:pt x="104" y="799"/>
                      </a:lnTo>
                      <a:lnTo>
                        <a:pt x="85" y="824"/>
                      </a:lnTo>
                      <a:lnTo>
                        <a:pt x="79" y="859"/>
                      </a:lnTo>
                      <a:lnTo>
                        <a:pt x="93" y="901"/>
                      </a:lnTo>
                      <a:lnTo>
                        <a:pt x="110" y="945"/>
                      </a:lnTo>
                      <a:lnTo>
                        <a:pt x="118" y="976"/>
                      </a:lnTo>
                      <a:lnTo>
                        <a:pt x="110" y="997"/>
                      </a:lnTo>
                      <a:lnTo>
                        <a:pt x="88" y="1018"/>
                      </a:lnTo>
                      <a:lnTo>
                        <a:pt x="60" y="1044"/>
                      </a:lnTo>
                      <a:lnTo>
                        <a:pt x="46" y="1069"/>
                      </a:lnTo>
                      <a:lnTo>
                        <a:pt x="60" y="1114"/>
                      </a:lnTo>
                      <a:lnTo>
                        <a:pt x="88" y="1161"/>
                      </a:lnTo>
                      <a:lnTo>
                        <a:pt x="102" y="1196"/>
                      </a:lnTo>
                      <a:lnTo>
                        <a:pt x="104" y="1224"/>
                      </a:lnTo>
                      <a:lnTo>
                        <a:pt x="96" y="1238"/>
                      </a:lnTo>
                      <a:lnTo>
                        <a:pt x="68" y="1238"/>
                      </a:lnTo>
                      <a:lnTo>
                        <a:pt x="60" y="1299"/>
                      </a:lnTo>
                      <a:lnTo>
                        <a:pt x="77" y="1338"/>
                      </a:lnTo>
                      <a:lnTo>
                        <a:pt x="93" y="1366"/>
                      </a:lnTo>
                      <a:lnTo>
                        <a:pt x="96" y="1391"/>
                      </a:lnTo>
                      <a:lnTo>
                        <a:pt x="96" y="1415"/>
                      </a:lnTo>
                      <a:lnTo>
                        <a:pt x="68" y="1451"/>
                      </a:lnTo>
                      <a:lnTo>
                        <a:pt x="29" y="1500"/>
                      </a:lnTo>
                      <a:lnTo>
                        <a:pt x="4" y="1482"/>
                      </a:lnTo>
                      <a:lnTo>
                        <a:pt x="13" y="1443"/>
                      </a:lnTo>
                      <a:lnTo>
                        <a:pt x="52" y="1381"/>
                      </a:lnTo>
                      <a:lnTo>
                        <a:pt x="46" y="1341"/>
                      </a:lnTo>
                      <a:lnTo>
                        <a:pt x="29" y="1296"/>
                      </a:lnTo>
                      <a:lnTo>
                        <a:pt x="18" y="1257"/>
                      </a:lnTo>
                      <a:lnTo>
                        <a:pt x="35" y="1224"/>
                      </a:lnTo>
                      <a:lnTo>
                        <a:pt x="52" y="1213"/>
                      </a:lnTo>
                      <a:lnTo>
                        <a:pt x="54" y="1188"/>
                      </a:lnTo>
                      <a:lnTo>
                        <a:pt x="35" y="1139"/>
                      </a:lnTo>
                      <a:lnTo>
                        <a:pt x="13" y="1097"/>
                      </a:lnTo>
                      <a:lnTo>
                        <a:pt x="0" y="1055"/>
                      </a:lnTo>
                      <a:lnTo>
                        <a:pt x="13" y="1004"/>
                      </a:lnTo>
                      <a:lnTo>
                        <a:pt x="52" y="986"/>
                      </a:lnTo>
                      <a:lnTo>
                        <a:pt x="63" y="962"/>
                      </a:lnTo>
                      <a:lnTo>
                        <a:pt x="60" y="929"/>
                      </a:lnTo>
                      <a:lnTo>
                        <a:pt x="52" y="895"/>
                      </a:lnTo>
                      <a:lnTo>
                        <a:pt x="38" y="851"/>
                      </a:lnTo>
                      <a:lnTo>
                        <a:pt x="38" y="816"/>
                      </a:lnTo>
                      <a:lnTo>
                        <a:pt x="54" y="794"/>
                      </a:lnTo>
                      <a:lnTo>
                        <a:pt x="77" y="766"/>
                      </a:lnTo>
                      <a:lnTo>
                        <a:pt x="77" y="749"/>
                      </a:lnTo>
                      <a:lnTo>
                        <a:pt x="60" y="710"/>
                      </a:lnTo>
                      <a:lnTo>
                        <a:pt x="27" y="660"/>
                      </a:lnTo>
                      <a:lnTo>
                        <a:pt x="13" y="622"/>
                      </a:lnTo>
                      <a:lnTo>
                        <a:pt x="13" y="592"/>
                      </a:lnTo>
                      <a:lnTo>
                        <a:pt x="21" y="564"/>
                      </a:lnTo>
                      <a:lnTo>
                        <a:pt x="43" y="540"/>
                      </a:lnTo>
                      <a:lnTo>
                        <a:pt x="63" y="515"/>
                      </a:lnTo>
                      <a:lnTo>
                        <a:pt x="63" y="497"/>
                      </a:lnTo>
                      <a:lnTo>
                        <a:pt x="18" y="404"/>
                      </a:lnTo>
                      <a:lnTo>
                        <a:pt x="10" y="370"/>
                      </a:lnTo>
                      <a:lnTo>
                        <a:pt x="0" y="338"/>
                      </a:lnTo>
                      <a:lnTo>
                        <a:pt x="18" y="310"/>
                      </a:lnTo>
                      <a:lnTo>
                        <a:pt x="38" y="288"/>
                      </a:lnTo>
                      <a:lnTo>
                        <a:pt x="54" y="271"/>
                      </a:lnTo>
                      <a:lnTo>
                        <a:pt x="54" y="255"/>
                      </a:lnTo>
                      <a:lnTo>
                        <a:pt x="38" y="229"/>
                      </a:lnTo>
                      <a:lnTo>
                        <a:pt x="13" y="202"/>
                      </a:lnTo>
                      <a:lnTo>
                        <a:pt x="13" y="175"/>
                      </a:lnTo>
                      <a:lnTo>
                        <a:pt x="29" y="150"/>
                      </a:lnTo>
                      <a:lnTo>
                        <a:pt x="54" y="128"/>
                      </a:lnTo>
                      <a:lnTo>
                        <a:pt x="77" y="117"/>
                      </a:lnTo>
                      <a:lnTo>
                        <a:pt x="88" y="100"/>
                      </a:lnTo>
                      <a:lnTo>
                        <a:pt x="79" y="78"/>
                      </a:lnTo>
                      <a:lnTo>
                        <a:pt x="63" y="53"/>
                      </a:lnTo>
                      <a:lnTo>
                        <a:pt x="54" y="26"/>
                      </a:lnTo>
                      <a:lnTo>
                        <a:pt x="71" y="0"/>
                      </a:lnTo>
                      <a:close/>
                    </a:path>
                  </a:pathLst>
                </a:custGeom>
                <a:solidFill>
                  <a:srgbClr val="000000"/>
                </a:solidFill>
                <a:ln w="9525">
                  <a:noFill/>
                  <a:round/>
                  <a:headEnd/>
                  <a:tailEnd/>
                </a:ln>
              </p:spPr>
              <p:txBody>
                <a:bodyPr/>
                <a:lstStyle/>
                <a:p>
                  <a:pPr>
                    <a:defRPr/>
                  </a:pPr>
                  <a:endParaRPr lang="de-DE" sz="1342"/>
                </a:p>
              </p:txBody>
            </p:sp>
            <p:sp>
              <p:nvSpPr>
                <p:cNvPr id="54" name="Freeform 107">
                  <a:extLst>
                    <a:ext uri="{FF2B5EF4-FFF2-40B4-BE49-F238E27FC236}">
                      <a16:creationId xmlns:a16="http://schemas.microsoft.com/office/drawing/2014/main" id="{02F8010E-05AB-4374-9E52-321BB128720F}"/>
                    </a:ext>
                  </a:extLst>
                </p:cNvPr>
                <p:cNvSpPr>
                  <a:spLocks/>
                </p:cNvSpPr>
                <p:nvPr/>
              </p:nvSpPr>
              <p:spPr bwMode="auto">
                <a:xfrm>
                  <a:off x="2116" y="2231"/>
                  <a:ext cx="67" cy="605"/>
                </a:xfrm>
                <a:custGeom>
                  <a:avLst/>
                  <a:gdLst>
                    <a:gd name="T0" fmla="*/ 15 w 133"/>
                    <a:gd name="T1" fmla="*/ 4 h 1213"/>
                    <a:gd name="T2" fmla="*/ 16 w 133"/>
                    <a:gd name="T3" fmla="*/ 14 h 1213"/>
                    <a:gd name="T4" fmla="*/ 9 w 133"/>
                    <a:gd name="T5" fmla="*/ 19 h 1213"/>
                    <a:gd name="T6" fmla="*/ 11 w 133"/>
                    <a:gd name="T7" fmla="*/ 30 h 1213"/>
                    <a:gd name="T8" fmla="*/ 14 w 133"/>
                    <a:gd name="T9" fmla="*/ 41 h 1213"/>
                    <a:gd name="T10" fmla="*/ 10 w 133"/>
                    <a:gd name="T11" fmla="*/ 47 h 1213"/>
                    <a:gd name="T12" fmla="*/ 11 w 133"/>
                    <a:gd name="T13" fmla="*/ 56 h 1213"/>
                    <a:gd name="T14" fmla="*/ 14 w 133"/>
                    <a:gd name="T15" fmla="*/ 67 h 1213"/>
                    <a:gd name="T16" fmla="*/ 12 w 133"/>
                    <a:gd name="T17" fmla="*/ 74 h 1213"/>
                    <a:gd name="T18" fmla="*/ 9 w 133"/>
                    <a:gd name="T19" fmla="*/ 81 h 1213"/>
                    <a:gd name="T20" fmla="*/ 13 w 133"/>
                    <a:gd name="T21" fmla="*/ 94 h 1213"/>
                    <a:gd name="T22" fmla="*/ 14 w 133"/>
                    <a:gd name="T23" fmla="*/ 103 h 1213"/>
                    <a:gd name="T24" fmla="*/ 6 w 133"/>
                    <a:gd name="T25" fmla="*/ 109 h 1213"/>
                    <a:gd name="T26" fmla="*/ 9 w 133"/>
                    <a:gd name="T27" fmla="*/ 122 h 1213"/>
                    <a:gd name="T28" fmla="*/ 11 w 133"/>
                    <a:gd name="T29" fmla="*/ 134 h 1213"/>
                    <a:gd name="T30" fmla="*/ 6 w 133"/>
                    <a:gd name="T31" fmla="*/ 141 h 1213"/>
                    <a:gd name="T32" fmla="*/ 4 w 133"/>
                    <a:gd name="T33" fmla="*/ 150 h 1213"/>
                    <a:gd name="T34" fmla="*/ 2 w 133"/>
                    <a:gd name="T35" fmla="*/ 146 h 1213"/>
                    <a:gd name="T36" fmla="*/ 6 w 133"/>
                    <a:gd name="T37" fmla="*/ 135 h 1213"/>
                    <a:gd name="T38" fmla="*/ 4 w 133"/>
                    <a:gd name="T39" fmla="*/ 120 h 1213"/>
                    <a:gd name="T40" fmla="*/ 3 w 133"/>
                    <a:gd name="T41" fmla="*/ 108 h 1213"/>
                    <a:gd name="T42" fmla="*/ 9 w 133"/>
                    <a:gd name="T43" fmla="*/ 100 h 1213"/>
                    <a:gd name="T44" fmla="*/ 4 w 133"/>
                    <a:gd name="T45" fmla="*/ 89 h 1213"/>
                    <a:gd name="T46" fmla="*/ 3 w 133"/>
                    <a:gd name="T47" fmla="*/ 79 h 1213"/>
                    <a:gd name="T48" fmla="*/ 8 w 133"/>
                    <a:gd name="T49" fmla="*/ 70 h 1213"/>
                    <a:gd name="T50" fmla="*/ 10 w 133"/>
                    <a:gd name="T51" fmla="*/ 64 h 1213"/>
                    <a:gd name="T52" fmla="*/ 6 w 133"/>
                    <a:gd name="T53" fmla="*/ 53 h 1213"/>
                    <a:gd name="T54" fmla="*/ 6 w 133"/>
                    <a:gd name="T55" fmla="*/ 44 h 1213"/>
                    <a:gd name="T56" fmla="*/ 9 w 133"/>
                    <a:gd name="T57" fmla="*/ 38 h 1213"/>
                    <a:gd name="T58" fmla="*/ 6 w 133"/>
                    <a:gd name="T59" fmla="*/ 29 h 1213"/>
                    <a:gd name="T60" fmla="*/ 5 w 133"/>
                    <a:gd name="T61" fmla="*/ 18 h 1213"/>
                    <a:gd name="T62" fmla="*/ 10 w 133"/>
                    <a:gd name="T63" fmla="*/ 11 h 1213"/>
                    <a:gd name="T64" fmla="*/ 10 w 133"/>
                    <a:gd name="T65" fmla="*/ 4 h 1213"/>
                    <a:gd name="T66" fmla="*/ 13 w 133"/>
                    <a:gd name="T67" fmla="*/ 0 h 12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3"/>
                    <a:gd name="T103" fmla="*/ 0 h 1213"/>
                    <a:gd name="T104" fmla="*/ 133 w 133"/>
                    <a:gd name="T105" fmla="*/ 1213 h 12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3" h="1213">
                      <a:moveTo>
                        <a:pt x="103" y="0"/>
                      </a:moveTo>
                      <a:lnTo>
                        <a:pt x="119" y="33"/>
                      </a:lnTo>
                      <a:lnTo>
                        <a:pt x="133" y="92"/>
                      </a:lnTo>
                      <a:lnTo>
                        <a:pt x="125" y="118"/>
                      </a:lnTo>
                      <a:lnTo>
                        <a:pt x="91" y="135"/>
                      </a:lnTo>
                      <a:lnTo>
                        <a:pt x="69" y="152"/>
                      </a:lnTo>
                      <a:lnTo>
                        <a:pt x="69" y="199"/>
                      </a:lnTo>
                      <a:lnTo>
                        <a:pt x="86" y="244"/>
                      </a:lnTo>
                      <a:lnTo>
                        <a:pt x="108" y="276"/>
                      </a:lnTo>
                      <a:lnTo>
                        <a:pt x="111" y="334"/>
                      </a:lnTo>
                      <a:lnTo>
                        <a:pt x="100" y="354"/>
                      </a:lnTo>
                      <a:lnTo>
                        <a:pt x="77" y="379"/>
                      </a:lnTo>
                      <a:lnTo>
                        <a:pt x="73" y="418"/>
                      </a:lnTo>
                      <a:lnTo>
                        <a:pt x="86" y="454"/>
                      </a:lnTo>
                      <a:lnTo>
                        <a:pt x="103" y="486"/>
                      </a:lnTo>
                      <a:lnTo>
                        <a:pt x="111" y="536"/>
                      </a:lnTo>
                      <a:lnTo>
                        <a:pt x="111" y="564"/>
                      </a:lnTo>
                      <a:lnTo>
                        <a:pt x="94" y="596"/>
                      </a:lnTo>
                      <a:lnTo>
                        <a:pt x="66" y="624"/>
                      </a:lnTo>
                      <a:lnTo>
                        <a:pt x="66" y="649"/>
                      </a:lnTo>
                      <a:lnTo>
                        <a:pt x="73" y="724"/>
                      </a:lnTo>
                      <a:lnTo>
                        <a:pt x="103" y="755"/>
                      </a:lnTo>
                      <a:lnTo>
                        <a:pt x="119" y="788"/>
                      </a:lnTo>
                      <a:lnTo>
                        <a:pt x="111" y="826"/>
                      </a:lnTo>
                      <a:lnTo>
                        <a:pt x="69" y="851"/>
                      </a:lnTo>
                      <a:lnTo>
                        <a:pt x="48" y="876"/>
                      </a:lnTo>
                      <a:lnTo>
                        <a:pt x="44" y="923"/>
                      </a:lnTo>
                      <a:lnTo>
                        <a:pt x="66" y="983"/>
                      </a:lnTo>
                      <a:lnTo>
                        <a:pt x="83" y="1042"/>
                      </a:lnTo>
                      <a:lnTo>
                        <a:pt x="83" y="1075"/>
                      </a:lnTo>
                      <a:lnTo>
                        <a:pt x="73" y="1121"/>
                      </a:lnTo>
                      <a:lnTo>
                        <a:pt x="48" y="1128"/>
                      </a:lnTo>
                      <a:lnTo>
                        <a:pt x="31" y="1163"/>
                      </a:lnTo>
                      <a:lnTo>
                        <a:pt x="31" y="1202"/>
                      </a:lnTo>
                      <a:lnTo>
                        <a:pt x="0" y="1213"/>
                      </a:lnTo>
                      <a:lnTo>
                        <a:pt x="14" y="1171"/>
                      </a:lnTo>
                      <a:lnTo>
                        <a:pt x="41" y="1121"/>
                      </a:lnTo>
                      <a:lnTo>
                        <a:pt x="48" y="1086"/>
                      </a:lnTo>
                      <a:lnTo>
                        <a:pt x="48" y="1019"/>
                      </a:lnTo>
                      <a:lnTo>
                        <a:pt x="31" y="961"/>
                      </a:lnTo>
                      <a:lnTo>
                        <a:pt x="26" y="915"/>
                      </a:lnTo>
                      <a:lnTo>
                        <a:pt x="23" y="868"/>
                      </a:lnTo>
                      <a:lnTo>
                        <a:pt x="52" y="831"/>
                      </a:lnTo>
                      <a:lnTo>
                        <a:pt x="69" y="806"/>
                      </a:lnTo>
                      <a:lnTo>
                        <a:pt x="58" y="755"/>
                      </a:lnTo>
                      <a:lnTo>
                        <a:pt x="31" y="716"/>
                      </a:lnTo>
                      <a:lnTo>
                        <a:pt x="26" y="682"/>
                      </a:lnTo>
                      <a:lnTo>
                        <a:pt x="23" y="632"/>
                      </a:lnTo>
                      <a:lnTo>
                        <a:pt x="34" y="599"/>
                      </a:lnTo>
                      <a:lnTo>
                        <a:pt x="58" y="564"/>
                      </a:lnTo>
                      <a:lnTo>
                        <a:pt x="73" y="539"/>
                      </a:lnTo>
                      <a:lnTo>
                        <a:pt x="73" y="514"/>
                      </a:lnTo>
                      <a:lnTo>
                        <a:pt x="58" y="486"/>
                      </a:lnTo>
                      <a:lnTo>
                        <a:pt x="41" y="429"/>
                      </a:lnTo>
                      <a:lnTo>
                        <a:pt x="41" y="393"/>
                      </a:lnTo>
                      <a:lnTo>
                        <a:pt x="48" y="359"/>
                      </a:lnTo>
                      <a:lnTo>
                        <a:pt x="66" y="334"/>
                      </a:lnTo>
                      <a:lnTo>
                        <a:pt x="69" y="309"/>
                      </a:lnTo>
                      <a:lnTo>
                        <a:pt x="66" y="277"/>
                      </a:lnTo>
                      <a:lnTo>
                        <a:pt x="44" y="233"/>
                      </a:lnTo>
                      <a:lnTo>
                        <a:pt x="31" y="202"/>
                      </a:lnTo>
                      <a:lnTo>
                        <a:pt x="34" y="149"/>
                      </a:lnTo>
                      <a:lnTo>
                        <a:pt x="52" y="127"/>
                      </a:lnTo>
                      <a:lnTo>
                        <a:pt x="73" y="92"/>
                      </a:lnTo>
                      <a:lnTo>
                        <a:pt x="86" y="64"/>
                      </a:lnTo>
                      <a:lnTo>
                        <a:pt x="77" y="39"/>
                      </a:lnTo>
                      <a:lnTo>
                        <a:pt x="83" y="14"/>
                      </a:lnTo>
                      <a:lnTo>
                        <a:pt x="103" y="0"/>
                      </a:lnTo>
                      <a:close/>
                    </a:path>
                  </a:pathLst>
                </a:custGeom>
                <a:solidFill>
                  <a:srgbClr val="000000"/>
                </a:solidFill>
                <a:ln w="9525">
                  <a:noFill/>
                  <a:round/>
                  <a:headEnd/>
                  <a:tailEnd/>
                </a:ln>
              </p:spPr>
              <p:txBody>
                <a:bodyPr/>
                <a:lstStyle/>
                <a:p>
                  <a:pPr>
                    <a:defRPr/>
                  </a:pPr>
                  <a:endParaRPr lang="de-DE" sz="1342"/>
                </a:p>
              </p:txBody>
            </p:sp>
            <p:sp>
              <p:nvSpPr>
                <p:cNvPr id="55" name="Freeform 108">
                  <a:extLst>
                    <a:ext uri="{FF2B5EF4-FFF2-40B4-BE49-F238E27FC236}">
                      <a16:creationId xmlns:a16="http://schemas.microsoft.com/office/drawing/2014/main" id="{25E3A706-7DDD-43C0-9059-0806BCE342FE}"/>
                    </a:ext>
                  </a:extLst>
                </p:cNvPr>
                <p:cNvSpPr>
                  <a:spLocks/>
                </p:cNvSpPr>
                <p:nvPr/>
              </p:nvSpPr>
              <p:spPr bwMode="auto">
                <a:xfrm>
                  <a:off x="2011" y="2157"/>
                  <a:ext cx="152" cy="131"/>
                </a:xfrm>
                <a:custGeom>
                  <a:avLst/>
                  <a:gdLst>
                    <a:gd name="T0" fmla="*/ 38 w 304"/>
                    <a:gd name="T1" fmla="*/ 27 h 261"/>
                    <a:gd name="T2" fmla="*/ 26 w 304"/>
                    <a:gd name="T3" fmla="*/ 17 h 261"/>
                    <a:gd name="T4" fmla="*/ 17 w 304"/>
                    <a:gd name="T5" fmla="*/ 9 h 261"/>
                    <a:gd name="T6" fmla="*/ 8 w 304"/>
                    <a:gd name="T7" fmla="*/ 0 h 261"/>
                    <a:gd name="T8" fmla="*/ 0 w 304"/>
                    <a:gd name="T9" fmla="*/ 0 h 261"/>
                    <a:gd name="T10" fmla="*/ 19 w 304"/>
                    <a:gd name="T11" fmla="*/ 14 h 261"/>
                    <a:gd name="T12" fmla="*/ 28 w 304"/>
                    <a:gd name="T13" fmla="*/ 23 h 261"/>
                    <a:gd name="T14" fmla="*/ 36 w 304"/>
                    <a:gd name="T15" fmla="*/ 33 h 261"/>
                    <a:gd name="T16" fmla="*/ 38 w 304"/>
                    <a:gd name="T17" fmla="*/ 27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4"/>
                    <a:gd name="T28" fmla="*/ 0 h 261"/>
                    <a:gd name="T29" fmla="*/ 304 w 304"/>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4" h="261">
                      <a:moveTo>
                        <a:pt x="304" y="211"/>
                      </a:moveTo>
                      <a:lnTo>
                        <a:pt x="211" y="136"/>
                      </a:lnTo>
                      <a:lnTo>
                        <a:pt x="135" y="67"/>
                      </a:lnTo>
                      <a:lnTo>
                        <a:pt x="64" y="0"/>
                      </a:lnTo>
                      <a:lnTo>
                        <a:pt x="0" y="0"/>
                      </a:lnTo>
                      <a:lnTo>
                        <a:pt x="152" y="109"/>
                      </a:lnTo>
                      <a:lnTo>
                        <a:pt x="225" y="178"/>
                      </a:lnTo>
                      <a:lnTo>
                        <a:pt x="287" y="261"/>
                      </a:lnTo>
                      <a:lnTo>
                        <a:pt x="304" y="211"/>
                      </a:lnTo>
                      <a:close/>
                    </a:path>
                  </a:pathLst>
                </a:custGeom>
                <a:solidFill>
                  <a:srgbClr val="000000"/>
                </a:solidFill>
                <a:ln w="9525">
                  <a:noFill/>
                  <a:round/>
                  <a:headEnd/>
                  <a:tailEnd/>
                </a:ln>
              </p:spPr>
              <p:txBody>
                <a:bodyPr/>
                <a:lstStyle/>
                <a:p>
                  <a:pPr>
                    <a:defRPr/>
                  </a:pPr>
                  <a:endParaRPr lang="de-DE" sz="1342"/>
                </a:p>
              </p:txBody>
            </p:sp>
            <p:sp>
              <p:nvSpPr>
                <p:cNvPr id="56" name="Freeform 109">
                  <a:extLst>
                    <a:ext uri="{FF2B5EF4-FFF2-40B4-BE49-F238E27FC236}">
                      <a16:creationId xmlns:a16="http://schemas.microsoft.com/office/drawing/2014/main" id="{945E2F9A-961C-4311-B996-57792B8101E9}"/>
                    </a:ext>
                  </a:extLst>
                </p:cNvPr>
                <p:cNvSpPr>
                  <a:spLocks/>
                </p:cNvSpPr>
                <p:nvPr/>
              </p:nvSpPr>
              <p:spPr bwMode="auto">
                <a:xfrm>
                  <a:off x="2009" y="2232"/>
                  <a:ext cx="131" cy="106"/>
                </a:xfrm>
                <a:custGeom>
                  <a:avLst/>
                  <a:gdLst>
                    <a:gd name="T0" fmla="*/ 33 w 261"/>
                    <a:gd name="T1" fmla="*/ 17 h 213"/>
                    <a:gd name="T2" fmla="*/ 25 w 261"/>
                    <a:gd name="T3" fmla="*/ 14 h 213"/>
                    <a:gd name="T4" fmla="*/ 18 w 261"/>
                    <a:gd name="T5" fmla="*/ 9 h 213"/>
                    <a:gd name="T6" fmla="*/ 7 w 261"/>
                    <a:gd name="T7" fmla="*/ 0 h 213"/>
                    <a:gd name="T8" fmla="*/ 0 w 261"/>
                    <a:gd name="T9" fmla="*/ 0 h 213"/>
                    <a:gd name="T10" fmla="*/ 15 w 261"/>
                    <a:gd name="T11" fmla="*/ 9 h 213"/>
                    <a:gd name="T12" fmla="*/ 21 w 261"/>
                    <a:gd name="T13" fmla="*/ 15 h 213"/>
                    <a:gd name="T14" fmla="*/ 33 w 261"/>
                    <a:gd name="T15" fmla="*/ 27 h 213"/>
                    <a:gd name="T16" fmla="*/ 33 w 261"/>
                    <a:gd name="T17" fmla="*/ 19 h 213"/>
                    <a:gd name="T18" fmla="*/ 33 w 261"/>
                    <a:gd name="T19" fmla="*/ 17 h 2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213"/>
                    <a:gd name="T32" fmla="*/ 261 w 261"/>
                    <a:gd name="T33" fmla="*/ 213 h 2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213">
                      <a:moveTo>
                        <a:pt x="261" y="134"/>
                      </a:moveTo>
                      <a:lnTo>
                        <a:pt x="194" y="109"/>
                      </a:lnTo>
                      <a:lnTo>
                        <a:pt x="144" y="67"/>
                      </a:lnTo>
                      <a:lnTo>
                        <a:pt x="51" y="0"/>
                      </a:lnTo>
                      <a:lnTo>
                        <a:pt x="0" y="0"/>
                      </a:lnTo>
                      <a:lnTo>
                        <a:pt x="119" y="67"/>
                      </a:lnTo>
                      <a:lnTo>
                        <a:pt x="164" y="113"/>
                      </a:lnTo>
                      <a:lnTo>
                        <a:pt x="261" y="213"/>
                      </a:lnTo>
                      <a:lnTo>
                        <a:pt x="257" y="152"/>
                      </a:lnTo>
                      <a:lnTo>
                        <a:pt x="261" y="134"/>
                      </a:lnTo>
                      <a:close/>
                    </a:path>
                  </a:pathLst>
                </a:custGeom>
                <a:solidFill>
                  <a:srgbClr val="000000"/>
                </a:solidFill>
                <a:ln w="9525">
                  <a:noFill/>
                  <a:round/>
                  <a:headEnd/>
                  <a:tailEnd/>
                </a:ln>
              </p:spPr>
              <p:txBody>
                <a:bodyPr/>
                <a:lstStyle/>
                <a:p>
                  <a:pPr>
                    <a:defRPr/>
                  </a:pPr>
                  <a:endParaRPr lang="de-DE" sz="1342"/>
                </a:p>
              </p:txBody>
            </p:sp>
            <p:sp>
              <p:nvSpPr>
                <p:cNvPr id="57" name="Freeform 110">
                  <a:extLst>
                    <a:ext uri="{FF2B5EF4-FFF2-40B4-BE49-F238E27FC236}">
                      <a16:creationId xmlns:a16="http://schemas.microsoft.com/office/drawing/2014/main" id="{3F9BCDF7-FD11-4B54-B0FF-D9735AAB71D8}"/>
                    </a:ext>
                  </a:extLst>
                </p:cNvPr>
                <p:cNvSpPr>
                  <a:spLocks/>
                </p:cNvSpPr>
                <p:nvPr/>
              </p:nvSpPr>
              <p:spPr bwMode="auto">
                <a:xfrm>
                  <a:off x="1989" y="2297"/>
                  <a:ext cx="153" cy="166"/>
                </a:xfrm>
                <a:custGeom>
                  <a:avLst/>
                  <a:gdLst>
                    <a:gd name="T0" fmla="*/ 38 w 309"/>
                    <a:gd name="T1" fmla="*/ 30 h 330"/>
                    <a:gd name="T2" fmla="*/ 27 w 309"/>
                    <a:gd name="T3" fmla="*/ 21 h 330"/>
                    <a:gd name="T4" fmla="*/ 23 w 309"/>
                    <a:gd name="T5" fmla="*/ 14 h 330"/>
                    <a:gd name="T6" fmla="*/ 14 w 309"/>
                    <a:gd name="T7" fmla="*/ 9 h 330"/>
                    <a:gd name="T8" fmla="*/ 7 w 309"/>
                    <a:gd name="T9" fmla="*/ 3 h 330"/>
                    <a:gd name="T10" fmla="*/ 2 w 309"/>
                    <a:gd name="T11" fmla="*/ 0 h 330"/>
                    <a:gd name="T12" fmla="*/ 0 w 309"/>
                    <a:gd name="T13" fmla="*/ 0 h 330"/>
                    <a:gd name="T14" fmla="*/ 0 w 309"/>
                    <a:gd name="T15" fmla="*/ 3 h 330"/>
                    <a:gd name="T16" fmla="*/ 6 w 309"/>
                    <a:gd name="T17" fmla="*/ 7 h 330"/>
                    <a:gd name="T18" fmla="*/ 18 w 309"/>
                    <a:gd name="T19" fmla="*/ 14 h 330"/>
                    <a:gd name="T20" fmla="*/ 26 w 309"/>
                    <a:gd name="T21" fmla="*/ 23 h 330"/>
                    <a:gd name="T22" fmla="*/ 32 w 309"/>
                    <a:gd name="T23" fmla="*/ 33 h 330"/>
                    <a:gd name="T24" fmla="*/ 38 w 309"/>
                    <a:gd name="T25" fmla="*/ 41 h 330"/>
                    <a:gd name="T26" fmla="*/ 38 w 309"/>
                    <a:gd name="T27" fmla="*/ 30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9"/>
                    <a:gd name="T43" fmla="*/ 0 h 330"/>
                    <a:gd name="T44" fmla="*/ 309 w 309"/>
                    <a:gd name="T45" fmla="*/ 330 h 3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9" h="330">
                      <a:moveTo>
                        <a:pt x="304" y="246"/>
                      </a:moveTo>
                      <a:lnTo>
                        <a:pt x="219" y="170"/>
                      </a:lnTo>
                      <a:lnTo>
                        <a:pt x="186" y="119"/>
                      </a:lnTo>
                      <a:lnTo>
                        <a:pt x="119" y="69"/>
                      </a:lnTo>
                      <a:lnTo>
                        <a:pt x="59" y="25"/>
                      </a:lnTo>
                      <a:lnTo>
                        <a:pt x="17" y="0"/>
                      </a:lnTo>
                      <a:lnTo>
                        <a:pt x="0" y="0"/>
                      </a:lnTo>
                      <a:lnTo>
                        <a:pt x="0" y="25"/>
                      </a:lnTo>
                      <a:lnTo>
                        <a:pt x="52" y="58"/>
                      </a:lnTo>
                      <a:lnTo>
                        <a:pt x="144" y="117"/>
                      </a:lnTo>
                      <a:lnTo>
                        <a:pt x="211" y="185"/>
                      </a:lnTo>
                      <a:lnTo>
                        <a:pt x="258" y="260"/>
                      </a:lnTo>
                      <a:lnTo>
                        <a:pt x="309" y="330"/>
                      </a:lnTo>
                      <a:lnTo>
                        <a:pt x="304" y="246"/>
                      </a:lnTo>
                      <a:close/>
                    </a:path>
                  </a:pathLst>
                </a:custGeom>
                <a:solidFill>
                  <a:srgbClr val="000000"/>
                </a:solidFill>
                <a:ln w="9525">
                  <a:noFill/>
                  <a:round/>
                  <a:headEnd/>
                  <a:tailEnd/>
                </a:ln>
              </p:spPr>
              <p:txBody>
                <a:bodyPr/>
                <a:lstStyle/>
                <a:p>
                  <a:pPr>
                    <a:defRPr/>
                  </a:pPr>
                  <a:endParaRPr lang="de-DE" sz="1342"/>
                </a:p>
              </p:txBody>
            </p:sp>
            <p:sp>
              <p:nvSpPr>
                <p:cNvPr id="58" name="Freeform 111">
                  <a:extLst>
                    <a:ext uri="{FF2B5EF4-FFF2-40B4-BE49-F238E27FC236}">
                      <a16:creationId xmlns:a16="http://schemas.microsoft.com/office/drawing/2014/main" id="{E09954CB-B24C-4B13-A4EE-29CD37F29B30}"/>
                    </a:ext>
                  </a:extLst>
                </p:cNvPr>
                <p:cNvSpPr>
                  <a:spLocks/>
                </p:cNvSpPr>
                <p:nvPr/>
              </p:nvSpPr>
              <p:spPr bwMode="auto">
                <a:xfrm>
                  <a:off x="2006" y="2431"/>
                  <a:ext cx="119" cy="99"/>
                </a:xfrm>
                <a:custGeom>
                  <a:avLst/>
                  <a:gdLst>
                    <a:gd name="T0" fmla="*/ 29 w 239"/>
                    <a:gd name="T1" fmla="*/ 21 h 194"/>
                    <a:gd name="T2" fmla="*/ 21 w 239"/>
                    <a:gd name="T3" fmla="*/ 11 h 194"/>
                    <a:gd name="T4" fmla="*/ 12 w 239"/>
                    <a:gd name="T5" fmla="*/ 6 h 194"/>
                    <a:gd name="T6" fmla="*/ 5 w 239"/>
                    <a:gd name="T7" fmla="*/ 2 h 194"/>
                    <a:gd name="T8" fmla="*/ 0 w 239"/>
                    <a:gd name="T9" fmla="*/ 0 h 194"/>
                    <a:gd name="T10" fmla="*/ 3 w 239"/>
                    <a:gd name="T11" fmla="*/ 6 h 194"/>
                    <a:gd name="T12" fmla="*/ 12 w 239"/>
                    <a:gd name="T13" fmla="*/ 11 h 194"/>
                    <a:gd name="T14" fmla="*/ 20 w 239"/>
                    <a:gd name="T15" fmla="*/ 19 h 194"/>
                    <a:gd name="T16" fmla="*/ 23 w 239"/>
                    <a:gd name="T17" fmla="*/ 24 h 194"/>
                    <a:gd name="T18" fmla="*/ 26 w 239"/>
                    <a:gd name="T19" fmla="*/ 25 h 194"/>
                    <a:gd name="T20" fmla="*/ 29 w 239"/>
                    <a:gd name="T21" fmla="*/ 23 h 194"/>
                    <a:gd name="T22" fmla="*/ 29 w 239"/>
                    <a:gd name="T23" fmla="*/ 21 h 1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9"/>
                    <a:gd name="T37" fmla="*/ 0 h 194"/>
                    <a:gd name="T38" fmla="*/ 239 w 239"/>
                    <a:gd name="T39" fmla="*/ 194 h 1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9" h="194">
                      <a:moveTo>
                        <a:pt x="239" y="160"/>
                      </a:moveTo>
                      <a:lnTo>
                        <a:pt x="171" y="88"/>
                      </a:lnTo>
                      <a:lnTo>
                        <a:pt x="101" y="42"/>
                      </a:lnTo>
                      <a:lnTo>
                        <a:pt x="43" y="11"/>
                      </a:lnTo>
                      <a:lnTo>
                        <a:pt x="0" y="0"/>
                      </a:lnTo>
                      <a:lnTo>
                        <a:pt x="25" y="42"/>
                      </a:lnTo>
                      <a:lnTo>
                        <a:pt x="101" y="84"/>
                      </a:lnTo>
                      <a:lnTo>
                        <a:pt x="160" y="145"/>
                      </a:lnTo>
                      <a:lnTo>
                        <a:pt x="188" y="186"/>
                      </a:lnTo>
                      <a:lnTo>
                        <a:pt x="214" y="194"/>
                      </a:lnTo>
                      <a:lnTo>
                        <a:pt x="235" y="180"/>
                      </a:lnTo>
                      <a:lnTo>
                        <a:pt x="239" y="160"/>
                      </a:lnTo>
                      <a:close/>
                    </a:path>
                  </a:pathLst>
                </a:custGeom>
                <a:solidFill>
                  <a:srgbClr val="000000"/>
                </a:solidFill>
                <a:ln w="9525">
                  <a:noFill/>
                  <a:round/>
                  <a:headEnd/>
                  <a:tailEnd/>
                </a:ln>
              </p:spPr>
              <p:txBody>
                <a:bodyPr/>
                <a:lstStyle/>
                <a:p>
                  <a:pPr>
                    <a:defRPr/>
                  </a:pPr>
                  <a:endParaRPr lang="de-DE" sz="1342"/>
                </a:p>
              </p:txBody>
            </p:sp>
            <p:sp>
              <p:nvSpPr>
                <p:cNvPr id="59" name="Freeform 112">
                  <a:extLst>
                    <a:ext uri="{FF2B5EF4-FFF2-40B4-BE49-F238E27FC236}">
                      <a16:creationId xmlns:a16="http://schemas.microsoft.com/office/drawing/2014/main" id="{2E723F51-C6F8-4BC0-9FDD-E201633E7D05}"/>
                    </a:ext>
                  </a:extLst>
                </p:cNvPr>
                <p:cNvSpPr>
                  <a:spLocks/>
                </p:cNvSpPr>
                <p:nvPr/>
              </p:nvSpPr>
              <p:spPr bwMode="auto">
                <a:xfrm>
                  <a:off x="1992" y="2500"/>
                  <a:ext cx="131" cy="118"/>
                </a:xfrm>
                <a:custGeom>
                  <a:avLst/>
                  <a:gdLst>
                    <a:gd name="T0" fmla="*/ 33 w 263"/>
                    <a:gd name="T1" fmla="*/ 28 h 241"/>
                    <a:gd name="T2" fmla="*/ 25 w 263"/>
                    <a:gd name="T3" fmla="*/ 19 h 241"/>
                    <a:gd name="T4" fmla="*/ 14 w 263"/>
                    <a:gd name="T5" fmla="*/ 8 h 241"/>
                    <a:gd name="T6" fmla="*/ 8 w 263"/>
                    <a:gd name="T7" fmla="*/ 2 h 241"/>
                    <a:gd name="T8" fmla="*/ 3 w 263"/>
                    <a:gd name="T9" fmla="*/ 0 h 241"/>
                    <a:gd name="T10" fmla="*/ 0 w 263"/>
                    <a:gd name="T11" fmla="*/ 1 h 241"/>
                    <a:gd name="T12" fmla="*/ 6 w 263"/>
                    <a:gd name="T13" fmla="*/ 6 h 241"/>
                    <a:gd name="T14" fmla="*/ 15 w 263"/>
                    <a:gd name="T15" fmla="*/ 15 h 241"/>
                    <a:gd name="T16" fmla="*/ 24 w 263"/>
                    <a:gd name="T17" fmla="*/ 25 h 241"/>
                    <a:gd name="T18" fmla="*/ 30 w 263"/>
                    <a:gd name="T19" fmla="*/ 30 h 241"/>
                    <a:gd name="T20" fmla="*/ 32 w 263"/>
                    <a:gd name="T21" fmla="*/ 30 h 241"/>
                    <a:gd name="T22" fmla="*/ 33 w 263"/>
                    <a:gd name="T23" fmla="*/ 28 h 2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3"/>
                    <a:gd name="T37" fmla="*/ 0 h 241"/>
                    <a:gd name="T38" fmla="*/ 263 w 263"/>
                    <a:gd name="T39" fmla="*/ 241 h 2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3" h="241">
                      <a:moveTo>
                        <a:pt x="263" y="224"/>
                      </a:moveTo>
                      <a:lnTo>
                        <a:pt x="195" y="152"/>
                      </a:lnTo>
                      <a:lnTo>
                        <a:pt x="111" y="64"/>
                      </a:lnTo>
                      <a:lnTo>
                        <a:pt x="61" y="22"/>
                      </a:lnTo>
                      <a:lnTo>
                        <a:pt x="21" y="0"/>
                      </a:lnTo>
                      <a:lnTo>
                        <a:pt x="0" y="14"/>
                      </a:lnTo>
                      <a:lnTo>
                        <a:pt x="45" y="50"/>
                      </a:lnTo>
                      <a:lnTo>
                        <a:pt x="120" y="127"/>
                      </a:lnTo>
                      <a:lnTo>
                        <a:pt x="191" y="202"/>
                      </a:lnTo>
                      <a:lnTo>
                        <a:pt x="238" y="241"/>
                      </a:lnTo>
                      <a:lnTo>
                        <a:pt x="249" y="241"/>
                      </a:lnTo>
                      <a:lnTo>
                        <a:pt x="263" y="224"/>
                      </a:lnTo>
                      <a:close/>
                    </a:path>
                  </a:pathLst>
                </a:custGeom>
                <a:solidFill>
                  <a:srgbClr val="000000"/>
                </a:solidFill>
                <a:ln w="9525">
                  <a:noFill/>
                  <a:round/>
                  <a:headEnd/>
                  <a:tailEnd/>
                </a:ln>
              </p:spPr>
              <p:txBody>
                <a:bodyPr/>
                <a:lstStyle/>
                <a:p>
                  <a:pPr>
                    <a:defRPr/>
                  </a:pPr>
                  <a:endParaRPr lang="de-DE" sz="1342"/>
                </a:p>
              </p:txBody>
            </p:sp>
            <p:sp>
              <p:nvSpPr>
                <p:cNvPr id="60" name="Freeform 113">
                  <a:extLst>
                    <a:ext uri="{FF2B5EF4-FFF2-40B4-BE49-F238E27FC236}">
                      <a16:creationId xmlns:a16="http://schemas.microsoft.com/office/drawing/2014/main" id="{0065F131-A7AF-4030-A0A2-68B1DFC4A0D9}"/>
                    </a:ext>
                  </a:extLst>
                </p:cNvPr>
                <p:cNvSpPr>
                  <a:spLocks/>
                </p:cNvSpPr>
                <p:nvPr/>
              </p:nvSpPr>
              <p:spPr bwMode="auto">
                <a:xfrm>
                  <a:off x="2007" y="2602"/>
                  <a:ext cx="92" cy="95"/>
                </a:xfrm>
                <a:custGeom>
                  <a:avLst/>
                  <a:gdLst>
                    <a:gd name="T0" fmla="*/ 22 w 185"/>
                    <a:gd name="T1" fmla="*/ 20 h 191"/>
                    <a:gd name="T2" fmla="*/ 13 w 185"/>
                    <a:gd name="T3" fmla="*/ 6 h 191"/>
                    <a:gd name="T4" fmla="*/ 4 w 185"/>
                    <a:gd name="T5" fmla="*/ 0 h 191"/>
                    <a:gd name="T6" fmla="*/ 0 w 185"/>
                    <a:gd name="T7" fmla="*/ 0 h 191"/>
                    <a:gd name="T8" fmla="*/ 1 w 185"/>
                    <a:gd name="T9" fmla="*/ 2 h 191"/>
                    <a:gd name="T10" fmla="*/ 11 w 185"/>
                    <a:gd name="T11" fmla="*/ 10 h 191"/>
                    <a:gd name="T12" fmla="*/ 21 w 185"/>
                    <a:gd name="T13" fmla="*/ 23 h 191"/>
                    <a:gd name="T14" fmla="*/ 23 w 185"/>
                    <a:gd name="T15" fmla="*/ 23 h 191"/>
                    <a:gd name="T16" fmla="*/ 22 w 185"/>
                    <a:gd name="T17" fmla="*/ 20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
                    <a:gd name="T28" fmla="*/ 0 h 191"/>
                    <a:gd name="T29" fmla="*/ 185 w 185"/>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 h="191">
                      <a:moveTo>
                        <a:pt x="182" y="160"/>
                      </a:moveTo>
                      <a:lnTo>
                        <a:pt x="106" y="49"/>
                      </a:lnTo>
                      <a:lnTo>
                        <a:pt x="33" y="7"/>
                      </a:lnTo>
                      <a:lnTo>
                        <a:pt x="0" y="0"/>
                      </a:lnTo>
                      <a:lnTo>
                        <a:pt x="8" y="22"/>
                      </a:lnTo>
                      <a:lnTo>
                        <a:pt x="92" y="85"/>
                      </a:lnTo>
                      <a:lnTo>
                        <a:pt x="174" y="184"/>
                      </a:lnTo>
                      <a:lnTo>
                        <a:pt x="185" y="191"/>
                      </a:lnTo>
                      <a:lnTo>
                        <a:pt x="182" y="160"/>
                      </a:lnTo>
                      <a:close/>
                    </a:path>
                  </a:pathLst>
                </a:custGeom>
                <a:solidFill>
                  <a:srgbClr val="000000"/>
                </a:solidFill>
                <a:ln w="9525">
                  <a:noFill/>
                  <a:round/>
                  <a:headEnd/>
                  <a:tailEnd/>
                </a:ln>
              </p:spPr>
              <p:txBody>
                <a:bodyPr/>
                <a:lstStyle/>
                <a:p>
                  <a:pPr>
                    <a:defRPr/>
                  </a:pPr>
                  <a:endParaRPr lang="de-DE" sz="1342"/>
                </a:p>
              </p:txBody>
            </p:sp>
            <p:sp>
              <p:nvSpPr>
                <p:cNvPr id="61" name="Freeform 114">
                  <a:extLst>
                    <a:ext uri="{FF2B5EF4-FFF2-40B4-BE49-F238E27FC236}">
                      <a16:creationId xmlns:a16="http://schemas.microsoft.com/office/drawing/2014/main" id="{986442B2-3E21-439B-BE97-83FD721C1917}"/>
                    </a:ext>
                  </a:extLst>
                </p:cNvPr>
                <p:cNvSpPr>
                  <a:spLocks/>
                </p:cNvSpPr>
                <p:nvPr/>
              </p:nvSpPr>
              <p:spPr bwMode="auto">
                <a:xfrm>
                  <a:off x="2009" y="2695"/>
                  <a:ext cx="64" cy="73"/>
                </a:xfrm>
                <a:custGeom>
                  <a:avLst/>
                  <a:gdLst>
                    <a:gd name="T0" fmla="*/ 16 w 127"/>
                    <a:gd name="T1" fmla="*/ 13 h 144"/>
                    <a:gd name="T2" fmla="*/ 8 w 127"/>
                    <a:gd name="T3" fmla="*/ 3 h 144"/>
                    <a:gd name="T4" fmla="*/ 1 w 127"/>
                    <a:gd name="T5" fmla="*/ 0 h 144"/>
                    <a:gd name="T6" fmla="*/ 0 w 127"/>
                    <a:gd name="T7" fmla="*/ 3 h 144"/>
                    <a:gd name="T8" fmla="*/ 4 w 127"/>
                    <a:gd name="T9" fmla="*/ 9 h 144"/>
                    <a:gd name="T10" fmla="*/ 12 w 127"/>
                    <a:gd name="T11" fmla="*/ 15 h 144"/>
                    <a:gd name="T12" fmla="*/ 14 w 127"/>
                    <a:gd name="T13" fmla="*/ 18 h 144"/>
                    <a:gd name="T14" fmla="*/ 16 w 127"/>
                    <a:gd name="T15" fmla="*/ 17 h 144"/>
                    <a:gd name="T16" fmla="*/ 16 w 127"/>
                    <a:gd name="T17" fmla="*/ 13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
                    <a:gd name="T28" fmla="*/ 0 h 144"/>
                    <a:gd name="T29" fmla="*/ 127 w 127"/>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 h="144">
                      <a:moveTo>
                        <a:pt x="122" y="109"/>
                      </a:moveTo>
                      <a:lnTo>
                        <a:pt x="59" y="25"/>
                      </a:lnTo>
                      <a:lnTo>
                        <a:pt x="3" y="0"/>
                      </a:lnTo>
                      <a:lnTo>
                        <a:pt x="0" y="25"/>
                      </a:lnTo>
                      <a:lnTo>
                        <a:pt x="26" y="67"/>
                      </a:lnTo>
                      <a:lnTo>
                        <a:pt x="94" y="124"/>
                      </a:lnTo>
                      <a:lnTo>
                        <a:pt x="112" y="144"/>
                      </a:lnTo>
                      <a:lnTo>
                        <a:pt x="127" y="135"/>
                      </a:lnTo>
                      <a:lnTo>
                        <a:pt x="122" y="109"/>
                      </a:lnTo>
                      <a:close/>
                    </a:path>
                  </a:pathLst>
                </a:custGeom>
                <a:solidFill>
                  <a:srgbClr val="000000"/>
                </a:solidFill>
                <a:ln w="9525">
                  <a:noFill/>
                  <a:round/>
                  <a:headEnd/>
                  <a:tailEnd/>
                </a:ln>
              </p:spPr>
              <p:txBody>
                <a:bodyPr/>
                <a:lstStyle/>
                <a:p>
                  <a:pPr>
                    <a:defRPr/>
                  </a:pPr>
                  <a:endParaRPr lang="de-DE" sz="1342"/>
                </a:p>
              </p:txBody>
            </p:sp>
            <p:sp>
              <p:nvSpPr>
                <p:cNvPr id="62" name="Freeform 115">
                  <a:extLst>
                    <a:ext uri="{FF2B5EF4-FFF2-40B4-BE49-F238E27FC236}">
                      <a16:creationId xmlns:a16="http://schemas.microsoft.com/office/drawing/2014/main" id="{FDE54EC4-E052-46F6-BB66-D2A6CCBEBF93}"/>
                    </a:ext>
                  </a:extLst>
                </p:cNvPr>
                <p:cNvSpPr>
                  <a:spLocks/>
                </p:cNvSpPr>
                <p:nvPr/>
              </p:nvSpPr>
              <p:spPr bwMode="auto">
                <a:xfrm>
                  <a:off x="2015" y="2790"/>
                  <a:ext cx="80" cy="81"/>
                </a:xfrm>
                <a:custGeom>
                  <a:avLst/>
                  <a:gdLst>
                    <a:gd name="T0" fmla="*/ 20 w 159"/>
                    <a:gd name="T1" fmla="*/ 20 h 163"/>
                    <a:gd name="T2" fmla="*/ 18 w 159"/>
                    <a:gd name="T3" fmla="*/ 17 h 163"/>
                    <a:gd name="T4" fmla="*/ 12 w 159"/>
                    <a:gd name="T5" fmla="*/ 8 h 163"/>
                    <a:gd name="T6" fmla="*/ 4 w 159"/>
                    <a:gd name="T7" fmla="*/ 0 h 163"/>
                    <a:gd name="T8" fmla="*/ 0 w 159"/>
                    <a:gd name="T9" fmla="*/ 0 h 163"/>
                    <a:gd name="T10" fmla="*/ 2 w 159"/>
                    <a:gd name="T11" fmla="*/ 3 h 163"/>
                    <a:gd name="T12" fmla="*/ 8 w 159"/>
                    <a:gd name="T13" fmla="*/ 11 h 163"/>
                    <a:gd name="T14" fmla="*/ 14 w 159"/>
                    <a:gd name="T15" fmla="*/ 20 h 163"/>
                    <a:gd name="T16" fmla="*/ 20 w 159"/>
                    <a:gd name="T17" fmla="*/ 2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
                    <a:gd name="T28" fmla="*/ 0 h 163"/>
                    <a:gd name="T29" fmla="*/ 159 w 159"/>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 h="163">
                      <a:moveTo>
                        <a:pt x="159" y="163"/>
                      </a:moveTo>
                      <a:lnTo>
                        <a:pt x="138" y="138"/>
                      </a:lnTo>
                      <a:lnTo>
                        <a:pt x="92" y="71"/>
                      </a:lnTo>
                      <a:lnTo>
                        <a:pt x="28" y="0"/>
                      </a:lnTo>
                      <a:lnTo>
                        <a:pt x="0" y="0"/>
                      </a:lnTo>
                      <a:lnTo>
                        <a:pt x="11" y="25"/>
                      </a:lnTo>
                      <a:lnTo>
                        <a:pt x="61" y="93"/>
                      </a:lnTo>
                      <a:lnTo>
                        <a:pt x="111" y="160"/>
                      </a:lnTo>
                      <a:lnTo>
                        <a:pt x="159" y="163"/>
                      </a:lnTo>
                      <a:close/>
                    </a:path>
                  </a:pathLst>
                </a:custGeom>
                <a:solidFill>
                  <a:srgbClr val="000000"/>
                </a:solidFill>
                <a:ln w="9525">
                  <a:noFill/>
                  <a:round/>
                  <a:headEnd/>
                  <a:tailEnd/>
                </a:ln>
              </p:spPr>
              <p:txBody>
                <a:bodyPr/>
                <a:lstStyle/>
                <a:p>
                  <a:pPr>
                    <a:defRPr/>
                  </a:pPr>
                  <a:endParaRPr lang="de-DE" sz="1342"/>
                </a:p>
              </p:txBody>
            </p:sp>
            <p:sp>
              <p:nvSpPr>
                <p:cNvPr id="63" name="Freeform 116">
                  <a:extLst>
                    <a:ext uri="{FF2B5EF4-FFF2-40B4-BE49-F238E27FC236}">
                      <a16:creationId xmlns:a16="http://schemas.microsoft.com/office/drawing/2014/main" id="{2C74BCD0-5865-42C1-AB35-B8BE9D70EAF8}"/>
                    </a:ext>
                  </a:extLst>
                </p:cNvPr>
                <p:cNvSpPr>
                  <a:spLocks/>
                </p:cNvSpPr>
                <p:nvPr/>
              </p:nvSpPr>
              <p:spPr bwMode="auto">
                <a:xfrm>
                  <a:off x="2123" y="2111"/>
                  <a:ext cx="244" cy="908"/>
                </a:xfrm>
                <a:custGeom>
                  <a:avLst/>
                  <a:gdLst>
                    <a:gd name="T0" fmla="*/ 8 w 489"/>
                    <a:gd name="T1" fmla="*/ 28 h 1815"/>
                    <a:gd name="T2" fmla="*/ 11 w 489"/>
                    <a:gd name="T3" fmla="*/ 41 h 1815"/>
                    <a:gd name="T4" fmla="*/ 5 w 489"/>
                    <a:gd name="T5" fmla="*/ 49 h 1815"/>
                    <a:gd name="T6" fmla="*/ 6 w 489"/>
                    <a:gd name="T7" fmla="*/ 61 h 1815"/>
                    <a:gd name="T8" fmla="*/ 9 w 489"/>
                    <a:gd name="T9" fmla="*/ 70 h 1815"/>
                    <a:gd name="T10" fmla="*/ 4 w 489"/>
                    <a:gd name="T11" fmla="*/ 80 h 1815"/>
                    <a:gd name="T12" fmla="*/ 9 w 489"/>
                    <a:gd name="T13" fmla="*/ 96 h 1815"/>
                    <a:gd name="T14" fmla="*/ 3 w 489"/>
                    <a:gd name="T15" fmla="*/ 110 h 1815"/>
                    <a:gd name="T16" fmla="*/ 6 w 489"/>
                    <a:gd name="T17" fmla="*/ 124 h 1815"/>
                    <a:gd name="T18" fmla="*/ 8 w 489"/>
                    <a:gd name="T19" fmla="*/ 133 h 1815"/>
                    <a:gd name="T20" fmla="*/ 2 w 489"/>
                    <a:gd name="T21" fmla="*/ 142 h 1815"/>
                    <a:gd name="T22" fmla="*/ 5 w 489"/>
                    <a:gd name="T23" fmla="*/ 160 h 1815"/>
                    <a:gd name="T24" fmla="*/ 5 w 489"/>
                    <a:gd name="T25" fmla="*/ 169 h 1815"/>
                    <a:gd name="T26" fmla="*/ 0 w 489"/>
                    <a:gd name="T27" fmla="*/ 181 h 1815"/>
                    <a:gd name="T28" fmla="*/ 3 w 489"/>
                    <a:gd name="T29" fmla="*/ 190 h 1815"/>
                    <a:gd name="T30" fmla="*/ 3 w 489"/>
                    <a:gd name="T31" fmla="*/ 199 h 1815"/>
                    <a:gd name="T32" fmla="*/ 4 w 489"/>
                    <a:gd name="T33" fmla="*/ 209 h 1815"/>
                    <a:gd name="T34" fmla="*/ 8 w 489"/>
                    <a:gd name="T35" fmla="*/ 218 h 1815"/>
                    <a:gd name="T36" fmla="*/ 9 w 489"/>
                    <a:gd name="T37" fmla="*/ 227 h 1815"/>
                    <a:gd name="T38" fmla="*/ 23 w 489"/>
                    <a:gd name="T39" fmla="*/ 219 h 1815"/>
                    <a:gd name="T40" fmla="*/ 39 w 489"/>
                    <a:gd name="T41" fmla="*/ 217 h 1815"/>
                    <a:gd name="T42" fmla="*/ 50 w 489"/>
                    <a:gd name="T43" fmla="*/ 212 h 1815"/>
                    <a:gd name="T44" fmla="*/ 54 w 489"/>
                    <a:gd name="T45" fmla="*/ 206 h 1815"/>
                    <a:gd name="T46" fmla="*/ 55 w 489"/>
                    <a:gd name="T47" fmla="*/ 193 h 1815"/>
                    <a:gd name="T48" fmla="*/ 52 w 489"/>
                    <a:gd name="T49" fmla="*/ 177 h 1815"/>
                    <a:gd name="T50" fmla="*/ 50 w 489"/>
                    <a:gd name="T51" fmla="*/ 168 h 1815"/>
                    <a:gd name="T52" fmla="*/ 51 w 489"/>
                    <a:gd name="T53" fmla="*/ 157 h 1815"/>
                    <a:gd name="T54" fmla="*/ 46 w 489"/>
                    <a:gd name="T55" fmla="*/ 146 h 1815"/>
                    <a:gd name="T56" fmla="*/ 53 w 489"/>
                    <a:gd name="T57" fmla="*/ 137 h 1815"/>
                    <a:gd name="T58" fmla="*/ 48 w 489"/>
                    <a:gd name="T59" fmla="*/ 124 h 1815"/>
                    <a:gd name="T60" fmla="*/ 45 w 489"/>
                    <a:gd name="T61" fmla="*/ 111 h 1815"/>
                    <a:gd name="T62" fmla="*/ 56 w 489"/>
                    <a:gd name="T63" fmla="*/ 102 h 1815"/>
                    <a:gd name="T64" fmla="*/ 52 w 489"/>
                    <a:gd name="T65" fmla="*/ 95 h 1815"/>
                    <a:gd name="T66" fmla="*/ 52 w 489"/>
                    <a:gd name="T67" fmla="*/ 84 h 1815"/>
                    <a:gd name="T68" fmla="*/ 47 w 489"/>
                    <a:gd name="T69" fmla="*/ 76 h 1815"/>
                    <a:gd name="T70" fmla="*/ 51 w 489"/>
                    <a:gd name="T71" fmla="*/ 67 h 1815"/>
                    <a:gd name="T72" fmla="*/ 48 w 489"/>
                    <a:gd name="T73" fmla="*/ 60 h 1815"/>
                    <a:gd name="T74" fmla="*/ 48 w 489"/>
                    <a:gd name="T75" fmla="*/ 54 h 1815"/>
                    <a:gd name="T76" fmla="*/ 51 w 489"/>
                    <a:gd name="T77" fmla="*/ 48 h 1815"/>
                    <a:gd name="T78" fmla="*/ 47 w 489"/>
                    <a:gd name="T79" fmla="*/ 40 h 1815"/>
                    <a:gd name="T80" fmla="*/ 46 w 489"/>
                    <a:gd name="T81" fmla="*/ 30 h 1815"/>
                    <a:gd name="T82" fmla="*/ 58 w 489"/>
                    <a:gd name="T83" fmla="*/ 17 h 1815"/>
                    <a:gd name="T84" fmla="*/ 61 w 489"/>
                    <a:gd name="T85" fmla="*/ 3 h 1815"/>
                    <a:gd name="T86" fmla="*/ 54 w 489"/>
                    <a:gd name="T87" fmla="*/ 3 h 1815"/>
                    <a:gd name="T88" fmla="*/ 33 w 489"/>
                    <a:gd name="T89" fmla="*/ 13 h 1815"/>
                    <a:gd name="T90" fmla="*/ 16 w 489"/>
                    <a:gd name="T91" fmla="*/ 20 h 18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9"/>
                    <a:gd name="T139" fmla="*/ 0 h 1815"/>
                    <a:gd name="T140" fmla="*/ 489 w 489"/>
                    <a:gd name="T141" fmla="*/ 1815 h 18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9" h="1815">
                      <a:moveTo>
                        <a:pt x="88" y="171"/>
                      </a:moveTo>
                      <a:lnTo>
                        <a:pt x="70" y="223"/>
                      </a:lnTo>
                      <a:lnTo>
                        <a:pt x="85" y="273"/>
                      </a:lnTo>
                      <a:lnTo>
                        <a:pt x="88" y="323"/>
                      </a:lnTo>
                      <a:lnTo>
                        <a:pt x="70" y="354"/>
                      </a:lnTo>
                      <a:lnTo>
                        <a:pt x="45" y="390"/>
                      </a:lnTo>
                      <a:lnTo>
                        <a:pt x="34" y="447"/>
                      </a:lnTo>
                      <a:lnTo>
                        <a:pt x="50" y="483"/>
                      </a:lnTo>
                      <a:lnTo>
                        <a:pt x="75" y="525"/>
                      </a:lnTo>
                      <a:lnTo>
                        <a:pt x="75" y="560"/>
                      </a:lnTo>
                      <a:lnTo>
                        <a:pt x="59" y="593"/>
                      </a:lnTo>
                      <a:lnTo>
                        <a:pt x="36" y="635"/>
                      </a:lnTo>
                      <a:lnTo>
                        <a:pt x="45" y="677"/>
                      </a:lnTo>
                      <a:lnTo>
                        <a:pt x="78" y="767"/>
                      </a:lnTo>
                      <a:lnTo>
                        <a:pt x="75" y="804"/>
                      </a:lnTo>
                      <a:lnTo>
                        <a:pt x="28" y="876"/>
                      </a:lnTo>
                      <a:lnTo>
                        <a:pt x="28" y="939"/>
                      </a:lnTo>
                      <a:lnTo>
                        <a:pt x="53" y="986"/>
                      </a:lnTo>
                      <a:lnTo>
                        <a:pt x="70" y="1028"/>
                      </a:lnTo>
                      <a:lnTo>
                        <a:pt x="67" y="1064"/>
                      </a:lnTo>
                      <a:lnTo>
                        <a:pt x="25" y="1103"/>
                      </a:lnTo>
                      <a:lnTo>
                        <a:pt x="17" y="1132"/>
                      </a:lnTo>
                      <a:lnTo>
                        <a:pt x="25" y="1199"/>
                      </a:lnTo>
                      <a:lnTo>
                        <a:pt x="45" y="1273"/>
                      </a:lnTo>
                      <a:lnTo>
                        <a:pt x="45" y="1315"/>
                      </a:lnTo>
                      <a:lnTo>
                        <a:pt x="42" y="1348"/>
                      </a:lnTo>
                      <a:lnTo>
                        <a:pt x="11" y="1400"/>
                      </a:lnTo>
                      <a:lnTo>
                        <a:pt x="0" y="1442"/>
                      </a:lnTo>
                      <a:lnTo>
                        <a:pt x="3" y="1486"/>
                      </a:lnTo>
                      <a:lnTo>
                        <a:pt x="25" y="1520"/>
                      </a:lnTo>
                      <a:lnTo>
                        <a:pt x="50" y="1550"/>
                      </a:lnTo>
                      <a:lnTo>
                        <a:pt x="28" y="1592"/>
                      </a:lnTo>
                      <a:lnTo>
                        <a:pt x="17" y="1635"/>
                      </a:lnTo>
                      <a:lnTo>
                        <a:pt x="36" y="1669"/>
                      </a:lnTo>
                      <a:lnTo>
                        <a:pt x="67" y="1694"/>
                      </a:lnTo>
                      <a:lnTo>
                        <a:pt x="70" y="1737"/>
                      </a:lnTo>
                      <a:lnTo>
                        <a:pt x="70" y="1770"/>
                      </a:lnTo>
                      <a:lnTo>
                        <a:pt x="75" y="1815"/>
                      </a:lnTo>
                      <a:lnTo>
                        <a:pt x="128" y="1779"/>
                      </a:lnTo>
                      <a:lnTo>
                        <a:pt x="185" y="1748"/>
                      </a:lnTo>
                      <a:lnTo>
                        <a:pt x="237" y="1730"/>
                      </a:lnTo>
                      <a:lnTo>
                        <a:pt x="315" y="1730"/>
                      </a:lnTo>
                      <a:lnTo>
                        <a:pt x="371" y="1723"/>
                      </a:lnTo>
                      <a:lnTo>
                        <a:pt x="404" y="1694"/>
                      </a:lnTo>
                      <a:lnTo>
                        <a:pt x="464" y="1677"/>
                      </a:lnTo>
                      <a:lnTo>
                        <a:pt x="433" y="1644"/>
                      </a:lnTo>
                      <a:lnTo>
                        <a:pt x="422" y="1596"/>
                      </a:lnTo>
                      <a:lnTo>
                        <a:pt x="442" y="1542"/>
                      </a:lnTo>
                      <a:lnTo>
                        <a:pt x="439" y="1467"/>
                      </a:lnTo>
                      <a:lnTo>
                        <a:pt x="422" y="1411"/>
                      </a:lnTo>
                      <a:lnTo>
                        <a:pt x="404" y="1382"/>
                      </a:lnTo>
                      <a:lnTo>
                        <a:pt x="400" y="1340"/>
                      </a:lnTo>
                      <a:lnTo>
                        <a:pt x="422" y="1290"/>
                      </a:lnTo>
                      <a:lnTo>
                        <a:pt x="414" y="1256"/>
                      </a:lnTo>
                      <a:lnTo>
                        <a:pt x="371" y="1198"/>
                      </a:lnTo>
                      <a:lnTo>
                        <a:pt x="373" y="1163"/>
                      </a:lnTo>
                      <a:lnTo>
                        <a:pt x="390" y="1132"/>
                      </a:lnTo>
                      <a:lnTo>
                        <a:pt x="429" y="1091"/>
                      </a:lnTo>
                      <a:lnTo>
                        <a:pt x="415" y="1056"/>
                      </a:lnTo>
                      <a:lnTo>
                        <a:pt x="387" y="986"/>
                      </a:lnTo>
                      <a:lnTo>
                        <a:pt x="365" y="939"/>
                      </a:lnTo>
                      <a:lnTo>
                        <a:pt x="365" y="887"/>
                      </a:lnTo>
                      <a:lnTo>
                        <a:pt x="442" y="861"/>
                      </a:lnTo>
                      <a:lnTo>
                        <a:pt x="450" y="812"/>
                      </a:lnTo>
                      <a:lnTo>
                        <a:pt x="442" y="784"/>
                      </a:lnTo>
                      <a:lnTo>
                        <a:pt x="422" y="759"/>
                      </a:lnTo>
                      <a:lnTo>
                        <a:pt x="425" y="716"/>
                      </a:lnTo>
                      <a:lnTo>
                        <a:pt x="422" y="666"/>
                      </a:lnTo>
                      <a:lnTo>
                        <a:pt x="400" y="641"/>
                      </a:lnTo>
                      <a:lnTo>
                        <a:pt x="382" y="607"/>
                      </a:lnTo>
                      <a:lnTo>
                        <a:pt x="396" y="574"/>
                      </a:lnTo>
                      <a:lnTo>
                        <a:pt x="414" y="535"/>
                      </a:lnTo>
                      <a:lnTo>
                        <a:pt x="414" y="508"/>
                      </a:lnTo>
                      <a:lnTo>
                        <a:pt x="387" y="475"/>
                      </a:lnTo>
                      <a:lnTo>
                        <a:pt x="379" y="447"/>
                      </a:lnTo>
                      <a:lnTo>
                        <a:pt x="387" y="425"/>
                      </a:lnTo>
                      <a:lnTo>
                        <a:pt x="414" y="408"/>
                      </a:lnTo>
                      <a:lnTo>
                        <a:pt x="415" y="379"/>
                      </a:lnTo>
                      <a:lnTo>
                        <a:pt x="407" y="362"/>
                      </a:lnTo>
                      <a:lnTo>
                        <a:pt x="379" y="320"/>
                      </a:lnTo>
                      <a:lnTo>
                        <a:pt x="371" y="273"/>
                      </a:lnTo>
                      <a:lnTo>
                        <a:pt x="373" y="237"/>
                      </a:lnTo>
                      <a:lnTo>
                        <a:pt x="400" y="202"/>
                      </a:lnTo>
                      <a:lnTo>
                        <a:pt x="467" y="129"/>
                      </a:lnTo>
                      <a:lnTo>
                        <a:pt x="489" y="68"/>
                      </a:lnTo>
                      <a:lnTo>
                        <a:pt x="489" y="17"/>
                      </a:lnTo>
                      <a:lnTo>
                        <a:pt x="467" y="0"/>
                      </a:lnTo>
                      <a:lnTo>
                        <a:pt x="433" y="17"/>
                      </a:lnTo>
                      <a:lnTo>
                        <a:pt x="348" y="71"/>
                      </a:lnTo>
                      <a:lnTo>
                        <a:pt x="270" y="104"/>
                      </a:lnTo>
                      <a:lnTo>
                        <a:pt x="188" y="138"/>
                      </a:lnTo>
                      <a:lnTo>
                        <a:pt x="135" y="155"/>
                      </a:lnTo>
                      <a:lnTo>
                        <a:pt x="88" y="171"/>
                      </a:lnTo>
                      <a:close/>
                    </a:path>
                  </a:pathLst>
                </a:custGeom>
                <a:solidFill>
                  <a:srgbClr val="B2B2B2"/>
                </a:solidFill>
                <a:ln w="9525">
                  <a:noFill/>
                  <a:round/>
                  <a:headEnd/>
                  <a:tailEnd/>
                </a:ln>
              </p:spPr>
              <p:txBody>
                <a:bodyPr/>
                <a:lstStyle/>
                <a:p>
                  <a:pPr>
                    <a:defRPr/>
                  </a:pPr>
                  <a:endParaRPr lang="de-DE" sz="1342"/>
                </a:p>
              </p:txBody>
            </p:sp>
            <p:sp>
              <p:nvSpPr>
                <p:cNvPr id="64" name="Freeform 117">
                  <a:extLst>
                    <a:ext uri="{FF2B5EF4-FFF2-40B4-BE49-F238E27FC236}">
                      <a16:creationId xmlns:a16="http://schemas.microsoft.com/office/drawing/2014/main" id="{67293934-409E-4F13-B22B-6199E319232B}"/>
                    </a:ext>
                  </a:extLst>
                </p:cNvPr>
                <p:cNvSpPr>
                  <a:spLocks/>
                </p:cNvSpPr>
                <p:nvPr/>
              </p:nvSpPr>
              <p:spPr bwMode="auto">
                <a:xfrm>
                  <a:off x="1952" y="2104"/>
                  <a:ext cx="437" cy="928"/>
                </a:xfrm>
                <a:custGeom>
                  <a:avLst/>
                  <a:gdLst>
                    <a:gd name="T0" fmla="*/ 72 w 873"/>
                    <a:gd name="T1" fmla="*/ 218 h 1856"/>
                    <a:gd name="T2" fmla="*/ 51 w 873"/>
                    <a:gd name="T3" fmla="*/ 226 h 1856"/>
                    <a:gd name="T4" fmla="*/ 9 w 873"/>
                    <a:gd name="T5" fmla="*/ 188 h 1856"/>
                    <a:gd name="T6" fmla="*/ 7 w 873"/>
                    <a:gd name="T7" fmla="*/ 194 h 1856"/>
                    <a:gd name="T8" fmla="*/ 52 w 873"/>
                    <a:gd name="T9" fmla="*/ 232 h 1856"/>
                    <a:gd name="T10" fmla="*/ 74 w 873"/>
                    <a:gd name="T11" fmla="*/ 221 h 1856"/>
                    <a:gd name="T12" fmla="*/ 104 w 873"/>
                    <a:gd name="T13" fmla="*/ 211 h 1856"/>
                    <a:gd name="T14" fmla="*/ 102 w 873"/>
                    <a:gd name="T15" fmla="*/ 194 h 1856"/>
                    <a:gd name="T16" fmla="*/ 96 w 873"/>
                    <a:gd name="T17" fmla="*/ 176 h 1856"/>
                    <a:gd name="T18" fmla="*/ 99 w 873"/>
                    <a:gd name="T19" fmla="*/ 161 h 1856"/>
                    <a:gd name="T20" fmla="*/ 93 w 873"/>
                    <a:gd name="T21" fmla="*/ 147 h 1856"/>
                    <a:gd name="T22" fmla="*/ 96 w 873"/>
                    <a:gd name="T23" fmla="*/ 130 h 1856"/>
                    <a:gd name="T24" fmla="*/ 98 w 873"/>
                    <a:gd name="T25" fmla="*/ 113 h 1856"/>
                    <a:gd name="T26" fmla="*/ 99 w 873"/>
                    <a:gd name="T27" fmla="*/ 92 h 1856"/>
                    <a:gd name="T28" fmla="*/ 95 w 873"/>
                    <a:gd name="T29" fmla="*/ 74 h 1856"/>
                    <a:gd name="T30" fmla="*/ 93 w 873"/>
                    <a:gd name="T31" fmla="*/ 60 h 1856"/>
                    <a:gd name="T32" fmla="*/ 98 w 873"/>
                    <a:gd name="T33" fmla="*/ 48 h 1856"/>
                    <a:gd name="T34" fmla="*/ 95 w 873"/>
                    <a:gd name="T35" fmla="*/ 28 h 1856"/>
                    <a:gd name="T36" fmla="*/ 109 w 873"/>
                    <a:gd name="T37" fmla="*/ 3 h 1856"/>
                    <a:gd name="T38" fmla="*/ 103 w 873"/>
                    <a:gd name="T39" fmla="*/ 7 h 1856"/>
                    <a:gd name="T40" fmla="*/ 89 w 873"/>
                    <a:gd name="T41" fmla="*/ 30 h 1856"/>
                    <a:gd name="T42" fmla="*/ 69 w 873"/>
                    <a:gd name="T43" fmla="*/ 50 h 1856"/>
                    <a:gd name="T44" fmla="*/ 90 w 873"/>
                    <a:gd name="T45" fmla="*/ 43 h 1856"/>
                    <a:gd name="T46" fmla="*/ 88 w 873"/>
                    <a:gd name="T47" fmla="*/ 56 h 1856"/>
                    <a:gd name="T48" fmla="*/ 78 w 873"/>
                    <a:gd name="T49" fmla="*/ 70 h 1856"/>
                    <a:gd name="T50" fmla="*/ 92 w 873"/>
                    <a:gd name="T51" fmla="*/ 67 h 1856"/>
                    <a:gd name="T52" fmla="*/ 89 w 873"/>
                    <a:gd name="T53" fmla="*/ 78 h 1856"/>
                    <a:gd name="T54" fmla="*/ 88 w 873"/>
                    <a:gd name="T55" fmla="*/ 89 h 1856"/>
                    <a:gd name="T56" fmla="*/ 67 w 873"/>
                    <a:gd name="T57" fmla="*/ 105 h 1856"/>
                    <a:gd name="T58" fmla="*/ 90 w 873"/>
                    <a:gd name="T59" fmla="*/ 94 h 1856"/>
                    <a:gd name="T60" fmla="*/ 98 w 873"/>
                    <a:gd name="T61" fmla="*/ 105 h 1856"/>
                    <a:gd name="T62" fmla="*/ 84 w 873"/>
                    <a:gd name="T63" fmla="*/ 114 h 1856"/>
                    <a:gd name="T64" fmla="*/ 58 w 873"/>
                    <a:gd name="T65" fmla="*/ 126 h 1856"/>
                    <a:gd name="T66" fmla="*/ 88 w 873"/>
                    <a:gd name="T67" fmla="*/ 121 h 1856"/>
                    <a:gd name="T68" fmla="*/ 94 w 873"/>
                    <a:gd name="T69" fmla="*/ 141 h 1856"/>
                    <a:gd name="T70" fmla="*/ 59 w 873"/>
                    <a:gd name="T71" fmla="*/ 151 h 1856"/>
                    <a:gd name="T72" fmla="*/ 78 w 873"/>
                    <a:gd name="T73" fmla="*/ 150 h 1856"/>
                    <a:gd name="T74" fmla="*/ 90 w 873"/>
                    <a:gd name="T75" fmla="*/ 156 h 1856"/>
                    <a:gd name="T76" fmla="*/ 90 w 873"/>
                    <a:gd name="T77" fmla="*/ 168 h 1856"/>
                    <a:gd name="T78" fmla="*/ 56 w 873"/>
                    <a:gd name="T79" fmla="*/ 174 h 1856"/>
                    <a:gd name="T80" fmla="*/ 73 w 873"/>
                    <a:gd name="T81" fmla="*/ 174 h 1856"/>
                    <a:gd name="T82" fmla="*/ 92 w 873"/>
                    <a:gd name="T83" fmla="*/ 171 h 1856"/>
                    <a:gd name="T84" fmla="*/ 75 w 873"/>
                    <a:gd name="T85" fmla="*/ 187 h 1856"/>
                    <a:gd name="T86" fmla="*/ 56 w 873"/>
                    <a:gd name="T87" fmla="*/ 196 h 1856"/>
                    <a:gd name="T88" fmla="*/ 80 w 873"/>
                    <a:gd name="T89" fmla="*/ 188 h 1856"/>
                    <a:gd name="T90" fmla="*/ 94 w 873"/>
                    <a:gd name="T91" fmla="*/ 185 h 1856"/>
                    <a:gd name="T92" fmla="*/ 94 w 873"/>
                    <a:gd name="T93" fmla="*/ 198 h 1856"/>
                    <a:gd name="T94" fmla="*/ 96 w 873"/>
                    <a:gd name="T95" fmla="*/ 210 h 18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3"/>
                    <a:gd name="T145" fmla="*/ 0 h 1856"/>
                    <a:gd name="T146" fmla="*/ 873 w 873"/>
                    <a:gd name="T147" fmla="*/ 1856 h 18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3" h="1856">
                      <a:moveTo>
                        <a:pt x="742" y="1679"/>
                      </a:moveTo>
                      <a:lnTo>
                        <a:pt x="706" y="1721"/>
                      </a:lnTo>
                      <a:lnTo>
                        <a:pt x="646" y="1735"/>
                      </a:lnTo>
                      <a:lnTo>
                        <a:pt x="571" y="1743"/>
                      </a:lnTo>
                      <a:lnTo>
                        <a:pt x="489" y="1760"/>
                      </a:lnTo>
                      <a:lnTo>
                        <a:pt x="436" y="1793"/>
                      </a:lnTo>
                      <a:lnTo>
                        <a:pt x="419" y="1810"/>
                      </a:lnTo>
                      <a:lnTo>
                        <a:pt x="403" y="1802"/>
                      </a:lnTo>
                      <a:lnTo>
                        <a:pt x="304" y="1729"/>
                      </a:lnTo>
                      <a:lnTo>
                        <a:pt x="177" y="1628"/>
                      </a:lnTo>
                      <a:lnTo>
                        <a:pt x="135" y="1566"/>
                      </a:lnTo>
                      <a:lnTo>
                        <a:pt x="71" y="1501"/>
                      </a:lnTo>
                      <a:lnTo>
                        <a:pt x="52" y="1451"/>
                      </a:lnTo>
                      <a:lnTo>
                        <a:pt x="0" y="1443"/>
                      </a:lnTo>
                      <a:lnTo>
                        <a:pt x="27" y="1498"/>
                      </a:lnTo>
                      <a:lnTo>
                        <a:pt x="53" y="1552"/>
                      </a:lnTo>
                      <a:lnTo>
                        <a:pt x="135" y="1611"/>
                      </a:lnTo>
                      <a:lnTo>
                        <a:pt x="191" y="1685"/>
                      </a:lnTo>
                      <a:lnTo>
                        <a:pt x="329" y="1771"/>
                      </a:lnTo>
                      <a:lnTo>
                        <a:pt x="414" y="1856"/>
                      </a:lnTo>
                      <a:lnTo>
                        <a:pt x="447" y="1848"/>
                      </a:lnTo>
                      <a:lnTo>
                        <a:pt x="481" y="1806"/>
                      </a:lnTo>
                      <a:lnTo>
                        <a:pt x="528" y="1780"/>
                      </a:lnTo>
                      <a:lnTo>
                        <a:pt x="588" y="1763"/>
                      </a:lnTo>
                      <a:lnTo>
                        <a:pt x="713" y="1752"/>
                      </a:lnTo>
                      <a:lnTo>
                        <a:pt x="751" y="1729"/>
                      </a:lnTo>
                      <a:lnTo>
                        <a:pt x="815" y="1713"/>
                      </a:lnTo>
                      <a:lnTo>
                        <a:pt x="826" y="1685"/>
                      </a:lnTo>
                      <a:lnTo>
                        <a:pt x="806" y="1650"/>
                      </a:lnTo>
                      <a:lnTo>
                        <a:pt x="784" y="1617"/>
                      </a:lnTo>
                      <a:lnTo>
                        <a:pt x="798" y="1575"/>
                      </a:lnTo>
                      <a:lnTo>
                        <a:pt x="815" y="1552"/>
                      </a:lnTo>
                      <a:lnTo>
                        <a:pt x="815" y="1516"/>
                      </a:lnTo>
                      <a:lnTo>
                        <a:pt x="798" y="1459"/>
                      </a:lnTo>
                      <a:lnTo>
                        <a:pt x="790" y="1431"/>
                      </a:lnTo>
                      <a:lnTo>
                        <a:pt x="767" y="1406"/>
                      </a:lnTo>
                      <a:lnTo>
                        <a:pt x="756" y="1376"/>
                      </a:lnTo>
                      <a:lnTo>
                        <a:pt x="767" y="1348"/>
                      </a:lnTo>
                      <a:lnTo>
                        <a:pt x="792" y="1324"/>
                      </a:lnTo>
                      <a:lnTo>
                        <a:pt x="790" y="1288"/>
                      </a:lnTo>
                      <a:lnTo>
                        <a:pt x="776" y="1263"/>
                      </a:lnTo>
                      <a:lnTo>
                        <a:pt x="748" y="1224"/>
                      </a:lnTo>
                      <a:lnTo>
                        <a:pt x="731" y="1204"/>
                      </a:lnTo>
                      <a:lnTo>
                        <a:pt x="738" y="1174"/>
                      </a:lnTo>
                      <a:lnTo>
                        <a:pt x="781" y="1149"/>
                      </a:lnTo>
                      <a:lnTo>
                        <a:pt x="798" y="1114"/>
                      </a:lnTo>
                      <a:lnTo>
                        <a:pt x="792" y="1086"/>
                      </a:lnTo>
                      <a:lnTo>
                        <a:pt x="765" y="1039"/>
                      </a:lnTo>
                      <a:lnTo>
                        <a:pt x="734" y="980"/>
                      </a:lnTo>
                      <a:lnTo>
                        <a:pt x="723" y="937"/>
                      </a:lnTo>
                      <a:lnTo>
                        <a:pt x="738" y="920"/>
                      </a:lnTo>
                      <a:lnTo>
                        <a:pt x="784" y="904"/>
                      </a:lnTo>
                      <a:lnTo>
                        <a:pt x="809" y="887"/>
                      </a:lnTo>
                      <a:lnTo>
                        <a:pt x="815" y="834"/>
                      </a:lnTo>
                      <a:lnTo>
                        <a:pt x="784" y="774"/>
                      </a:lnTo>
                      <a:lnTo>
                        <a:pt x="790" y="735"/>
                      </a:lnTo>
                      <a:lnTo>
                        <a:pt x="801" y="699"/>
                      </a:lnTo>
                      <a:lnTo>
                        <a:pt x="773" y="657"/>
                      </a:lnTo>
                      <a:lnTo>
                        <a:pt x="748" y="618"/>
                      </a:lnTo>
                      <a:lnTo>
                        <a:pt x="756" y="592"/>
                      </a:lnTo>
                      <a:lnTo>
                        <a:pt x="773" y="567"/>
                      </a:lnTo>
                      <a:lnTo>
                        <a:pt x="773" y="525"/>
                      </a:lnTo>
                      <a:lnTo>
                        <a:pt x="756" y="500"/>
                      </a:lnTo>
                      <a:lnTo>
                        <a:pt x="738" y="480"/>
                      </a:lnTo>
                      <a:lnTo>
                        <a:pt x="742" y="448"/>
                      </a:lnTo>
                      <a:lnTo>
                        <a:pt x="773" y="433"/>
                      </a:lnTo>
                      <a:lnTo>
                        <a:pt x="790" y="415"/>
                      </a:lnTo>
                      <a:lnTo>
                        <a:pt x="781" y="382"/>
                      </a:lnTo>
                      <a:lnTo>
                        <a:pt x="748" y="340"/>
                      </a:lnTo>
                      <a:lnTo>
                        <a:pt x="734" y="303"/>
                      </a:lnTo>
                      <a:lnTo>
                        <a:pt x="731" y="260"/>
                      </a:lnTo>
                      <a:lnTo>
                        <a:pt x="759" y="219"/>
                      </a:lnTo>
                      <a:lnTo>
                        <a:pt x="818" y="154"/>
                      </a:lnTo>
                      <a:lnTo>
                        <a:pt x="848" y="104"/>
                      </a:lnTo>
                      <a:lnTo>
                        <a:pt x="873" y="61"/>
                      </a:lnTo>
                      <a:lnTo>
                        <a:pt x="865" y="19"/>
                      </a:lnTo>
                      <a:lnTo>
                        <a:pt x="844" y="0"/>
                      </a:lnTo>
                      <a:lnTo>
                        <a:pt x="826" y="3"/>
                      </a:lnTo>
                      <a:lnTo>
                        <a:pt x="798" y="36"/>
                      </a:lnTo>
                      <a:lnTo>
                        <a:pt x="818" y="61"/>
                      </a:lnTo>
                      <a:lnTo>
                        <a:pt x="815" y="104"/>
                      </a:lnTo>
                      <a:lnTo>
                        <a:pt x="776" y="177"/>
                      </a:lnTo>
                      <a:lnTo>
                        <a:pt x="724" y="219"/>
                      </a:lnTo>
                      <a:lnTo>
                        <a:pt x="709" y="245"/>
                      </a:lnTo>
                      <a:lnTo>
                        <a:pt x="698" y="277"/>
                      </a:lnTo>
                      <a:lnTo>
                        <a:pt x="691" y="298"/>
                      </a:lnTo>
                      <a:lnTo>
                        <a:pt x="616" y="356"/>
                      </a:lnTo>
                      <a:lnTo>
                        <a:pt x="549" y="395"/>
                      </a:lnTo>
                      <a:lnTo>
                        <a:pt x="539" y="423"/>
                      </a:lnTo>
                      <a:lnTo>
                        <a:pt x="563" y="429"/>
                      </a:lnTo>
                      <a:lnTo>
                        <a:pt x="663" y="356"/>
                      </a:lnTo>
                      <a:lnTo>
                        <a:pt x="713" y="340"/>
                      </a:lnTo>
                      <a:lnTo>
                        <a:pt x="738" y="387"/>
                      </a:lnTo>
                      <a:lnTo>
                        <a:pt x="748" y="408"/>
                      </a:lnTo>
                      <a:lnTo>
                        <a:pt x="723" y="429"/>
                      </a:lnTo>
                      <a:lnTo>
                        <a:pt x="699" y="447"/>
                      </a:lnTo>
                      <a:lnTo>
                        <a:pt x="698" y="475"/>
                      </a:lnTo>
                      <a:lnTo>
                        <a:pt x="706" y="505"/>
                      </a:lnTo>
                      <a:lnTo>
                        <a:pt x="684" y="530"/>
                      </a:lnTo>
                      <a:lnTo>
                        <a:pt x="621" y="558"/>
                      </a:lnTo>
                      <a:lnTo>
                        <a:pt x="528" y="597"/>
                      </a:lnTo>
                      <a:lnTo>
                        <a:pt x="563" y="610"/>
                      </a:lnTo>
                      <a:lnTo>
                        <a:pt x="657" y="572"/>
                      </a:lnTo>
                      <a:lnTo>
                        <a:pt x="734" y="533"/>
                      </a:lnTo>
                      <a:lnTo>
                        <a:pt x="748" y="542"/>
                      </a:lnTo>
                      <a:lnTo>
                        <a:pt x="738" y="567"/>
                      </a:lnTo>
                      <a:lnTo>
                        <a:pt x="713" y="592"/>
                      </a:lnTo>
                      <a:lnTo>
                        <a:pt x="706" y="618"/>
                      </a:lnTo>
                      <a:lnTo>
                        <a:pt x="717" y="650"/>
                      </a:lnTo>
                      <a:lnTo>
                        <a:pt x="748" y="677"/>
                      </a:lnTo>
                      <a:lnTo>
                        <a:pt x="748" y="699"/>
                      </a:lnTo>
                      <a:lnTo>
                        <a:pt x="698" y="710"/>
                      </a:lnTo>
                      <a:lnTo>
                        <a:pt x="655" y="766"/>
                      </a:lnTo>
                      <a:lnTo>
                        <a:pt x="604" y="799"/>
                      </a:lnTo>
                      <a:lnTo>
                        <a:pt x="536" y="817"/>
                      </a:lnTo>
                      <a:lnTo>
                        <a:pt x="532" y="834"/>
                      </a:lnTo>
                      <a:lnTo>
                        <a:pt x="574" y="828"/>
                      </a:lnTo>
                      <a:lnTo>
                        <a:pt x="663" y="799"/>
                      </a:lnTo>
                      <a:lnTo>
                        <a:pt x="698" y="774"/>
                      </a:lnTo>
                      <a:lnTo>
                        <a:pt x="717" y="749"/>
                      </a:lnTo>
                      <a:lnTo>
                        <a:pt x="748" y="745"/>
                      </a:lnTo>
                      <a:lnTo>
                        <a:pt x="748" y="774"/>
                      </a:lnTo>
                      <a:lnTo>
                        <a:pt x="767" y="802"/>
                      </a:lnTo>
                      <a:lnTo>
                        <a:pt x="784" y="834"/>
                      </a:lnTo>
                      <a:lnTo>
                        <a:pt x="773" y="859"/>
                      </a:lnTo>
                      <a:lnTo>
                        <a:pt x="734" y="876"/>
                      </a:lnTo>
                      <a:lnTo>
                        <a:pt x="698" y="887"/>
                      </a:lnTo>
                      <a:lnTo>
                        <a:pt x="671" y="912"/>
                      </a:lnTo>
                      <a:lnTo>
                        <a:pt x="557" y="947"/>
                      </a:lnTo>
                      <a:lnTo>
                        <a:pt x="472" y="976"/>
                      </a:lnTo>
                      <a:lnTo>
                        <a:pt x="439" y="994"/>
                      </a:lnTo>
                      <a:lnTo>
                        <a:pt x="464" y="1014"/>
                      </a:lnTo>
                      <a:lnTo>
                        <a:pt x="514" y="1002"/>
                      </a:lnTo>
                      <a:lnTo>
                        <a:pt x="616" y="962"/>
                      </a:lnTo>
                      <a:lnTo>
                        <a:pt x="684" y="944"/>
                      </a:lnTo>
                      <a:lnTo>
                        <a:pt x="699" y="972"/>
                      </a:lnTo>
                      <a:lnTo>
                        <a:pt x="717" y="1022"/>
                      </a:lnTo>
                      <a:lnTo>
                        <a:pt x="748" y="1064"/>
                      </a:lnTo>
                      <a:lnTo>
                        <a:pt x="751" y="1097"/>
                      </a:lnTo>
                      <a:lnTo>
                        <a:pt x="748" y="1128"/>
                      </a:lnTo>
                      <a:lnTo>
                        <a:pt x="713" y="1139"/>
                      </a:lnTo>
                      <a:lnTo>
                        <a:pt x="655" y="1154"/>
                      </a:lnTo>
                      <a:lnTo>
                        <a:pt x="579" y="1188"/>
                      </a:lnTo>
                      <a:lnTo>
                        <a:pt x="469" y="1204"/>
                      </a:lnTo>
                      <a:lnTo>
                        <a:pt x="428" y="1224"/>
                      </a:lnTo>
                      <a:lnTo>
                        <a:pt x="456" y="1238"/>
                      </a:lnTo>
                      <a:lnTo>
                        <a:pt x="554" y="1224"/>
                      </a:lnTo>
                      <a:lnTo>
                        <a:pt x="621" y="1199"/>
                      </a:lnTo>
                      <a:lnTo>
                        <a:pt x="666" y="1182"/>
                      </a:lnTo>
                      <a:lnTo>
                        <a:pt x="706" y="1174"/>
                      </a:lnTo>
                      <a:lnTo>
                        <a:pt x="699" y="1204"/>
                      </a:lnTo>
                      <a:lnTo>
                        <a:pt x="717" y="1246"/>
                      </a:lnTo>
                      <a:lnTo>
                        <a:pt x="742" y="1271"/>
                      </a:lnTo>
                      <a:lnTo>
                        <a:pt x="748" y="1299"/>
                      </a:lnTo>
                      <a:lnTo>
                        <a:pt x="748" y="1324"/>
                      </a:lnTo>
                      <a:lnTo>
                        <a:pt x="713" y="1338"/>
                      </a:lnTo>
                      <a:lnTo>
                        <a:pt x="649" y="1342"/>
                      </a:lnTo>
                      <a:lnTo>
                        <a:pt x="604" y="1356"/>
                      </a:lnTo>
                      <a:lnTo>
                        <a:pt x="503" y="1390"/>
                      </a:lnTo>
                      <a:lnTo>
                        <a:pt x="447" y="1392"/>
                      </a:lnTo>
                      <a:lnTo>
                        <a:pt x="428" y="1417"/>
                      </a:lnTo>
                      <a:lnTo>
                        <a:pt x="453" y="1426"/>
                      </a:lnTo>
                      <a:lnTo>
                        <a:pt x="503" y="1415"/>
                      </a:lnTo>
                      <a:lnTo>
                        <a:pt x="579" y="1392"/>
                      </a:lnTo>
                      <a:lnTo>
                        <a:pt x="621" y="1376"/>
                      </a:lnTo>
                      <a:lnTo>
                        <a:pt x="674" y="1364"/>
                      </a:lnTo>
                      <a:lnTo>
                        <a:pt x="717" y="1367"/>
                      </a:lnTo>
                      <a:lnTo>
                        <a:pt x="731" y="1367"/>
                      </a:lnTo>
                      <a:lnTo>
                        <a:pt x="731" y="1406"/>
                      </a:lnTo>
                      <a:lnTo>
                        <a:pt x="742" y="1426"/>
                      </a:lnTo>
                      <a:lnTo>
                        <a:pt x="666" y="1443"/>
                      </a:lnTo>
                      <a:lnTo>
                        <a:pt x="599" y="1494"/>
                      </a:lnTo>
                      <a:lnTo>
                        <a:pt x="524" y="1519"/>
                      </a:lnTo>
                      <a:lnTo>
                        <a:pt x="472" y="1527"/>
                      </a:lnTo>
                      <a:lnTo>
                        <a:pt x="430" y="1550"/>
                      </a:lnTo>
                      <a:lnTo>
                        <a:pt x="447" y="1566"/>
                      </a:lnTo>
                      <a:lnTo>
                        <a:pt x="489" y="1552"/>
                      </a:lnTo>
                      <a:lnTo>
                        <a:pt x="536" y="1536"/>
                      </a:lnTo>
                      <a:lnTo>
                        <a:pt x="591" y="1527"/>
                      </a:lnTo>
                      <a:lnTo>
                        <a:pt x="638" y="1498"/>
                      </a:lnTo>
                      <a:lnTo>
                        <a:pt x="663" y="1473"/>
                      </a:lnTo>
                      <a:lnTo>
                        <a:pt x="698" y="1469"/>
                      </a:lnTo>
                      <a:lnTo>
                        <a:pt x="738" y="1469"/>
                      </a:lnTo>
                      <a:lnTo>
                        <a:pt x="751" y="1473"/>
                      </a:lnTo>
                      <a:lnTo>
                        <a:pt x="765" y="1501"/>
                      </a:lnTo>
                      <a:lnTo>
                        <a:pt x="773" y="1536"/>
                      </a:lnTo>
                      <a:lnTo>
                        <a:pt x="765" y="1566"/>
                      </a:lnTo>
                      <a:lnTo>
                        <a:pt x="748" y="1583"/>
                      </a:lnTo>
                      <a:lnTo>
                        <a:pt x="734" y="1625"/>
                      </a:lnTo>
                      <a:lnTo>
                        <a:pt x="748" y="1643"/>
                      </a:lnTo>
                      <a:lnTo>
                        <a:pt x="765" y="1660"/>
                      </a:lnTo>
                      <a:lnTo>
                        <a:pt x="765" y="1675"/>
                      </a:lnTo>
                      <a:lnTo>
                        <a:pt x="742" y="1679"/>
                      </a:lnTo>
                      <a:close/>
                    </a:path>
                  </a:pathLst>
                </a:custGeom>
                <a:solidFill>
                  <a:srgbClr val="000000"/>
                </a:solidFill>
                <a:ln w="9525">
                  <a:noFill/>
                  <a:round/>
                  <a:headEnd/>
                  <a:tailEnd/>
                </a:ln>
              </p:spPr>
              <p:txBody>
                <a:bodyPr/>
                <a:lstStyle/>
                <a:p>
                  <a:pPr>
                    <a:defRPr/>
                  </a:pPr>
                  <a:endParaRPr lang="de-DE" sz="1342"/>
                </a:p>
              </p:txBody>
            </p:sp>
            <p:sp>
              <p:nvSpPr>
                <p:cNvPr id="65" name="Freeform 118">
                  <a:extLst>
                    <a:ext uri="{FF2B5EF4-FFF2-40B4-BE49-F238E27FC236}">
                      <a16:creationId xmlns:a16="http://schemas.microsoft.com/office/drawing/2014/main" id="{79B4B882-A2C1-487C-B44E-9CEA20D562D3}"/>
                    </a:ext>
                  </a:extLst>
                </p:cNvPr>
                <p:cNvSpPr>
                  <a:spLocks/>
                </p:cNvSpPr>
                <p:nvPr/>
              </p:nvSpPr>
              <p:spPr bwMode="auto">
                <a:xfrm>
                  <a:off x="2183" y="2901"/>
                  <a:ext cx="127" cy="40"/>
                </a:xfrm>
                <a:custGeom>
                  <a:avLst/>
                  <a:gdLst>
                    <a:gd name="T0" fmla="*/ 0 w 254"/>
                    <a:gd name="T1" fmla="*/ 8 h 83"/>
                    <a:gd name="T2" fmla="*/ 13 w 254"/>
                    <a:gd name="T3" fmla="*/ 7 h 83"/>
                    <a:gd name="T4" fmla="*/ 18 w 254"/>
                    <a:gd name="T5" fmla="*/ 5 h 83"/>
                    <a:gd name="T6" fmla="*/ 22 w 254"/>
                    <a:gd name="T7" fmla="*/ 2 h 83"/>
                    <a:gd name="T8" fmla="*/ 30 w 254"/>
                    <a:gd name="T9" fmla="*/ 0 h 83"/>
                    <a:gd name="T10" fmla="*/ 32 w 254"/>
                    <a:gd name="T11" fmla="*/ 2 h 83"/>
                    <a:gd name="T12" fmla="*/ 29 w 254"/>
                    <a:gd name="T13" fmla="*/ 2 h 83"/>
                    <a:gd name="T14" fmla="*/ 23 w 254"/>
                    <a:gd name="T15" fmla="*/ 5 h 83"/>
                    <a:gd name="T16" fmla="*/ 20 w 254"/>
                    <a:gd name="T17" fmla="*/ 7 h 83"/>
                    <a:gd name="T18" fmla="*/ 15 w 254"/>
                    <a:gd name="T19" fmla="*/ 9 h 83"/>
                    <a:gd name="T20" fmla="*/ 7 w 254"/>
                    <a:gd name="T21" fmla="*/ 10 h 83"/>
                    <a:gd name="T22" fmla="*/ 1 w 254"/>
                    <a:gd name="T23" fmla="*/ 10 h 83"/>
                    <a:gd name="T24" fmla="*/ 0 w 254"/>
                    <a:gd name="T25" fmla="*/ 8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4"/>
                    <a:gd name="T40" fmla="*/ 0 h 83"/>
                    <a:gd name="T41" fmla="*/ 254 w 254"/>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4" h="83">
                      <a:moveTo>
                        <a:pt x="0" y="66"/>
                      </a:moveTo>
                      <a:lnTo>
                        <a:pt x="101" y="63"/>
                      </a:lnTo>
                      <a:lnTo>
                        <a:pt x="141" y="41"/>
                      </a:lnTo>
                      <a:lnTo>
                        <a:pt x="174" y="16"/>
                      </a:lnTo>
                      <a:lnTo>
                        <a:pt x="236" y="0"/>
                      </a:lnTo>
                      <a:lnTo>
                        <a:pt x="254" y="16"/>
                      </a:lnTo>
                      <a:lnTo>
                        <a:pt x="227" y="23"/>
                      </a:lnTo>
                      <a:lnTo>
                        <a:pt x="183" y="47"/>
                      </a:lnTo>
                      <a:lnTo>
                        <a:pt x="159" y="63"/>
                      </a:lnTo>
                      <a:lnTo>
                        <a:pt x="119" y="74"/>
                      </a:lnTo>
                      <a:lnTo>
                        <a:pt x="56" y="80"/>
                      </a:lnTo>
                      <a:lnTo>
                        <a:pt x="6" y="83"/>
                      </a:lnTo>
                      <a:lnTo>
                        <a:pt x="0" y="66"/>
                      </a:lnTo>
                      <a:close/>
                    </a:path>
                  </a:pathLst>
                </a:custGeom>
                <a:solidFill>
                  <a:srgbClr val="000000"/>
                </a:solidFill>
                <a:ln w="9525">
                  <a:noFill/>
                  <a:round/>
                  <a:headEnd/>
                  <a:tailEnd/>
                </a:ln>
              </p:spPr>
              <p:txBody>
                <a:bodyPr/>
                <a:lstStyle/>
                <a:p>
                  <a:pPr>
                    <a:defRPr/>
                  </a:pPr>
                  <a:endParaRPr lang="de-DE" sz="1342"/>
                </a:p>
              </p:txBody>
            </p:sp>
            <p:sp>
              <p:nvSpPr>
                <p:cNvPr id="66" name="Freeform 119">
                  <a:extLst>
                    <a:ext uri="{FF2B5EF4-FFF2-40B4-BE49-F238E27FC236}">
                      <a16:creationId xmlns:a16="http://schemas.microsoft.com/office/drawing/2014/main" id="{7F5F5A55-1898-465D-8837-265398A33512}"/>
                    </a:ext>
                  </a:extLst>
                </p:cNvPr>
                <p:cNvSpPr>
                  <a:spLocks/>
                </p:cNvSpPr>
                <p:nvPr/>
              </p:nvSpPr>
              <p:spPr bwMode="auto">
                <a:xfrm>
                  <a:off x="1990" y="1994"/>
                  <a:ext cx="367" cy="199"/>
                </a:xfrm>
                <a:custGeom>
                  <a:avLst/>
                  <a:gdLst>
                    <a:gd name="T0" fmla="*/ 3 w 734"/>
                    <a:gd name="T1" fmla="*/ 6 h 398"/>
                    <a:gd name="T2" fmla="*/ 13 w 734"/>
                    <a:gd name="T3" fmla="*/ 6 h 398"/>
                    <a:gd name="T4" fmla="*/ 25 w 734"/>
                    <a:gd name="T5" fmla="*/ 6 h 398"/>
                    <a:gd name="T6" fmla="*/ 33 w 734"/>
                    <a:gd name="T7" fmla="*/ 6 h 398"/>
                    <a:gd name="T8" fmla="*/ 39 w 734"/>
                    <a:gd name="T9" fmla="*/ 6 h 398"/>
                    <a:gd name="T10" fmla="*/ 48 w 734"/>
                    <a:gd name="T11" fmla="*/ 3 h 398"/>
                    <a:gd name="T12" fmla="*/ 52 w 734"/>
                    <a:gd name="T13" fmla="*/ 0 h 398"/>
                    <a:gd name="T14" fmla="*/ 59 w 734"/>
                    <a:gd name="T15" fmla="*/ 3 h 398"/>
                    <a:gd name="T16" fmla="*/ 70 w 734"/>
                    <a:gd name="T17" fmla="*/ 11 h 398"/>
                    <a:gd name="T18" fmla="*/ 77 w 734"/>
                    <a:gd name="T19" fmla="*/ 15 h 398"/>
                    <a:gd name="T20" fmla="*/ 86 w 734"/>
                    <a:gd name="T21" fmla="*/ 23 h 398"/>
                    <a:gd name="T22" fmla="*/ 92 w 734"/>
                    <a:gd name="T23" fmla="*/ 27 h 398"/>
                    <a:gd name="T24" fmla="*/ 87 w 734"/>
                    <a:gd name="T25" fmla="*/ 32 h 398"/>
                    <a:gd name="T26" fmla="*/ 82 w 734"/>
                    <a:gd name="T27" fmla="*/ 37 h 398"/>
                    <a:gd name="T28" fmla="*/ 73 w 734"/>
                    <a:gd name="T29" fmla="*/ 41 h 398"/>
                    <a:gd name="T30" fmla="*/ 63 w 734"/>
                    <a:gd name="T31" fmla="*/ 45 h 398"/>
                    <a:gd name="T32" fmla="*/ 55 w 734"/>
                    <a:gd name="T33" fmla="*/ 48 h 398"/>
                    <a:gd name="T34" fmla="*/ 48 w 734"/>
                    <a:gd name="T35" fmla="*/ 49 h 398"/>
                    <a:gd name="T36" fmla="*/ 41 w 734"/>
                    <a:gd name="T37" fmla="*/ 50 h 398"/>
                    <a:gd name="T38" fmla="*/ 31 w 734"/>
                    <a:gd name="T39" fmla="*/ 44 h 398"/>
                    <a:gd name="T40" fmla="*/ 23 w 734"/>
                    <a:gd name="T41" fmla="*/ 38 h 398"/>
                    <a:gd name="T42" fmla="*/ 15 w 734"/>
                    <a:gd name="T43" fmla="*/ 29 h 398"/>
                    <a:gd name="T44" fmla="*/ 9 w 734"/>
                    <a:gd name="T45" fmla="*/ 23 h 398"/>
                    <a:gd name="T46" fmla="*/ 3 w 734"/>
                    <a:gd name="T47" fmla="*/ 18 h 398"/>
                    <a:gd name="T48" fmla="*/ 0 w 734"/>
                    <a:gd name="T49" fmla="*/ 10 h 398"/>
                    <a:gd name="T50" fmla="*/ 3 w 734"/>
                    <a:gd name="T51" fmla="*/ 6 h 3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4"/>
                    <a:gd name="T79" fmla="*/ 0 h 398"/>
                    <a:gd name="T80" fmla="*/ 734 w 734"/>
                    <a:gd name="T81" fmla="*/ 398 h 3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4" h="398">
                      <a:moveTo>
                        <a:pt x="22" y="46"/>
                      </a:moveTo>
                      <a:lnTo>
                        <a:pt x="110" y="50"/>
                      </a:lnTo>
                      <a:lnTo>
                        <a:pt x="202" y="53"/>
                      </a:lnTo>
                      <a:lnTo>
                        <a:pt x="262" y="53"/>
                      </a:lnTo>
                      <a:lnTo>
                        <a:pt x="309" y="42"/>
                      </a:lnTo>
                      <a:lnTo>
                        <a:pt x="386" y="20"/>
                      </a:lnTo>
                      <a:lnTo>
                        <a:pt x="422" y="0"/>
                      </a:lnTo>
                      <a:lnTo>
                        <a:pt x="472" y="28"/>
                      </a:lnTo>
                      <a:lnTo>
                        <a:pt x="553" y="85"/>
                      </a:lnTo>
                      <a:lnTo>
                        <a:pt x="613" y="125"/>
                      </a:lnTo>
                      <a:lnTo>
                        <a:pt x="688" y="179"/>
                      </a:lnTo>
                      <a:lnTo>
                        <a:pt x="734" y="220"/>
                      </a:lnTo>
                      <a:lnTo>
                        <a:pt x="691" y="256"/>
                      </a:lnTo>
                      <a:lnTo>
                        <a:pt x="649" y="295"/>
                      </a:lnTo>
                      <a:lnTo>
                        <a:pt x="582" y="323"/>
                      </a:lnTo>
                      <a:lnTo>
                        <a:pt x="511" y="353"/>
                      </a:lnTo>
                      <a:lnTo>
                        <a:pt x="447" y="378"/>
                      </a:lnTo>
                      <a:lnTo>
                        <a:pt x="387" y="387"/>
                      </a:lnTo>
                      <a:lnTo>
                        <a:pt x="326" y="398"/>
                      </a:lnTo>
                      <a:lnTo>
                        <a:pt x="249" y="345"/>
                      </a:lnTo>
                      <a:lnTo>
                        <a:pt x="191" y="298"/>
                      </a:lnTo>
                      <a:lnTo>
                        <a:pt x="124" y="238"/>
                      </a:lnTo>
                      <a:lnTo>
                        <a:pt x="67" y="179"/>
                      </a:lnTo>
                      <a:lnTo>
                        <a:pt x="25" y="138"/>
                      </a:lnTo>
                      <a:lnTo>
                        <a:pt x="0" y="78"/>
                      </a:lnTo>
                      <a:lnTo>
                        <a:pt x="22" y="46"/>
                      </a:lnTo>
                      <a:close/>
                    </a:path>
                  </a:pathLst>
                </a:custGeom>
                <a:solidFill>
                  <a:srgbClr val="F8F8F8"/>
                </a:solidFill>
                <a:ln w="9525">
                  <a:noFill/>
                  <a:round/>
                  <a:headEnd/>
                  <a:tailEnd/>
                </a:ln>
              </p:spPr>
              <p:txBody>
                <a:bodyPr/>
                <a:lstStyle/>
                <a:p>
                  <a:pPr>
                    <a:defRPr/>
                  </a:pPr>
                  <a:endParaRPr lang="de-DE" sz="1342"/>
                </a:p>
              </p:txBody>
            </p:sp>
            <p:sp>
              <p:nvSpPr>
                <p:cNvPr id="67" name="Freeform 120">
                  <a:extLst>
                    <a:ext uri="{FF2B5EF4-FFF2-40B4-BE49-F238E27FC236}">
                      <a16:creationId xmlns:a16="http://schemas.microsoft.com/office/drawing/2014/main" id="{EBECB1A9-2F1D-44C4-B018-C56E59A51ABD}"/>
                    </a:ext>
                  </a:extLst>
                </p:cNvPr>
                <p:cNvSpPr>
                  <a:spLocks/>
                </p:cNvSpPr>
                <p:nvPr/>
              </p:nvSpPr>
              <p:spPr bwMode="auto">
                <a:xfrm>
                  <a:off x="1981" y="1987"/>
                  <a:ext cx="397" cy="232"/>
                </a:xfrm>
                <a:custGeom>
                  <a:avLst/>
                  <a:gdLst>
                    <a:gd name="T0" fmla="*/ 49 w 793"/>
                    <a:gd name="T1" fmla="*/ 50 h 463"/>
                    <a:gd name="T2" fmla="*/ 65 w 793"/>
                    <a:gd name="T3" fmla="*/ 46 h 463"/>
                    <a:gd name="T4" fmla="*/ 77 w 793"/>
                    <a:gd name="T5" fmla="*/ 40 h 463"/>
                    <a:gd name="T6" fmla="*/ 87 w 793"/>
                    <a:gd name="T7" fmla="*/ 34 h 463"/>
                    <a:gd name="T8" fmla="*/ 90 w 793"/>
                    <a:gd name="T9" fmla="*/ 30 h 463"/>
                    <a:gd name="T10" fmla="*/ 77 w 793"/>
                    <a:gd name="T11" fmla="*/ 18 h 463"/>
                    <a:gd name="T12" fmla="*/ 66 w 793"/>
                    <a:gd name="T13" fmla="*/ 12 h 463"/>
                    <a:gd name="T14" fmla="*/ 56 w 793"/>
                    <a:gd name="T15" fmla="*/ 5 h 463"/>
                    <a:gd name="T16" fmla="*/ 54 w 793"/>
                    <a:gd name="T17" fmla="*/ 5 h 463"/>
                    <a:gd name="T18" fmla="*/ 48 w 793"/>
                    <a:gd name="T19" fmla="*/ 7 h 463"/>
                    <a:gd name="T20" fmla="*/ 39 w 793"/>
                    <a:gd name="T21" fmla="*/ 10 h 463"/>
                    <a:gd name="T22" fmla="*/ 24 w 793"/>
                    <a:gd name="T23" fmla="*/ 11 h 463"/>
                    <a:gd name="T24" fmla="*/ 10 w 793"/>
                    <a:gd name="T25" fmla="*/ 11 h 463"/>
                    <a:gd name="T26" fmla="*/ 6 w 793"/>
                    <a:gd name="T27" fmla="*/ 11 h 463"/>
                    <a:gd name="T28" fmla="*/ 6 w 793"/>
                    <a:gd name="T29" fmla="*/ 14 h 463"/>
                    <a:gd name="T30" fmla="*/ 9 w 793"/>
                    <a:gd name="T31" fmla="*/ 18 h 463"/>
                    <a:gd name="T32" fmla="*/ 15 w 793"/>
                    <a:gd name="T33" fmla="*/ 26 h 463"/>
                    <a:gd name="T34" fmla="*/ 23 w 793"/>
                    <a:gd name="T35" fmla="*/ 32 h 463"/>
                    <a:gd name="T36" fmla="*/ 32 w 793"/>
                    <a:gd name="T37" fmla="*/ 41 h 463"/>
                    <a:gd name="T38" fmla="*/ 41 w 793"/>
                    <a:gd name="T39" fmla="*/ 48 h 463"/>
                    <a:gd name="T40" fmla="*/ 47 w 793"/>
                    <a:gd name="T41" fmla="*/ 52 h 463"/>
                    <a:gd name="T42" fmla="*/ 49 w 793"/>
                    <a:gd name="T43" fmla="*/ 56 h 463"/>
                    <a:gd name="T44" fmla="*/ 47 w 793"/>
                    <a:gd name="T45" fmla="*/ 58 h 463"/>
                    <a:gd name="T46" fmla="*/ 43 w 793"/>
                    <a:gd name="T47" fmla="*/ 57 h 463"/>
                    <a:gd name="T48" fmla="*/ 34 w 793"/>
                    <a:gd name="T49" fmla="*/ 49 h 463"/>
                    <a:gd name="T50" fmla="*/ 23 w 793"/>
                    <a:gd name="T51" fmla="*/ 39 h 463"/>
                    <a:gd name="T52" fmla="*/ 14 w 793"/>
                    <a:gd name="T53" fmla="*/ 32 h 463"/>
                    <a:gd name="T54" fmla="*/ 8 w 793"/>
                    <a:gd name="T55" fmla="*/ 26 h 463"/>
                    <a:gd name="T56" fmla="*/ 4 w 793"/>
                    <a:gd name="T57" fmla="*/ 19 h 463"/>
                    <a:gd name="T58" fmla="*/ 1 w 793"/>
                    <a:gd name="T59" fmla="*/ 15 h 463"/>
                    <a:gd name="T60" fmla="*/ 0 w 793"/>
                    <a:gd name="T61" fmla="*/ 10 h 463"/>
                    <a:gd name="T62" fmla="*/ 2 w 793"/>
                    <a:gd name="T63" fmla="*/ 7 h 463"/>
                    <a:gd name="T64" fmla="*/ 5 w 793"/>
                    <a:gd name="T65" fmla="*/ 5 h 463"/>
                    <a:gd name="T66" fmla="*/ 12 w 793"/>
                    <a:gd name="T67" fmla="*/ 6 h 463"/>
                    <a:gd name="T68" fmla="*/ 24 w 793"/>
                    <a:gd name="T69" fmla="*/ 7 h 463"/>
                    <a:gd name="T70" fmla="*/ 34 w 793"/>
                    <a:gd name="T71" fmla="*/ 7 h 463"/>
                    <a:gd name="T72" fmla="*/ 41 w 793"/>
                    <a:gd name="T73" fmla="*/ 5 h 463"/>
                    <a:gd name="T74" fmla="*/ 50 w 793"/>
                    <a:gd name="T75" fmla="*/ 4 h 463"/>
                    <a:gd name="T76" fmla="*/ 53 w 793"/>
                    <a:gd name="T77" fmla="*/ 0 h 463"/>
                    <a:gd name="T78" fmla="*/ 57 w 793"/>
                    <a:gd name="T79" fmla="*/ 0 h 463"/>
                    <a:gd name="T80" fmla="*/ 66 w 793"/>
                    <a:gd name="T81" fmla="*/ 6 h 463"/>
                    <a:gd name="T82" fmla="*/ 75 w 793"/>
                    <a:gd name="T83" fmla="*/ 13 h 463"/>
                    <a:gd name="T84" fmla="*/ 85 w 793"/>
                    <a:gd name="T85" fmla="*/ 19 h 463"/>
                    <a:gd name="T86" fmla="*/ 91 w 793"/>
                    <a:gd name="T87" fmla="*/ 23 h 463"/>
                    <a:gd name="T88" fmla="*/ 97 w 793"/>
                    <a:gd name="T89" fmla="*/ 27 h 463"/>
                    <a:gd name="T90" fmla="*/ 100 w 793"/>
                    <a:gd name="T91" fmla="*/ 29 h 463"/>
                    <a:gd name="T92" fmla="*/ 98 w 793"/>
                    <a:gd name="T93" fmla="*/ 32 h 463"/>
                    <a:gd name="T94" fmla="*/ 94 w 793"/>
                    <a:gd name="T95" fmla="*/ 34 h 463"/>
                    <a:gd name="T96" fmla="*/ 89 w 793"/>
                    <a:gd name="T97" fmla="*/ 38 h 463"/>
                    <a:gd name="T98" fmla="*/ 85 w 793"/>
                    <a:gd name="T99" fmla="*/ 40 h 463"/>
                    <a:gd name="T100" fmla="*/ 76 w 793"/>
                    <a:gd name="T101" fmla="*/ 44 h 463"/>
                    <a:gd name="T102" fmla="*/ 70 w 793"/>
                    <a:gd name="T103" fmla="*/ 46 h 463"/>
                    <a:gd name="T104" fmla="*/ 63 w 793"/>
                    <a:gd name="T105" fmla="*/ 51 h 463"/>
                    <a:gd name="T106" fmla="*/ 56 w 793"/>
                    <a:gd name="T107" fmla="*/ 52 h 463"/>
                    <a:gd name="T108" fmla="*/ 51 w 793"/>
                    <a:gd name="T109" fmla="*/ 52 h 463"/>
                    <a:gd name="T110" fmla="*/ 49 w 793"/>
                    <a:gd name="T111" fmla="*/ 50 h 4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3"/>
                    <a:gd name="T169" fmla="*/ 0 h 463"/>
                    <a:gd name="T170" fmla="*/ 793 w 793"/>
                    <a:gd name="T171" fmla="*/ 463 h 4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3" h="463">
                      <a:moveTo>
                        <a:pt x="389" y="396"/>
                      </a:moveTo>
                      <a:lnTo>
                        <a:pt x="514" y="362"/>
                      </a:lnTo>
                      <a:lnTo>
                        <a:pt x="616" y="318"/>
                      </a:lnTo>
                      <a:lnTo>
                        <a:pt x="690" y="266"/>
                      </a:lnTo>
                      <a:lnTo>
                        <a:pt x="718" y="236"/>
                      </a:lnTo>
                      <a:lnTo>
                        <a:pt x="613" y="141"/>
                      </a:lnTo>
                      <a:lnTo>
                        <a:pt x="528" y="89"/>
                      </a:lnTo>
                      <a:lnTo>
                        <a:pt x="447" y="39"/>
                      </a:lnTo>
                      <a:lnTo>
                        <a:pt x="431" y="39"/>
                      </a:lnTo>
                      <a:lnTo>
                        <a:pt x="380" y="56"/>
                      </a:lnTo>
                      <a:lnTo>
                        <a:pt x="312" y="75"/>
                      </a:lnTo>
                      <a:lnTo>
                        <a:pt x="191" y="84"/>
                      </a:lnTo>
                      <a:lnTo>
                        <a:pt x="74" y="81"/>
                      </a:lnTo>
                      <a:lnTo>
                        <a:pt x="42" y="84"/>
                      </a:lnTo>
                      <a:lnTo>
                        <a:pt x="42" y="106"/>
                      </a:lnTo>
                      <a:lnTo>
                        <a:pt x="68" y="141"/>
                      </a:lnTo>
                      <a:lnTo>
                        <a:pt x="116" y="202"/>
                      </a:lnTo>
                      <a:lnTo>
                        <a:pt x="177" y="252"/>
                      </a:lnTo>
                      <a:lnTo>
                        <a:pt x="253" y="326"/>
                      </a:lnTo>
                      <a:lnTo>
                        <a:pt x="326" y="379"/>
                      </a:lnTo>
                      <a:lnTo>
                        <a:pt x="372" y="410"/>
                      </a:lnTo>
                      <a:lnTo>
                        <a:pt x="386" y="443"/>
                      </a:lnTo>
                      <a:lnTo>
                        <a:pt x="369" y="463"/>
                      </a:lnTo>
                      <a:lnTo>
                        <a:pt x="343" y="452"/>
                      </a:lnTo>
                      <a:lnTo>
                        <a:pt x="270" y="385"/>
                      </a:lnTo>
                      <a:lnTo>
                        <a:pt x="177" y="308"/>
                      </a:lnTo>
                      <a:lnTo>
                        <a:pt x="110" y="252"/>
                      </a:lnTo>
                      <a:lnTo>
                        <a:pt x="64" y="202"/>
                      </a:lnTo>
                      <a:lnTo>
                        <a:pt x="25" y="148"/>
                      </a:lnTo>
                      <a:lnTo>
                        <a:pt x="8" y="114"/>
                      </a:lnTo>
                      <a:lnTo>
                        <a:pt x="0" y="75"/>
                      </a:lnTo>
                      <a:lnTo>
                        <a:pt x="11" y="50"/>
                      </a:lnTo>
                      <a:lnTo>
                        <a:pt x="39" y="39"/>
                      </a:lnTo>
                      <a:lnTo>
                        <a:pt x="90" y="42"/>
                      </a:lnTo>
                      <a:lnTo>
                        <a:pt x="185" y="56"/>
                      </a:lnTo>
                      <a:lnTo>
                        <a:pt x="267" y="56"/>
                      </a:lnTo>
                      <a:lnTo>
                        <a:pt x="326" y="39"/>
                      </a:lnTo>
                      <a:lnTo>
                        <a:pt x="394" y="25"/>
                      </a:lnTo>
                      <a:lnTo>
                        <a:pt x="422" y="0"/>
                      </a:lnTo>
                      <a:lnTo>
                        <a:pt x="453" y="0"/>
                      </a:lnTo>
                      <a:lnTo>
                        <a:pt x="524" y="42"/>
                      </a:lnTo>
                      <a:lnTo>
                        <a:pt x="599" y="100"/>
                      </a:lnTo>
                      <a:lnTo>
                        <a:pt x="680" y="152"/>
                      </a:lnTo>
                      <a:lnTo>
                        <a:pt x="726" y="184"/>
                      </a:lnTo>
                      <a:lnTo>
                        <a:pt x="773" y="216"/>
                      </a:lnTo>
                      <a:lnTo>
                        <a:pt x="793" y="227"/>
                      </a:lnTo>
                      <a:lnTo>
                        <a:pt x="782" y="250"/>
                      </a:lnTo>
                      <a:lnTo>
                        <a:pt x="748" y="269"/>
                      </a:lnTo>
                      <a:lnTo>
                        <a:pt x="709" y="304"/>
                      </a:lnTo>
                      <a:lnTo>
                        <a:pt x="673" y="318"/>
                      </a:lnTo>
                      <a:lnTo>
                        <a:pt x="605" y="346"/>
                      </a:lnTo>
                      <a:lnTo>
                        <a:pt x="557" y="368"/>
                      </a:lnTo>
                      <a:lnTo>
                        <a:pt x="503" y="401"/>
                      </a:lnTo>
                      <a:lnTo>
                        <a:pt x="447" y="410"/>
                      </a:lnTo>
                      <a:lnTo>
                        <a:pt x="403" y="413"/>
                      </a:lnTo>
                      <a:lnTo>
                        <a:pt x="389" y="396"/>
                      </a:lnTo>
                      <a:close/>
                    </a:path>
                  </a:pathLst>
                </a:custGeom>
                <a:solidFill>
                  <a:srgbClr val="000000"/>
                </a:solidFill>
                <a:ln w="9525">
                  <a:noFill/>
                  <a:round/>
                  <a:headEnd/>
                  <a:tailEnd/>
                </a:ln>
              </p:spPr>
              <p:txBody>
                <a:bodyPr/>
                <a:lstStyle/>
                <a:p>
                  <a:pPr>
                    <a:defRPr/>
                  </a:pPr>
                  <a:endParaRPr lang="de-DE" sz="1342"/>
                </a:p>
              </p:txBody>
            </p:sp>
            <p:sp>
              <p:nvSpPr>
                <p:cNvPr id="68" name="Freeform 121">
                  <a:extLst>
                    <a:ext uri="{FF2B5EF4-FFF2-40B4-BE49-F238E27FC236}">
                      <a16:creationId xmlns:a16="http://schemas.microsoft.com/office/drawing/2014/main" id="{60214AE0-E860-436E-BBC4-85408698A74C}"/>
                    </a:ext>
                  </a:extLst>
                </p:cNvPr>
                <p:cNvSpPr>
                  <a:spLocks/>
                </p:cNvSpPr>
                <p:nvPr/>
              </p:nvSpPr>
              <p:spPr bwMode="auto">
                <a:xfrm>
                  <a:off x="2205" y="2163"/>
                  <a:ext cx="126" cy="80"/>
                </a:xfrm>
                <a:custGeom>
                  <a:avLst/>
                  <a:gdLst>
                    <a:gd name="T0" fmla="*/ 27 w 251"/>
                    <a:gd name="T1" fmla="*/ 3 h 159"/>
                    <a:gd name="T2" fmla="*/ 20 w 251"/>
                    <a:gd name="T3" fmla="*/ 8 h 159"/>
                    <a:gd name="T4" fmla="*/ 14 w 251"/>
                    <a:gd name="T5" fmla="*/ 13 h 159"/>
                    <a:gd name="T6" fmla="*/ 5 w 251"/>
                    <a:gd name="T7" fmla="*/ 16 h 159"/>
                    <a:gd name="T8" fmla="*/ 0 w 251"/>
                    <a:gd name="T9" fmla="*/ 18 h 159"/>
                    <a:gd name="T10" fmla="*/ 4 w 251"/>
                    <a:gd name="T11" fmla="*/ 20 h 159"/>
                    <a:gd name="T12" fmla="*/ 11 w 251"/>
                    <a:gd name="T13" fmla="*/ 19 h 159"/>
                    <a:gd name="T14" fmla="*/ 20 w 251"/>
                    <a:gd name="T15" fmla="*/ 13 h 159"/>
                    <a:gd name="T16" fmla="*/ 32 w 251"/>
                    <a:gd name="T17" fmla="*/ 0 h 159"/>
                    <a:gd name="T18" fmla="*/ 27 w 251"/>
                    <a:gd name="T19" fmla="*/ 3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1"/>
                    <a:gd name="T31" fmla="*/ 0 h 159"/>
                    <a:gd name="T32" fmla="*/ 251 w 251"/>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1" h="159">
                      <a:moveTo>
                        <a:pt x="212" y="18"/>
                      </a:moveTo>
                      <a:lnTo>
                        <a:pt x="159" y="61"/>
                      </a:lnTo>
                      <a:lnTo>
                        <a:pt x="110" y="100"/>
                      </a:lnTo>
                      <a:lnTo>
                        <a:pt x="40" y="125"/>
                      </a:lnTo>
                      <a:lnTo>
                        <a:pt x="0" y="138"/>
                      </a:lnTo>
                      <a:lnTo>
                        <a:pt x="32" y="159"/>
                      </a:lnTo>
                      <a:lnTo>
                        <a:pt x="82" y="152"/>
                      </a:lnTo>
                      <a:lnTo>
                        <a:pt x="160" y="100"/>
                      </a:lnTo>
                      <a:lnTo>
                        <a:pt x="251" y="0"/>
                      </a:lnTo>
                      <a:lnTo>
                        <a:pt x="212" y="18"/>
                      </a:lnTo>
                      <a:close/>
                    </a:path>
                  </a:pathLst>
                </a:custGeom>
                <a:solidFill>
                  <a:srgbClr val="000000"/>
                </a:solidFill>
                <a:ln w="9525">
                  <a:noFill/>
                  <a:round/>
                  <a:headEnd/>
                  <a:tailEnd/>
                </a:ln>
              </p:spPr>
              <p:txBody>
                <a:bodyPr/>
                <a:lstStyle/>
                <a:p>
                  <a:pPr>
                    <a:defRPr/>
                  </a:pPr>
                  <a:endParaRPr lang="de-DE" sz="1342"/>
                </a:p>
              </p:txBody>
            </p:sp>
          </p:grpSp>
          <p:grpSp>
            <p:nvGrpSpPr>
              <p:cNvPr id="16" name="Group 140">
                <a:extLst>
                  <a:ext uri="{FF2B5EF4-FFF2-40B4-BE49-F238E27FC236}">
                    <a16:creationId xmlns:a16="http://schemas.microsoft.com/office/drawing/2014/main" id="{73226ADE-B9C5-4B5E-A1C9-D4EB2B4227B7}"/>
                  </a:ext>
                </a:extLst>
              </p:cNvPr>
              <p:cNvGrpSpPr>
                <a:grpSpLocks/>
              </p:cNvGrpSpPr>
              <p:nvPr/>
            </p:nvGrpSpPr>
            <p:grpSpPr bwMode="auto">
              <a:xfrm>
                <a:off x="503932" y="3092351"/>
                <a:ext cx="735012" cy="1657350"/>
                <a:chOff x="2086" y="2141"/>
                <a:chExt cx="463" cy="1044"/>
              </a:xfrm>
            </p:grpSpPr>
            <p:sp>
              <p:nvSpPr>
                <p:cNvPr id="35" name="Freeform 123">
                  <a:extLst>
                    <a:ext uri="{FF2B5EF4-FFF2-40B4-BE49-F238E27FC236}">
                      <a16:creationId xmlns:a16="http://schemas.microsoft.com/office/drawing/2014/main" id="{6B1E843E-A857-481C-9B86-EA7885078BB3}"/>
                    </a:ext>
                  </a:extLst>
                </p:cNvPr>
                <p:cNvSpPr>
                  <a:spLocks/>
                </p:cNvSpPr>
                <p:nvPr/>
              </p:nvSpPr>
              <p:spPr bwMode="auto">
                <a:xfrm>
                  <a:off x="2097" y="2187"/>
                  <a:ext cx="241" cy="984"/>
                </a:xfrm>
                <a:custGeom>
                  <a:avLst/>
                  <a:gdLst>
                    <a:gd name="T0" fmla="*/ 59 w 486"/>
                    <a:gd name="T1" fmla="*/ 44 h 1969"/>
                    <a:gd name="T2" fmla="*/ 60 w 486"/>
                    <a:gd name="T3" fmla="*/ 53 h 1969"/>
                    <a:gd name="T4" fmla="*/ 60 w 486"/>
                    <a:gd name="T5" fmla="*/ 102 h 1969"/>
                    <a:gd name="T6" fmla="*/ 56 w 486"/>
                    <a:gd name="T7" fmla="*/ 167 h 1969"/>
                    <a:gd name="T8" fmla="*/ 56 w 486"/>
                    <a:gd name="T9" fmla="*/ 209 h 1969"/>
                    <a:gd name="T10" fmla="*/ 58 w 486"/>
                    <a:gd name="T11" fmla="*/ 238 h 1969"/>
                    <a:gd name="T12" fmla="*/ 56 w 486"/>
                    <a:gd name="T13" fmla="*/ 246 h 1969"/>
                    <a:gd name="T14" fmla="*/ 53 w 486"/>
                    <a:gd name="T15" fmla="*/ 244 h 1969"/>
                    <a:gd name="T16" fmla="*/ 32 w 486"/>
                    <a:gd name="T17" fmla="*/ 228 h 1969"/>
                    <a:gd name="T18" fmla="*/ 27 w 486"/>
                    <a:gd name="T19" fmla="*/ 225 h 1969"/>
                    <a:gd name="T20" fmla="*/ 24 w 486"/>
                    <a:gd name="T21" fmla="*/ 220 h 1969"/>
                    <a:gd name="T22" fmla="*/ 19 w 486"/>
                    <a:gd name="T23" fmla="*/ 214 h 1969"/>
                    <a:gd name="T24" fmla="*/ 12 w 486"/>
                    <a:gd name="T25" fmla="*/ 208 h 1969"/>
                    <a:gd name="T26" fmla="*/ 8 w 486"/>
                    <a:gd name="T27" fmla="*/ 200 h 1969"/>
                    <a:gd name="T28" fmla="*/ 0 w 486"/>
                    <a:gd name="T29" fmla="*/ 192 h 1969"/>
                    <a:gd name="T30" fmla="*/ 0 w 486"/>
                    <a:gd name="T31" fmla="*/ 188 h 1969"/>
                    <a:gd name="T32" fmla="*/ 4 w 486"/>
                    <a:gd name="T33" fmla="*/ 182 h 1969"/>
                    <a:gd name="T34" fmla="*/ 6 w 486"/>
                    <a:gd name="T35" fmla="*/ 175 h 1969"/>
                    <a:gd name="T36" fmla="*/ 5 w 486"/>
                    <a:gd name="T37" fmla="*/ 171 h 1969"/>
                    <a:gd name="T38" fmla="*/ 3 w 486"/>
                    <a:gd name="T39" fmla="*/ 165 h 1969"/>
                    <a:gd name="T40" fmla="*/ 2 w 486"/>
                    <a:gd name="T41" fmla="*/ 160 h 1969"/>
                    <a:gd name="T42" fmla="*/ 5 w 486"/>
                    <a:gd name="T43" fmla="*/ 153 h 1969"/>
                    <a:gd name="T44" fmla="*/ 5 w 486"/>
                    <a:gd name="T45" fmla="*/ 149 h 1969"/>
                    <a:gd name="T46" fmla="*/ 2 w 486"/>
                    <a:gd name="T47" fmla="*/ 139 h 1969"/>
                    <a:gd name="T48" fmla="*/ 2 w 486"/>
                    <a:gd name="T49" fmla="*/ 134 h 1969"/>
                    <a:gd name="T50" fmla="*/ 4 w 486"/>
                    <a:gd name="T51" fmla="*/ 130 h 1969"/>
                    <a:gd name="T52" fmla="*/ 7 w 486"/>
                    <a:gd name="T53" fmla="*/ 125 h 1969"/>
                    <a:gd name="T54" fmla="*/ 7 w 486"/>
                    <a:gd name="T55" fmla="*/ 117 h 1969"/>
                    <a:gd name="T56" fmla="*/ 5 w 486"/>
                    <a:gd name="T57" fmla="*/ 110 h 1969"/>
                    <a:gd name="T58" fmla="*/ 7 w 486"/>
                    <a:gd name="T59" fmla="*/ 102 h 1969"/>
                    <a:gd name="T60" fmla="*/ 9 w 486"/>
                    <a:gd name="T61" fmla="*/ 100 h 1969"/>
                    <a:gd name="T62" fmla="*/ 7 w 486"/>
                    <a:gd name="T63" fmla="*/ 92 h 1969"/>
                    <a:gd name="T64" fmla="*/ 3 w 486"/>
                    <a:gd name="T65" fmla="*/ 84 h 1969"/>
                    <a:gd name="T66" fmla="*/ 2 w 486"/>
                    <a:gd name="T67" fmla="*/ 79 h 1969"/>
                    <a:gd name="T68" fmla="*/ 3 w 486"/>
                    <a:gd name="T69" fmla="*/ 74 h 1969"/>
                    <a:gd name="T70" fmla="*/ 8 w 486"/>
                    <a:gd name="T71" fmla="*/ 70 h 1969"/>
                    <a:gd name="T72" fmla="*/ 8 w 486"/>
                    <a:gd name="T73" fmla="*/ 67 h 1969"/>
                    <a:gd name="T74" fmla="*/ 2 w 486"/>
                    <a:gd name="T75" fmla="*/ 55 h 1969"/>
                    <a:gd name="T76" fmla="*/ 0 w 486"/>
                    <a:gd name="T77" fmla="*/ 47 h 1969"/>
                    <a:gd name="T78" fmla="*/ 2 w 486"/>
                    <a:gd name="T79" fmla="*/ 42 h 1969"/>
                    <a:gd name="T80" fmla="*/ 7 w 486"/>
                    <a:gd name="T81" fmla="*/ 37 h 1969"/>
                    <a:gd name="T82" fmla="*/ 6 w 486"/>
                    <a:gd name="T83" fmla="*/ 33 h 1969"/>
                    <a:gd name="T84" fmla="*/ 2 w 486"/>
                    <a:gd name="T85" fmla="*/ 29 h 1969"/>
                    <a:gd name="T86" fmla="*/ 2 w 486"/>
                    <a:gd name="T87" fmla="*/ 24 h 1969"/>
                    <a:gd name="T88" fmla="*/ 8 w 486"/>
                    <a:gd name="T89" fmla="*/ 21 h 1969"/>
                    <a:gd name="T90" fmla="*/ 11 w 486"/>
                    <a:gd name="T91" fmla="*/ 17 h 1969"/>
                    <a:gd name="T92" fmla="*/ 6 w 486"/>
                    <a:gd name="T93" fmla="*/ 10 h 1969"/>
                    <a:gd name="T94" fmla="*/ 6 w 486"/>
                    <a:gd name="T95" fmla="*/ 6 h 1969"/>
                    <a:gd name="T96" fmla="*/ 12 w 486"/>
                    <a:gd name="T97" fmla="*/ 4 h 1969"/>
                    <a:gd name="T98" fmla="*/ 12 w 486"/>
                    <a:gd name="T99" fmla="*/ 0 h 1969"/>
                    <a:gd name="T100" fmla="*/ 20 w 486"/>
                    <a:gd name="T101" fmla="*/ 10 h 1969"/>
                    <a:gd name="T102" fmla="*/ 28 w 486"/>
                    <a:gd name="T103" fmla="*/ 20 h 1969"/>
                    <a:gd name="T104" fmla="*/ 38 w 486"/>
                    <a:gd name="T105" fmla="*/ 29 h 1969"/>
                    <a:gd name="T106" fmla="*/ 47 w 486"/>
                    <a:gd name="T107" fmla="*/ 35 h 1969"/>
                    <a:gd name="T108" fmla="*/ 56 w 486"/>
                    <a:gd name="T109" fmla="*/ 41 h 1969"/>
                    <a:gd name="T110" fmla="*/ 59 w 486"/>
                    <a:gd name="T111" fmla="*/ 44 h 19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6"/>
                    <a:gd name="T169" fmla="*/ 0 h 1969"/>
                    <a:gd name="T170" fmla="*/ 486 w 486"/>
                    <a:gd name="T171" fmla="*/ 1969 h 19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6" h="1969">
                      <a:moveTo>
                        <a:pt x="478" y="354"/>
                      </a:moveTo>
                      <a:lnTo>
                        <a:pt x="486" y="426"/>
                      </a:lnTo>
                      <a:lnTo>
                        <a:pt x="486" y="817"/>
                      </a:lnTo>
                      <a:lnTo>
                        <a:pt x="451" y="1340"/>
                      </a:lnTo>
                      <a:lnTo>
                        <a:pt x="455" y="1674"/>
                      </a:lnTo>
                      <a:lnTo>
                        <a:pt x="472" y="1904"/>
                      </a:lnTo>
                      <a:lnTo>
                        <a:pt x="455" y="1969"/>
                      </a:lnTo>
                      <a:lnTo>
                        <a:pt x="426" y="1955"/>
                      </a:lnTo>
                      <a:lnTo>
                        <a:pt x="262" y="1828"/>
                      </a:lnTo>
                      <a:lnTo>
                        <a:pt x="219" y="1802"/>
                      </a:lnTo>
                      <a:lnTo>
                        <a:pt x="194" y="1766"/>
                      </a:lnTo>
                      <a:lnTo>
                        <a:pt x="152" y="1718"/>
                      </a:lnTo>
                      <a:lnTo>
                        <a:pt x="96" y="1668"/>
                      </a:lnTo>
                      <a:lnTo>
                        <a:pt x="67" y="1600"/>
                      </a:lnTo>
                      <a:lnTo>
                        <a:pt x="0" y="1542"/>
                      </a:lnTo>
                      <a:lnTo>
                        <a:pt x="0" y="1508"/>
                      </a:lnTo>
                      <a:lnTo>
                        <a:pt x="36" y="1462"/>
                      </a:lnTo>
                      <a:lnTo>
                        <a:pt x="50" y="1404"/>
                      </a:lnTo>
                      <a:lnTo>
                        <a:pt x="42" y="1373"/>
                      </a:lnTo>
                      <a:lnTo>
                        <a:pt x="25" y="1323"/>
                      </a:lnTo>
                      <a:lnTo>
                        <a:pt x="19" y="1287"/>
                      </a:lnTo>
                      <a:lnTo>
                        <a:pt x="45" y="1230"/>
                      </a:lnTo>
                      <a:lnTo>
                        <a:pt x="45" y="1193"/>
                      </a:lnTo>
                      <a:lnTo>
                        <a:pt x="17" y="1118"/>
                      </a:lnTo>
                      <a:lnTo>
                        <a:pt x="17" y="1075"/>
                      </a:lnTo>
                      <a:lnTo>
                        <a:pt x="33" y="1042"/>
                      </a:lnTo>
                      <a:lnTo>
                        <a:pt x="61" y="1003"/>
                      </a:lnTo>
                      <a:lnTo>
                        <a:pt x="60" y="936"/>
                      </a:lnTo>
                      <a:lnTo>
                        <a:pt x="42" y="881"/>
                      </a:lnTo>
                      <a:lnTo>
                        <a:pt x="60" y="817"/>
                      </a:lnTo>
                      <a:lnTo>
                        <a:pt x="75" y="801"/>
                      </a:lnTo>
                      <a:lnTo>
                        <a:pt x="61" y="741"/>
                      </a:lnTo>
                      <a:lnTo>
                        <a:pt x="25" y="679"/>
                      </a:lnTo>
                      <a:lnTo>
                        <a:pt x="17" y="638"/>
                      </a:lnTo>
                      <a:lnTo>
                        <a:pt x="25" y="599"/>
                      </a:lnTo>
                      <a:lnTo>
                        <a:pt x="71" y="564"/>
                      </a:lnTo>
                      <a:lnTo>
                        <a:pt x="67" y="536"/>
                      </a:lnTo>
                      <a:lnTo>
                        <a:pt x="19" y="447"/>
                      </a:lnTo>
                      <a:lnTo>
                        <a:pt x="3" y="376"/>
                      </a:lnTo>
                      <a:lnTo>
                        <a:pt x="17" y="337"/>
                      </a:lnTo>
                      <a:lnTo>
                        <a:pt x="61" y="301"/>
                      </a:lnTo>
                      <a:lnTo>
                        <a:pt x="50" y="270"/>
                      </a:lnTo>
                      <a:lnTo>
                        <a:pt x="19" y="234"/>
                      </a:lnTo>
                      <a:lnTo>
                        <a:pt x="19" y="195"/>
                      </a:lnTo>
                      <a:lnTo>
                        <a:pt x="71" y="168"/>
                      </a:lnTo>
                      <a:lnTo>
                        <a:pt x="93" y="140"/>
                      </a:lnTo>
                      <a:lnTo>
                        <a:pt x="50" y="82"/>
                      </a:lnTo>
                      <a:lnTo>
                        <a:pt x="50" y="50"/>
                      </a:lnTo>
                      <a:lnTo>
                        <a:pt x="100" y="32"/>
                      </a:lnTo>
                      <a:lnTo>
                        <a:pt x="103" y="0"/>
                      </a:lnTo>
                      <a:lnTo>
                        <a:pt x="160" y="82"/>
                      </a:lnTo>
                      <a:lnTo>
                        <a:pt x="227" y="166"/>
                      </a:lnTo>
                      <a:lnTo>
                        <a:pt x="312" y="234"/>
                      </a:lnTo>
                      <a:lnTo>
                        <a:pt x="379" y="287"/>
                      </a:lnTo>
                      <a:lnTo>
                        <a:pt x="451" y="329"/>
                      </a:lnTo>
                      <a:lnTo>
                        <a:pt x="478" y="354"/>
                      </a:lnTo>
                      <a:close/>
                    </a:path>
                  </a:pathLst>
                </a:custGeom>
                <a:solidFill>
                  <a:srgbClr val="DDDDDD"/>
                </a:solidFill>
                <a:ln w="9525">
                  <a:noFill/>
                  <a:round/>
                  <a:headEnd/>
                  <a:tailEnd/>
                </a:ln>
              </p:spPr>
              <p:txBody>
                <a:bodyPr/>
                <a:lstStyle/>
                <a:p>
                  <a:pPr>
                    <a:defRPr/>
                  </a:pPr>
                  <a:endParaRPr lang="de-DE" sz="1342"/>
                </a:p>
              </p:txBody>
            </p:sp>
            <p:sp>
              <p:nvSpPr>
                <p:cNvPr id="36" name="Freeform 124">
                  <a:extLst>
                    <a:ext uri="{FF2B5EF4-FFF2-40B4-BE49-F238E27FC236}">
                      <a16:creationId xmlns:a16="http://schemas.microsoft.com/office/drawing/2014/main" id="{F0C5026E-A82B-4A57-8C7A-B208CF314595}"/>
                    </a:ext>
                  </a:extLst>
                </p:cNvPr>
                <p:cNvSpPr>
                  <a:spLocks/>
                </p:cNvSpPr>
                <p:nvPr/>
              </p:nvSpPr>
              <p:spPr bwMode="auto">
                <a:xfrm>
                  <a:off x="2086" y="2200"/>
                  <a:ext cx="70" cy="750"/>
                </a:xfrm>
                <a:custGeom>
                  <a:avLst/>
                  <a:gdLst>
                    <a:gd name="T0" fmla="*/ 12 w 140"/>
                    <a:gd name="T1" fmla="*/ 6 h 1500"/>
                    <a:gd name="T2" fmla="*/ 18 w 140"/>
                    <a:gd name="T3" fmla="*/ 12 h 1500"/>
                    <a:gd name="T4" fmla="*/ 14 w 140"/>
                    <a:gd name="T5" fmla="*/ 19 h 1500"/>
                    <a:gd name="T6" fmla="*/ 6 w 140"/>
                    <a:gd name="T7" fmla="*/ 22 h 1500"/>
                    <a:gd name="T8" fmla="*/ 9 w 140"/>
                    <a:gd name="T9" fmla="*/ 27 h 1500"/>
                    <a:gd name="T10" fmla="*/ 13 w 140"/>
                    <a:gd name="T11" fmla="*/ 34 h 1500"/>
                    <a:gd name="T12" fmla="*/ 9 w 140"/>
                    <a:gd name="T13" fmla="*/ 39 h 1500"/>
                    <a:gd name="T14" fmla="*/ 5 w 140"/>
                    <a:gd name="T15" fmla="*/ 44 h 1500"/>
                    <a:gd name="T16" fmla="*/ 9 w 140"/>
                    <a:gd name="T17" fmla="*/ 52 h 1500"/>
                    <a:gd name="T18" fmla="*/ 13 w 140"/>
                    <a:gd name="T19" fmla="*/ 61 h 1500"/>
                    <a:gd name="T20" fmla="*/ 12 w 140"/>
                    <a:gd name="T21" fmla="*/ 69 h 1500"/>
                    <a:gd name="T22" fmla="*/ 6 w 140"/>
                    <a:gd name="T23" fmla="*/ 75 h 1500"/>
                    <a:gd name="T24" fmla="*/ 12 w 140"/>
                    <a:gd name="T25" fmla="*/ 89 h 1500"/>
                    <a:gd name="T26" fmla="*/ 15 w 140"/>
                    <a:gd name="T27" fmla="*/ 96 h 1500"/>
                    <a:gd name="T28" fmla="*/ 10 w 140"/>
                    <a:gd name="T29" fmla="*/ 103 h 1500"/>
                    <a:gd name="T30" fmla="*/ 11 w 140"/>
                    <a:gd name="T31" fmla="*/ 112 h 1500"/>
                    <a:gd name="T32" fmla="*/ 14 w 140"/>
                    <a:gd name="T33" fmla="*/ 122 h 1500"/>
                    <a:gd name="T34" fmla="*/ 11 w 140"/>
                    <a:gd name="T35" fmla="*/ 127 h 1500"/>
                    <a:gd name="T36" fmla="*/ 5 w 140"/>
                    <a:gd name="T37" fmla="*/ 134 h 1500"/>
                    <a:gd name="T38" fmla="*/ 11 w 140"/>
                    <a:gd name="T39" fmla="*/ 146 h 1500"/>
                    <a:gd name="T40" fmla="*/ 13 w 140"/>
                    <a:gd name="T41" fmla="*/ 153 h 1500"/>
                    <a:gd name="T42" fmla="*/ 9 w 140"/>
                    <a:gd name="T43" fmla="*/ 155 h 1500"/>
                    <a:gd name="T44" fmla="*/ 9 w 140"/>
                    <a:gd name="T45" fmla="*/ 168 h 1500"/>
                    <a:gd name="T46" fmla="*/ 12 w 140"/>
                    <a:gd name="T47" fmla="*/ 174 h 1500"/>
                    <a:gd name="T48" fmla="*/ 9 w 140"/>
                    <a:gd name="T49" fmla="*/ 182 h 1500"/>
                    <a:gd name="T50" fmla="*/ 1 w 140"/>
                    <a:gd name="T51" fmla="*/ 186 h 1500"/>
                    <a:gd name="T52" fmla="*/ 6 w 140"/>
                    <a:gd name="T53" fmla="*/ 173 h 1500"/>
                    <a:gd name="T54" fmla="*/ 3 w 140"/>
                    <a:gd name="T55" fmla="*/ 162 h 1500"/>
                    <a:gd name="T56" fmla="*/ 4 w 140"/>
                    <a:gd name="T57" fmla="*/ 153 h 1500"/>
                    <a:gd name="T58" fmla="*/ 6 w 140"/>
                    <a:gd name="T59" fmla="*/ 149 h 1500"/>
                    <a:gd name="T60" fmla="*/ 1 w 140"/>
                    <a:gd name="T61" fmla="*/ 138 h 1500"/>
                    <a:gd name="T62" fmla="*/ 1 w 140"/>
                    <a:gd name="T63" fmla="*/ 125 h 1500"/>
                    <a:gd name="T64" fmla="*/ 7 w 140"/>
                    <a:gd name="T65" fmla="*/ 120 h 1500"/>
                    <a:gd name="T66" fmla="*/ 6 w 140"/>
                    <a:gd name="T67" fmla="*/ 111 h 1500"/>
                    <a:gd name="T68" fmla="*/ 4 w 140"/>
                    <a:gd name="T69" fmla="*/ 102 h 1500"/>
                    <a:gd name="T70" fmla="*/ 9 w 140"/>
                    <a:gd name="T71" fmla="*/ 95 h 1500"/>
                    <a:gd name="T72" fmla="*/ 7 w 140"/>
                    <a:gd name="T73" fmla="*/ 89 h 1500"/>
                    <a:gd name="T74" fmla="*/ 1 w 140"/>
                    <a:gd name="T75" fmla="*/ 78 h 1500"/>
                    <a:gd name="T76" fmla="*/ 2 w 140"/>
                    <a:gd name="T77" fmla="*/ 71 h 1500"/>
                    <a:gd name="T78" fmla="*/ 7 w 140"/>
                    <a:gd name="T79" fmla="*/ 65 h 1500"/>
                    <a:gd name="T80" fmla="*/ 2 w 140"/>
                    <a:gd name="T81" fmla="*/ 50 h 1500"/>
                    <a:gd name="T82" fmla="*/ 0 w 140"/>
                    <a:gd name="T83" fmla="*/ 43 h 1500"/>
                    <a:gd name="T84" fmla="*/ 4 w 140"/>
                    <a:gd name="T85" fmla="*/ 36 h 1500"/>
                    <a:gd name="T86" fmla="*/ 6 w 140"/>
                    <a:gd name="T87" fmla="*/ 31 h 1500"/>
                    <a:gd name="T88" fmla="*/ 1 w 140"/>
                    <a:gd name="T89" fmla="*/ 25 h 1500"/>
                    <a:gd name="T90" fmla="*/ 3 w 140"/>
                    <a:gd name="T91" fmla="*/ 19 h 1500"/>
                    <a:gd name="T92" fmla="*/ 9 w 140"/>
                    <a:gd name="T93" fmla="*/ 14 h 1500"/>
                    <a:gd name="T94" fmla="*/ 9 w 140"/>
                    <a:gd name="T95" fmla="*/ 10 h 1500"/>
                    <a:gd name="T96" fmla="*/ 6 w 140"/>
                    <a:gd name="T97" fmla="*/ 3 h 15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
                    <a:gd name="T148" fmla="*/ 0 h 1500"/>
                    <a:gd name="T149" fmla="*/ 140 w 140"/>
                    <a:gd name="T150" fmla="*/ 1500 h 15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 h="1500">
                      <a:moveTo>
                        <a:pt x="71" y="0"/>
                      </a:moveTo>
                      <a:lnTo>
                        <a:pt x="96" y="50"/>
                      </a:lnTo>
                      <a:lnTo>
                        <a:pt x="118" y="83"/>
                      </a:lnTo>
                      <a:lnTo>
                        <a:pt x="140" y="103"/>
                      </a:lnTo>
                      <a:lnTo>
                        <a:pt x="135" y="128"/>
                      </a:lnTo>
                      <a:lnTo>
                        <a:pt x="113" y="146"/>
                      </a:lnTo>
                      <a:lnTo>
                        <a:pt x="79" y="154"/>
                      </a:lnTo>
                      <a:lnTo>
                        <a:pt x="54" y="176"/>
                      </a:lnTo>
                      <a:lnTo>
                        <a:pt x="60" y="202"/>
                      </a:lnTo>
                      <a:lnTo>
                        <a:pt x="77" y="218"/>
                      </a:lnTo>
                      <a:lnTo>
                        <a:pt x="104" y="252"/>
                      </a:lnTo>
                      <a:lnTo>
                        <a:pt x="104" y="271"/>
                      </a:lnTo>
                      <a:lnTo>
                        <a:pt x="96" y="288"/>
                      </a:lnTo>
                      <a:lnTo>
                        <a:pt x="71" y="306"/>
                      </a:lnTo>
                      <a:lnTo>
                        <a:pt x="46" y="323"/>
                      </a:lnTo>
                      <a:lnTo>
                        <a:pt x="43" y="348"/>
                      </a:lnTo>
                      <a:lnTo>
                        <a:pt x="52" y="373"/>
                      </a:lnTo>
                      <a:lnTo>
                        <a:pt x="71" y="423"/>
                      </a:lnTo>
                      <a:lnTo>
                        <a:pt x="88" y="462"/>
                      </a:lnTo>
                      <a:lnTo>
                        <a:pt x="104" y="491"/>
                      </a:lnTo>
                      <a:lnTo>
                        <a:pt x="104" y="522"/>
                      </a:lnTo>
                      <a:lnTo>
                        <a:pt x="96" y="550"/>
                      </a:lnTo>
                      <a:lnTo>
                        <a:pt x="71" y="575"/>
                      </a:lnTo>
                      <a:lnTo>
                        <a:pt x="54" y="600"/>
                      </a:lnTo>
                      <a:lnTo>
                        <a:pt x="60" y="643"/>
                      </a:lnTo>
                      <a:lnTo>
                        <a:pt x="102" y="707"/>
                      </a:lnTo>
                      <a:lnTo>
                        <a:pt x="118" y="741"/>
                      </a:lnTo>
                      <a:lnTo>
                        <a:pt x="121" y="774"/>
                      </a:lnTo>
                      <a:lnTo>
                        <a:pt x="104" y="799"/>
                      </a:lnTo>
                      <a:lnTo>
                        <a:pt x="85" y="824"/>
                      </a:lnTo>
                      <a:lnTo>
                        <a:pt x="79" y="859"/>
                      </a:lnTo>
                      <a:lnTo>
                        <a:pt x="93" y="901"/>
                      </a:lnTo>
                      <a:lnTo>
                        <a:pt x="110" y="945"/>
                      </a:lnTo>
                      <a:lnTo>
                        <a:pt x="118" y="976"/>
                      </a:lnTo>
                      <a:lnTo>
                        <a:pt x="110" y="997"/>
                      </a:lnTo>
                      <a:lnTo>
                        <a:pt x="88" y="1019"/>
                      </a:lnTo>
                      <a:lnTo>
                        <a:pt x="60" y="1044"/>
                      </a:lnTo>
                      <a:lnTo>
                        <a:pt x="46" y="1069"/>
                      </a:lnTo>
                      <a:lnTo>
                        <a:pt x="60" y="1114"/>
                      </a:lnTo>
                      <a:lnTo>
                        <a:pt x="88" y="1161"/>
                      </a:lnTo>
                      <a:lnTo>
                        <a:pt x="102" y="1196"/>
                      </a:lnTo>
                      <a:lnTo>
                        <a:pt x="104" y="1224"/>
                      </a:lnTo>
                      <a:lnTo>
                        <a:pt x="96" y="1238"/>
                      </a:lnTo>
                      <a:lnTo>
                        <a:pt x="68" y="1238"/>
                      </a:lnTo>
                      <a:lnTo>
                        <a:pt x="60" y="1299"/>
                      </a:lnTo>
                      <a:lnTo>
                        <a:pt x="77" y="1338"/>
                      </a:lnTo>
                      <a:lnTo>
                        <a:pt x="93" y="1367"/>
                      </a:lnTo>
                      <a:lnTo>
                        <a:pt x="96" y="1392"/>
                      </a:lnTo>
                      <a:lnTo>
                        <a:pt x="96" y="1415"/>
                      </a:lnTo>
                      <a:lnTo>
                        <a:pt x="68" y="1451"/>
                      </a:lnTo>
                      <a:lnTo>
                        <a:pt x="28" y="1500"/>
                      </a:lnTo>
                      <a:lnTo>
                        <a:pt x="3" y="1483"/>
                      </a:lnTo>
                      <a:lnTo>
                        <a:pt x="13" y="1443"/>
                      </a:lnTo>
                      <a:lnTo>
                        <a:pt x="52" y="1381"/>
                      </a:lnTo>
                      <a:lnTo>
                        <a:pt x="46" y="1342"/>
                      </a:lnTo>
                      <a:lnTo>
                        <a:pt x="28" y="1296"/>
                      </a:lnTo>
                      <a:lnTo>
                        <a:pt x="17" y="1257"/>
                      </a:lnTo>
                      <a:lnTo>
                        <a:pt x="35" y="1224"/>
                      </a:lnTo>
                      <a:lnTo>
                        <a:pt x="52" y="1213"/>
                      </a:lnTo>
                      <a:lnTo>
                        <a:pt x="54" y="1188"/>
                      </a:lnTo>
                      <a:lnTo>
                        <a:pt x="35" y="1139"/>
                      </a:lnTo>
                      <a:lnTo>
                        <a:pt x="13" y="1097"/>
                      </a:lnTo>
                      <a:lnTo>
                        <a:pt x="0" y="1055"/>
                      </a:lnTo>
                      <a:lnTo>
                        <a:pt x="13" y="1005"/>
                      </a:lnTo>
                      <a:lnTo>
                        <a:pt x="52" y="986"/>
                      </a:lnTo>
                      <a:lnTo>
                        <a:pt x="63" y="962"/>
                      </a:lnTo>
                      <a:lnTo>
                        <a:pt x="60" y="929"/>
                      </a:lnTo>
                      <a:lnTo>
                        <a:pt x="52" y="895"/>
                      </a:lnTo>
                      <a:lnTo>
                        <a:pt x="38" y="851"/>
                      </a:lnTo>
                      <a:lnTo>
                        <a:pt x="38" y="816"/>
                      </a:lnTo>
                      <a:lnTo>
                        <a:pt x="54" y="795"/>
                      </a:lnTo>
                      <a:lnTo>
                        <a:pt x="77" y="766"/>
                      </a:lnTo>
                      <a:lnTo>
                        <a:pt x="77" y="749"/>
                      </a:lnTo>
                      <a:lnTo>
                        <a:pt x="60" y="710"/>
                      </a:lnTo>
                      <a:lnTo>
                        <a:pt x="27" y="660"/>
                      </a:lnTo>
                      <a:lnTo>
                        <a:pt x="13" y="622"/>
                      </a:lnTo>
                      <a:lnTo>
                        <a:pt x="13" y="592"/>
                      </a:lnTo>
                      <a:lnTo>
                        <a:pt x="21" y="564"/>
                      </a:lnTo>
                      <a:lnTo>
                        <a:pt x="43" y="541"/>
                      </a:lnTo>
                      <a:lnTo>
                        <a:pt x="63" y="516"/>
                      </a:lnTo>
                      <a:lnTo>
                        <a:pt x="63" y="497"/>
                      </a:lnTo>
                      <a:lnTo>
                        <a:pt x="17" y="404"/>
                      </a:lnTo>
                      <a:lnTo>
                        <a:pt x="10" y="370"/>
                      </a:lnTo>
                      <a:lnTo>
                        <a:pt x="0" y="338"/>
                      </a:lnTo>
                      <a:lnTo>
                        <a:pt x="17" y="310"/>
                      </a:lnTo>
                      <a:lnTo>
                        <a:pt x="38" y="288"/>
                      </a:lnTo>
                      <a:lnTo>
                        <a:pt x="54" y="271"/>
                      </a:lnTo>
                      <a:lnTo>
                        <a:pt x="54" y="255"/>
                      </a:lnTo>
                      <a:lnTo>
                        <a:pt x="38" y="229"/>
                      </a:lnTo>
                      <a:lnTo>
                        <a:pt x="13" y="202"/>
                      </a:lnTo>
                      <a:lnTo>
                        <a:pt x="13" y="176"/>
                      </a:lnTo>
                      <a:lnTo>
                        <a:pt x="28" y="150"/>
                      </a:lnTo>
                      <a:lnTo>
                        <a:pt x="54" y="128"/>
                      </a:lnTo>
                      <a:lnTo>
                        <a:pt x="77" y="118"/>
                      </a:lnTo>
                      <a:lnTo>
                        <a:pt x="88" y="100"/>
                      </a:lnTo>
                      <a:lnTo>
                        <a:pt x="79" y="78"/>
                      </a:lnTo>
                      <a:lnTo>
                        <a:pt x="63" y="53"/>
                      </a:lnTo>
                      <a:lnTo>
                        <a:pt x="54" y="27"/>
                      </a:lnTo>
                      <a:lnTo>
                        <a:pt x="71" y="0"/>
                      </a:lnTo>
                      <a:close/>
                    </a:path>
                  </a:pathLst>
                </a:custGeom>
                <a:solidFill>
                  <a:srgbClr val="000000"/>
                </a:solidFill>
                <a:ln w="9525">
                  <a:noFill/>
                  <a:round/>
                  <a:headEnd/>
                  <a:tailEnd/>
                </a:ln>
              </p:spPr>
              <p:txBody>
                <a:bodyPr/>
                <a:lstStyle/>
                <a:p>
                  <a:pPr>
                    <a:defRPr/>
                  </a:pPr>
                  <a:endParaRPr lang="de-DE" sz="1342"/>
                </a:p>
              </p:txBody>
            </p:sp>
            <p:sp>
              <p:nvSpPr>
                <p:cNvPr id="37" name="Freeform 125">
                  <a:extLst>
                    <a:ext uri="{FF2B5EF4-FFF2-40B4-BE49-F238E27FC236}">
                      <a16:creationId xmlns:a16="http://schemas.microsoft.com/office/drawing/2014/main" id="{162D53B4-0BB3-48E7-8C44-B7B03D469BEE}"/>
                    </a:ext>
                  </a:extLst>
                </p:cNvPr>
                <p:cNvSpPr>
                  <a:spLocks/>
                </p:cNvSpPr>
                <p:nvPr/>
              </p:nvSpPr>
              <p:spPr bwMode="auto">
                <a:xfrm>
                  <a:off x="2276" y="2385"/>
                  <a:ext cx="66" cy="606"/>
                </a:xfrm>
                <a:custGeom>
                  <a:avLst/>
                  <a:gdLst>
                    <a:gd name="T0" fmla="*/ 14 w 133"/>
                    <a:gd name="T1" fmla="*/ 4 h 1213"/>
                    <a:gd name="T2" fmla="*/ 15 w 133"/>
                    <a:gd name="T3" fmla="*/ 14 h 1213"/>
                    <a:gd name="T4" fmla="*/ 8 w 133"/>
                    <a:gd name="T5" fmla="*/ 19 h 1213"/>
                    <a:gd name="T6" fmla="*/ 10 w 133"/>
                    <a:gd name="T7" fmla="*/ 30 h 1213"/>
                    <a:gd name="T8" fmla="*/ 13 w 133"/>
                    <a:gd name="T9" fmla="*/ 41 h 1213"/>
                    <a:gd name="T10" fmla="*/ 9 w 133"/>
                    <a:gd name="T11" fmla="*/ 47 h 1213"/>
                    <a:gd name="T12" fmla="*/ 10 w 133"/>
                    <a:gd name="T13" fmla="*/ 56 h 1213"/>
                    <a:gd name="T14" fmla="*/ 13 w 133"/>
                    <a:gd name="T15" fmla="*/ 67 h 1213"/>
                    <a:gd name="T16" fmla="*/ 11 w 133"/>
                    <a:gd name="T17" fmla="*/ 74 h 1213"/>
                    <a:gd name="T18" fmla="*/ 8 w 133"/>
                    <a:gd name="T19" fmla="*/ 81 h 1213"/>
                    <a:gd name="T20" fmla="*/ 12 w 133"/>
                    <a:gd name="T21" fmla="*/ 94 h 1213"/>
                    <a:gd name="T22" fmla="*/ 13 w 133"/>
                    <a:gd name="T23" fmla="*/ 103 h 1213"/>
                    <a:gd name="T24" fmla="*/ 6 w 133"/>
                    <a:gd name="T25" fmla="*/ 109 h 1213"/>
                    <a:gd name="T26" fmla="*/ 8 w 133"/>
                    <a:gd name="T27" fmla="*/ 122 h 1213"/>
                    <a:gd name="T28" fmla="*/ 10 w 133"/>
                    <a:gd name="T29" fmla="*/ 134 h 1213"/>
                    <a:gd name="T30" fmla="*/ 6 w 133"/>
                    <a:gd name="T31" fmla="*/ 141 h 1213"/>
                    <a:gd name="T32" fmla="*/ 3 w 133"/>
                    <a:gd name="T33" fmla="*/ 150 h 1213"/>
                    <a:gd name="T34" fmla="*/ 1 w 133"/>
                    <a:gd name="T35" fmla="*/ 146 h 1213"/>
                    <a:gd name="T36" fmla="*/ 6 w 133"/>
                    <a:gd name="T37" fmla="*/ 135 h 1213"/>
                    <a:gd name="T38" fmla="*/ 3 w 133"/>
                    <a:gd name="T39" fmla="*/ 120 h 1213"/>
                    <a:gd name="T40" fmla="*/ 2 w 133"/>
                    <a:gd name="T41" fmla="*/ 108 h 1213"/>
                    <a:gd name="T42" fmla="*/ 8 w 133"/>
                    <a:gd name="T43" fmla="*/ 100 h 1213"/>
                    <a:gd name="T44" fmla="*/ 3 w 133"/>
                    <a:gd name="T45" fmla="*/ 89 h 1213"/>
                    <a:gd name="T46" fmla="*/ 2 w 133"/>
                    <a:gd name="T47" fmla="*/ 79 h 1213"/>
                    <a:gd name="T48" fmla="*/ 7 w 133"/>
                    <a:gd name="T49" fmla="*/ 70 h 1213"/>
                    <a:gd name="T50" fmla="*/ 9 w 133"/>
                    <a:gd name="T51" fmla="*/ 64 h 1213"/>
                    <a:gd name="T52" fmla="*/ 5 w 133"/>
                    <a:gd name="T53" fmla="*/ 53 h 1213"/>
                    <a:gd name="T54" fmla="*/ 6 w 133"/>
                    <a:gd name="T55" fmla="*/ 44 h 1213"/>
                    <a:gd name="T56" fmla="*/ 8 w 133"/>
                    <a:gd name="T57" fmla="*/ 38 h 1213"/>
                    <a:gd name="T58" fmla="*/ 5 w 133"/>
                    <a:gd name="T59" fmla="*/ 29 h 1213"/>
                    <a:gd name="T60" fmla="*/ 4 w 133"/>
                    <a:gd name="T61" fmla="*/ 18 h 1213"/>
                    <a:gd name="T62" fmla="*/ 9 w 133"/>
                    <a:gd name="T63" fmla="*/ 11 h 1213"/>
                    <a:gd name="T64" fmla="*/ 9 w 133"/>
                    <a:gd name="T65" fmla="*/ 4 h 1213"/>
                    <a:gd name="T66" fmla="*/ 12 w 133"/>
                    <a:gd name="T67" fmla="*/ 0 h 12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3"/>
                    <a:gd name="T103" fmla="*/ 0 h 1213"/>
                    <a:gd name="T104" fmla="*/ 133 w 133"/>
                    <a:gd name="T105" fmla="*/ 1213 h 12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3" h="1213">
                      <a:moveTo>
                        <a:pt x="103" y="0"/>
                      </a:moveTo>
                      <a:lnTo>
                        <a:pt x="119" y="35"/>
                      </a:lnTo>
                      <a:lnTo>
                        <a:pt x="133" y="93"/>
                      </a:lnTo>
                      <a:lnTo>
                        <a:pt x="125" y="118"/>
                      </a:lnTo>
                      <a:lnTo>
                        <a:pt x="90" y="135"/>
                      </a:lnTo>
                      <a:lnTo>
                        <a:pt x="69" y="152"/>
                      </a:lnTo>
                      <a:lnTo>
                        <a:pt x="69" y="199"/>
                      </a:lnTo>
                      <a:lnTo>
                        <a:pt x="86" y="245"/>
                      </a:lnTo>
                      <a:lnTo>
                        <a:pt x="108" y="276"/>
                      </a:lnTo>
                      <a:lnTo>
                        <a:pt x="111" y="334"/>
                      </a:lnTo>
                      <a:lnTo>
                        <a:pt x="100" y="354"/>
                      </a:lnTo>
                      <a:lnTo>
                        <a:pt x="76" y="379"/>
                      </a:lnTo>
                      <a:lnTo>
                        <a:pt x="73" y="419"/>
                      </a:lnTo>
                      <a:lnTo>
                        <a:pt x="86" y="455"/>
                      </a:lnTo>
                      <a:lnTo>
                        <a:pt x="103" y="486"/>
                      </a:lnTo>
                      <a:lnTo>
                        <a:pt x="111" y="536"/>
                      </a:lnTo>
                      <a:lnTo>
                        <a:pt x="111" y="564"/>
                      </a:lnTo>
                      <a:lnTo>
                        <a:pt x="94" y="596"/>
                      </a:lnTo>
                      <a:lnTo>
                        <a:pt x="65" y="624"/>
                      </a:lnTo>
                      <a:lnTo>
                        <a:pt x="65" y="649"/>
                      </a:lnTo>
                      <a:lnTo>
                        <a:pt x="73" y="724"/>
                      </a:lnTo>
                      <a:lnTo>
                        <a:pt x="103" y="756"/>
                      </a:lnTo>
                      <a:lnTo>
                        <a:pt x="119" y="788"/>
                      </a:lnTo>
                      <a:lnTo>
                        <a:pt x="111" y="826"/>
                      </a:lnTo>
                      <a:lnTo>
                        <a:pt x="69" y="851"/>
                      </a:lnTo>
                      <a:lnTo>
                        <a:pt x="48" y="876"/>
                      </a:lnTo>
                      <a:lnTo>
                        <a:pt x="43" y="923"/>
                      </a:lnTo>
                      <a:lnTo>
                        <a:pt x="65" y="983"/>
                      </a:lnTo>
                      <a:lnTo>
                        <a:pt x="83" y="1042"/>
                      </a:lnTo>
                      <a:lnTo>
                        <a:pt x="83" y="1075"/>
                      </a:lnTo>
                      <a:lnTo>
                        <a:pt x="73" y="1121"/>
                      </a:lnTo>
                      <a:lnTo>
                        <a:pt x="48" y="1129"/>
                      </a:lnTo>
                      <a:lnTo>
                        <a:pt x="31" y="1163"/>
                      </a:lnTo>
                      <a:lnTo>
                        <a:pt x="31" y="1202"/>
                      </a:lnTo>
                      <a:lnTo>
                        <a:pt x="0" y="1213"/>
                      </a:lnTo>
                      <a:lnTo>
                        <a:pt x="14" y="1171"/>
                      </a:lnTo>
                      <a:lnTo>
                        <a:pt x="40" y="1121"/>
                      </a:lnTo>
                      <a:lnTo>
                        <a:pt x="48" y="1086"/>
                      </a:lnTo>
                      <a:lnTo>
                        <a:pt x="48" y="1019"/>
                      </a:lnTo>
                      <a:lnTo>
                        <a:pt x="31" y="961"/>
                      </a:lnTo>
                      <a:lnTo>
                        <a:pt x="26" y="915"/>
                      </a:lnTo>
                      <a:lnTo>
                        <a:pt x="23" y="868"/>
                      </a:lnTo>
                      <a:lnTo>
                        <a:pt x="51" y="831"/>
                      </a:lnTo>
                      <a:lnTo>
                        <a:pt x="69" y="806"/>
                      </a:lnTo>
                      <a:lnTo>
                        <a:pt x="58" y="756"/>
                      </a:lnTo>
                      <a:lnTo>
                        <a:pt x="31" y="716"/>
                      </a:lnTo>
                      <a:lnTo>
                        <a:pt x="26" y="682"/>
                      </a:lnTo>
                      <a:lnTo>
                        <a:pt x="23" y="632"/>
                      </a:lnTo>
                      <a:lnTo>
                        <a:pt x="34" y="599"/>
                      </a:lnTo>
                      <a:lnTo>
                        <a:pt x="58" y="564"/>
                      </a:lnTo>
                      <a:lnTo>
                        <a:pt x="73" y="539"/>
                      </a:lnTo>
                      <a:lnTo>
                        <a:pt x="73" y="514"/>
                      </a:lnTo>
                      <a:lnTo>
                        <a:pt x="58" y="486"/>
                      </a:lnTo>
                      <a:lnTo>
                        <a:pt x="40" y="430"/>
                      </a:lnTo>
                      <a:lnTo>
                        <a:pt x="40" y="394"/>
                      </a:lnTo>
                      <a:lnTo>
                        <a:pt x="48" y="359"/>
                      </a:lnTo>
                      <a:lnTo>
                        <a:pt x="65" y="334"/>
                      </a:lnTo>
                      <a:lnTo>
                        <a:pt x="69" y="309"/>
                      </a:lnTo>
                      <a:lnTo>
                        <a:pt x="65" y="278"/>
                      </a:lnTo>
                      <a:lnTo>
                        <a:pt x="43" y="234"/>
                      </a:lnTo>
                      <a:lnTo>
                        <a:pt x="31" y="202"/>
                      </a:lnTo>
                      <a:lnTo>
                        <a:pt x="34" y="149"/>
                      </a:lnTo>
                      <a:lnTo>
                        <a:pt x="51" y="127"/>
                      </a:lnTo>
                      <a:lnTo>
                        <a:pt x="73" y="93"/>
                      </a:lnTo>
                      <a:lnTo>
                        <a:pt x="86" y="64"/>
                      </a:lnTo>
                      <a:lnTo>
                        <a:pt x="76" y="39"/>
                      </a:lnTo>
                      <a:lnTo>
                        <a:pt x="83" y="14"/>
                      </a:lnTo>
                      <a:lnTo>
                        <a:pt x="103" y="0"/>
                      </a:lnTo>
                      <a:close/>
                    </a:path>
                  </a:pathLst>
                </a:custGeom>
                <a:solidFill>
                  <a:srgbClr val="000000"/>
                </a:solidFill>
                <a:ln w="9525">
                  <a:noFill/>
                  <a:round/>
                  <a:headEnd/>
                  <a:tailEnd/>
                </a:ln>
              </p:spPr>
              <p:txBody>
                <a:bodyPr/>
                <a:lstStyle/>
                <a:p>
                  <a:pPr>
                    <a:defRPr/>
                  </a:pPr>
                  <a:endParaRPr lang="de-DE" sz="1342"/>
                </a:p>
              </p:txBody>
            </p:sp>
            <p:sp>
              <p:nvSpPr>
                <p:cNvPr id="38" name="Freeform 126">
                  <a:extLst>
                    <a:ext uri="{FF2B5EF4-FFF2-40B4-BE49-F238E27FC236}">
                      <a16:creationId xmlns:a16="http://schemas.microsoft.com/office/drawing/2014/main" id="{58A394B0-59E6-4494-BF1E-BE58DE9BEA58}"/>
                    </a:ext>
                  </a:extLst>
                </p:cNvPr>
                <p:cNvSpPr>
                  <a:spLocks/>
                </p:cNvSpPr>
                <p:nvPr/>
              </p:nvSpPr>
              <p:spPr bwMode="auto">
                <a:xfrm>
                  <a:off x="2171" y="2311"/>
                  <a:ext cx="152" cy="131"/>
                </a:xfrm>
                <a:custGeom>
                  <a:avLst/>
                  <a:gdLst>
                    <a:gd name="T0" fmla="*/ 38 w 304"/>
                    <a:gd name="T1" fmla="*/ 26 h 262"/>
                    <a:gd name="T2" fmla="*/ 26 w 304"/>
                    <a:gd name="T3" fmla="*/ 17 h 262"/>
                    <a:gd name="T4" fmla="*/ 17 w 304"/>
                    <a:gd name="T5" fmla="*/ 8 h 262"/>
                    <a:gd name="T6" fmla="*/ 8 w 304"/>
                    <a:gd name="T7" fmla="*/ 0 h 262"/>
                    <a:gd name="T8" fmla="*/ 0 w 304"/>
                    <a:gd name="T9" fmla="*/ 0 h 262"/>
                    <a:gd name="T10" fmla="*/ 19 w 304"/>
                    <a:gd name="T11" fmla="*/ 13 h 262"/>
                    <a:gd name="T12" fmla="*/ 28 w 304"/>
                    <a:gd name="T13" fmla="*/ 22 h 262"/>
                    <a:gd name="T14" fmla="*/ 36 w 304"/>
                    <a:gd name="T15" fmla="*/ 33 h 262"/>
                    <a:gd name="T16" fmla="*/ 38 w 304"/>
                    <a:gd name="T17" fmla="*/ 26 h 2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4"/>
                    <a:gd name="T28" fmla="*/ 0 h 262"/>
                    <a:gd name="T29" fmla="*/ 304 w 304"/>
                    <a:gd name="T30" fmla="*/ 262 h 2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4" h="262">
                      <a:moveTo>
                        <a:pt x="304" y="211"/>
                      </a:moveTo>
                      <a:lnTo>
                        <a:pt x="211" y="136"/>
                      </a:lnTo>
                      <a:lnTo>
                        <a:pt x="134" y="67"/>
                      </a:lnTo>
                      <a:lnTo>
                        <a:pt x="64" y="0"/>
                      </a:lnTo>
                      <a:lnTo>
                        <a:pt x="0" y="0"/>
                      </a:lnTo>
                      <a:lnTo>
                        <a:pt x="152" y="110"/>
                      </a:lnTo>
                      <a:lnTo>
                        <a:pt x="225" y="178"/>
                      </a:lnTo>
                      <a:lnTo>
                        <a:pt x="286" y="262"/>
                      </a:lnTo>
                      <a:lnTo>
                        <a:pt x="304" y="211"/>
                      </a:lnTo>
                      <a:close/>
                    </a:path>
                  </a:pathLst>
                </a:custGeom>
                <a:solidFill>
                  <a:srgbClr val="000000"/>
                </a:solidFill>
                <a:ln w="9525">
                  <a:noFill/>
                  <a:round/>
                  <a:headEnd/>
                  <a:tailEnd/>
                </a:ln>
              </p:spPr>
              <p:txBody>
                <a:bodyPr/>
                <a:lstStyle/>
                <a:p>
                  <a:pPr>
                    <a:defRPr/>
                  </a:pPr>
                  <a:endParaRPr lang="de-DE" sz="1342"/>
                </a:p>
              </p:txBody>
            </p:sp>
            <p:sp>
              <p:nvSpPr>
                <p:cNvPr id="39" name="Freeform 127">
                  <a:extLst>
                    <a:ext uri="{FF2B5EF4-FFF2-40B4-BE49-F238E27FC236}">
                      <a16:creationId xmlns:a16="http://schemas.microsoft.com/office/drawing/2014/main" id="{FE15A7B0-4B37-47BF-B1CF-4DBAC12A20A1}"/>
                    </a:ext>
                  </a:extLst>
                </p:cNvPr>
                <p:cNvSpPr>
                  <a:spLocks/>
                </p:cNvSpPr>
                <p:nvPr/>
              </p:nvSpPr>
              <p:spPr bwMode="auto">
                <a:xfrm>
                  <a:off x="2169" y="2387"/>
                  <a:ext cx="131" cy="106"/>
                </a:xfrm>
                <a:custGeom>
                  <a:avLst/>
                  <a:gdLst>
                    <a:gd name="T0" fmla="*/ 33 w 262"/>
                    <a:gd name="T1" fmla="*/ 16 h 213"/>
                    <a:gd name="T2" fmla="*/ 24 w 262"/>
                    <a:gd name="T3" fmla="*/ 13 h 213"/>
                    <a:gd name="T4" fmla="*/ 18 w 262"/>
                    <a:gd name="T5" fmla="*/ 8 h 213"/>
                    <a:gd name="T6" fmla="*/ 6 w 262"/>
                    <a:gd name="T7" fmla="*/ 0 h 213"/>
                    <a:gd name="T8" fmla="*/ 0 w 262"/>
                    <a:gd name="T9" fmla="*/ 0 h 213"/>
                    <a:gd name="T10" fmla="*/ 15 w 262"/>
                    <a:gd name="T11" fmla="*/ 8 h 213"/>
                    <a:gd name="T12" fmla="*/ 20 w 262"/>
                    <a:gd name="T13" fmla="*/ 14 h 213"/>
                    <a:gd name="T14" fmla="*/ 33 w 262"/>
                    <a:gd name="T15" fmla="*/ 26 h 213"/>
                    <a:gd name="T16" fmla="*/ 33 w 262"/>
                    <a:gd name="T17" fmla="*/ 19 h 213"/>
                    <a:gd name="T18" fmla="*/ 33 w 262"/>
                    <a:gd name="T19" fmla="*/ 16 h 2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213"/>
                    <a:gd name="T32" fmla="*/ 262 w 262"/>
                    <a:gd name="T33" fmla="*/ 213 h 2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213">
                      <a:moveTo>
                        <a:pt x="262" y="135"/>
                      </a:moveTo>
                      <a:lnTo>
                        <a:pt x="195" y="110"/>
                      </a:lnTo>
                      <a:lnTo>
                        <a:pt x="145" y="67"/>
                      </a:lnTo>
                      <a:lnTo>
                        <a:pt x="52" y="0"/>
                      </a:lnTo>
                      <a:lnTo>
                        <a:pt x="0" y="0"/>
                      </a:lnTo>
                      <a:lnTo>
                        <a:pt x="120" y="67"/>
                      </a:lnTo>
                      <a:lnTo>
                        <a:pt x="165" y="113"/>
                      </a:lnTo>
                      <a:lnTo>
                        <a:pt x="262" y="213"/>
                      </a:lnTo>
                      <a:lnTo>
                        <a:pt x="257" y="152"/>
                      </a:lnTo>
                      <a:lnTo>
                        <a:pt x="262" y="135"/>
                      </a:lnTo>
                      <a:close/>
                    </a:path>
                  </a:pathLst>
                </a:custGeom>
                <a:solidFill>
                  <a:srgbClr val="000000"/>
                </a:solidFill>
                <a:ln w="9525">
                  <a:noFill/>
                  <a:round/>
                  <a:headEnd/>
                  <a:tailEnd/>
                </a:ln>
              </p:spPr>
              <p:txBody>
                <a:bodyPr/>
                <a:lstStyle/>
                <a:p>
                  <a:pPr>
                    <a:defRPr/>
                  </a:pPr>
                  <a:endParaRPr lang="de-DE" sz="1342"/>
                </a:p>
              </p:txBody>
            </p:sp>
            <p:sp>
              <p:nvSpPr>
                <p:cNvPr id="40" name="Freeform 128">
                  <a:extLst>
                    <a:ext uri="{FF2B5EF4-FFF2-40B4-BE49-F238E27FC236}">
                      <a16:creationId xmlns:a16="http://schemas.microsoft.com/office/drawing/2014/main" id="{D1EB5C9A-1765-4AA1-A36F-4660B2B90405}"/>
                    </a:ext>
                  </a:extLst>
                </p:cNvPr>
                <p:cNvSpPr>
                  <a:spLocks/>
                </p:cNvSpPr>
                <p:nvPr/>
              </p:nvSpPr>
              <p:spPr bwMode="auto">
                <a:xfrm>
                  <a:off x="2149" y="2450"/>
                  <a:ext cx="155" cy="166"/>
                </a:xfrm>
                <a:custGeom>
                  <a:avLst/>
                  <a:gdLst>
                    <a:gd name="T0" fmla="*/ 38 w 310"/>
                    <a:gd name="T1" fmla="*/ 31 h 330"/>
                    <a:gd name="T2" fmla="*/ 27 w 310"/>
                    <a:gd name="T3" fmla="*/ 22 h 330"/>
                    <a:gd name="T4" fmla="*/ 23 w 310"/>
                    <a:gd name="T5" fmla="*/ 15 h 330"/>
                    <a:gd name="T6" fmla="*/ 14 w 310"/>
                    <a:gd name="T7" fmla="*/ 9 h 330"/>
                    <a:gd name="T8" fmla="*/ 7 w 310"/>
                    <a:gd name="T9" fmla="*/ 4 h 330"/>
                    <a:gd name="T10" fmla="*/ 2 w 310"/>
                    <a:gd name="T11" fmla="*/ 0 h 330"/>
                    <a:gd name="T12" fmla="*/ 0 w 310"/>
                    <a:gd name="T13" fmla="*/ 0 h 330"/>
                    <a:gd name="T14" fmla="*/ 0 w 310"/>
                    <a:gd name="T15" fmla="*/ 4 h 330"/>
                    <a:gd name="T16" fmla="*/ 6 w 310"/>
                    <a:gd name="T17" fmla="*/ 8 h 330"/>
                    <a:gd name="T18" fmla="*/ 18 w 310"/>
                    <a:gd name="T19" fmla="*/ 15 h 330"/>
                    <a:gd name="T20" fmla="*/ 26 w 310"/>
                    <a:gd name="T21" fmla="*/ 24 h 330"/>
                    <a:gd name="T22" fmla="*/ 33 w 310"/>
                    <a:gd name="T23" fmla="*/ 33 h 330"/>
                    <a:gd name="T24" fmla="*/ 39 w 310"/>
                    <a:gd name="T25" fmla="*/ 42 h 330"/>
                    <a:gd name="T26" fmla="*/ 38 w 310"/>
                    <a:gd name="T27" fmla="*/ 31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0"/>
                    <a:gd name="T43" fmla="*/ 0 h 330"/>
                    <a:gd name="T44" fmla="*/ 310 w 310"/>
                    <a:gd name="T45" fmla="*/ 330 h 3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0" h="330">
                      <a:moveTo>
                        <a:pt x="304" y="246"/>
                      </a:moveTo>
                      <a:lnTo>
                        <a:pt x="219" y="171"/>
                      </a:lnTo>
                      <a:lnTo>
                        <a:pt x="186" y="119"/>
                      </a:lnTo>
                      <a:lnTo>
                        <a:pt x="119" y="69"/>
                      </a:lnTo>
                      <a:lnTo>
                        <a:pt x="59" y="25"/>
                      </a:lnTo>
                      <a:lnTo>
                        <a:pt x="17" y="0"/>
                      </a:lnTo>
                      <a:lnTo>
                        <a:pt x="0" y="0"/>
                      </a:lnTo>
                      <a:lnTo>
                        <a:pt x="0" y="25"/>
                      </a:lnTo>
                      <a:lnTo>
                        <a:pt x="51" y="58"/>
                      </a:lnTo>
                      <a:lnTo>
                        <a:pt x="144" y="117"/>
                      </a:lnTo>
                      <a:lnTo>
                        <a:pt x="211" y="185"/>
                      </a:lnTo>
                      <a:lnTo>
                        <a:pt x="258" y="260"/>
                      </a:lnTo>
                      <a:lnTo>
                        <a:pt x="310" y="330"/>
                      </a:lnTo>
                      <a:lnTo>
                        <a:pt x="304" y="246"/>
                      </a:lnTo>
                      <a:close/>
                    </a:path>
                  </a:pathLst>
                </a:custGeom>
                <a:solidFill>
                  <a:srgbClr val="000000"/>
                </a:solidFill>
                <a:ln w="9525">
                  <a:noFill/>
                  <a:round/>
                  <a:headEnd/>
                  <a:tailEnd/>
                </a:ln>
              </p:spPr>
              <p:txBody>
                <a:bodyPr/>
                <a:lstStyle/>
                <a:p>
                  <a:pPr>
                    <a:defRPr/>
                  </a:pPr>
                  <a:endParaRPr lang="de-DE" sz="1342"/>
                </a:p>
              </p:txBody>
            </p:sp>
            <p:sp>
              <p:nvSpPr>
                <p:cNvPr id="41" name="Freeform 129">
                  <a:extLst>
                    <a:ext uri="{FF2B5EF4-FFF2-40B4-BE49-F238E27FC236}">
                      <a16:creationId xmlns:a16="http://schemas.microsoft.com/office/drawing/2014/main" id="{08802CAD-896C-4D51-8040-165A8FF73202}"/>
                    </a:ext>
                  </a:extLst>
                </p:cNvPr>
                <p:cNvSpPr>
                  <a:spLocks/>
                </p:cNvSpPr>
                <p:nvPr/>
              </p:nvSpPr>
              <p:spPr bwMode="auto">
                <a:xfrm>
                  <a:off x="2166" y="2586"/>
                  <a:ext cx="119" cy="95"/>
                </a:xfrm>
                <a:custGeom>
                  <a:avLst/>
                  <a:gdLst>
                    <a:gd name="T0" fmla="*/ 30 w 238"/>
                    <a:gd name="T1" fmla="*/ 20 h 194"/>
                    <a:gd name="T2" fmla="*/ 22 w 238"/>
                    <a:gd name="T3" fmla="*/ 11 h 194"/>
                    <a:gd name="T4" fmla="*/ 13 w 238"/>
                    <a:gd name="T5" fmla="*/ 6 h 194"/>
                    <a:gd name="T6" fmla="*/ 6 w 238"/>
                    <a:gd name="T7" fmla="*/ 2 h 194"/>
                    <a:gd name="T8" fmla="*/ 0 w 238"/>
                    <a:gd name="T9" fmla="*/ 0 h 194"/>
                    <a:gd name="T10" fmla="*/ 4 w 238"/>
                    <a:gd name="T11" fmla="*/ 6 h 194"/>
                    <a:gd name="T12" fmla="*/ 13 w 238"/>
                    <a:gd name="T13" fmla="*/ 11 h 194"/>
                    <a:gd name="T14" fmla="*/ 20 w 238"/>
                    <a:gd name="T15" fmla="*/ 19 h 194"/>
                    <a:gd name="T16" fmla="*/ 24 w 238"/>
                    <a:gd name="T17" fmla="*/ 24 h 194"/>
                    <a:gd name="T18" fmla="*/ 27 w 238"/>
                    <a:gd name="T19" fmla="*/ 24 h 194"/>
                    <a:gd name="T20" fmla="*/ 30 w 238"/>
                    <a:gd name="T21" fmla="*/ 23 h 194"/>
                    <a:gd name="T22" fmla="*/ 30 w 238"/>
                    <a:gd name="T23" fmla="*/ 20 h 1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8"/>
                    <a:gd name="T37" fmla="*/ 0 h 194"/>
                    <a:gd name="T38" fmla="*/ 238 w 238"/>
                    <a:gd name="T39" fmla="*/ 194 h 1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8" h="194">
                      <a:moveTo>
                        <a:pt x="238" y="160"/>
                      </a:moveTo>
                      <a:lnTo>
                        <a:pt x="171" y="88"/>
                      </a:lnTo>
                      <a:lnTo>
                        <a:pt x="100" y="42"/>
                      </a:lnTo>
                      <a:lnTo>
                        <a:pt x="42" y="11"/>
                      </a:lnTo>
                      <a:lnTo>
                        <a:pt x="0" y="0"/>
                      </a:lnTo>
                      <a:lnTo>
                        <a:pt x="25" y="42"/>
                      </a:lnTo>
                      <a:lnTo>
                        <a:pt x="100" y="85"/>
                      </a:lnTo>
                      <a:lnTo>
                        <a:pt x="160" y="146"/>
                      </a:lnTo>
                      <a:lnTo>
                        <a:pt x="188" y="186"/>
                      </a:lnTo>
                      <a:lnTo>
                        <a:pt x="213" y="194"/>
                      </a:lnTo>
                      <a:lnTo>
                        <a:pt x="235" y="180"/>
                      </a:lnTo>
                      <a:lnTo>
                        <a:pt x="238" y="160"/>
                      </a:lnTo>
                      <a:close/>
                    </a:path>
                  </a:pathLst>
                </a:custGeom>
                <a:solidFill>
                  <a:srgbClr val="000000"/>
                </a:solidFill>
                <a:ln w="9525">
                  <a:noFill/>
                  <a:round/>
                  <a:headEnd/>
                  <a:tailEnd/>
                </a:ln>
              </p:spPr>
              <p:txBody>
                <a:bodyPr/>
                <a:lstStyle/>
                <a:p>
                  <a:pPr>
                    <a:defRPr/>
                  </a:pPr>
                  <a:endParaRPr lang="de-DE" sz="1342"/>
                </a:p>
              </p:txBody>
            </p:sp>
            <p:sp>
              <p:nvSpPr>
                <p:cNvPr id="42" name="Freeform 130">
                  <a:extLst>
                    <a:ext uri="{FF2B5EF4-FFF2-40B4-BE49-F238E27FC236}">
                      <a16:creationId xmlns:a16="http://schemas.microsoft.com/office/drawing/2014/main" id="{EF2805D7-1EF7-4ECD-8A7F-61E4FDF83CF3}"/>
                    </a:ext>
                  </a:extLst>
                </p:cNvPr>
                <p:cNvSpPr>
                  <a:spLocks/>
                </p:cNvSpPr>
                <p:nvPr/>
              </p:nvSpPr>
              <p:spPr bwMode="auto">
                <a:xfrm>
                  <a:off x="2152" y="2654"/>
                  <a:ext cx="131" cy="121"/>
                </a:xfrm>
                <a:custGeom>
                  <a:avLst/>
                  <a:gdLst>
                    <a:gd name="T0" fmla="*/ 33 w 264"/>
                    <a:gd name="T1" fmla="*/ 28 h 242"/>
                    <a:gd name="T2" fmla="*/ 24 w 264"/>
                    <a:gd name="T3" fmla="*/ 19 h 242"/>
                    <a:gd name="T4" fmla="*/ 14 w 264"/>
                    <a:gd name="T5" fmla="*/ 9 h 242"/>
                    <a:gd name="T6" fmla="*/ 7 w 264"/>
                    <a:gd name="T7" fmla="*/ 3 h 242"/>
                    <a:gd name="T8" fmla="*/ 2 w 264"/>
                    <a:gd name="T9" fmla="*/ 0 h 242"/>
                    <a:gd name="T10" fmla="*/ 0 w 264"/>
                    <a:gd name="T11" fmla="*/ 2 h 242"/>
                    <a:gd name="T12" fmla="*/ 5 w 264"/>
                    <a:gd name="T13" fmla="*/ 7 h 242"/>
                    <a:gd name="T14" fmla="*/ 15 w 264"/>
                    <a:gd name="T15" fmla="*/ 15 h 242"/>
                    <a:gd name="T16" fmla="*/ 24 w 264"/>
                    <a:gd name="T17" fmla="*/ 26 h 242"/>
                    <a:gd name="T18" fmla="*/ 29 w 264"/>
                    <a:gd name="T19" fmla="*/ 30 h 242"/>
                    <a:gd name="T20" fmla="*/ 31 w 264"/>
                    <a:gd name="T21" fmla="*/ 30 h 242"/>
                    <a:gd name="T22" fmla="*/ 33 w 264"/>
                    <a:gd name="T23" fmla="*/ 28 h 2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4"/>
                    <a:gd name="T37" fmla="*/ 0 h 242"/>
                    <a:gd name="T38" fmla="*/ 264 w 264"/>
                    <a:gd name="T39" fmla="*/ 242 h 2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4" h="242">
                      <a:moveTo>
                        <a:pt x="264" y="224"/>
                      </a:moveTo>
                      <a:lnTo>
                        <a:pt x="196" y="152"/>
                      </a:lnTo>
                      <a:lnTo>
                        <a:pt x="112" y="65"/>
                      </a:lnTo>
                      <a:lnTo>
                        <a:pt x="61" y="22"/>
                      </a:lnTo>
                      <a:lnTo>
                        <a:pt x="22" y="0"/>
                      </a:lnTo>
                      <a:lnTo>
                        <a:pt x="0" y="14"/>
                      </a:lnTo>
                      <a:lnTo>
                        <a:pt x="46" y="50"/>
                      </a:lnTo>
                      <a:lnTo>
                        <a:pt x="121" y="127"/>
                      </a:lnTo>
                      <a:lnTo>
                        <a:pt x="192" y="202"/>
                      </a:lnTo>
                      <a:lnTo>
                        <a:pt x="239" y="242"/>
                      </a:lnTo>
                      <a:lnTo>
                        <a:pt x="250" y="242"/>
                      </a:lnTo>
                      <a:lnTo>
                        <a:pt x="264" y="224"/>
                      </a:lnTo>
                      <a:close/>
                    </a:path>
                  </a:pathLst>
                </a:custGeom>
                <a:solidFill>
                  <a:srgbClr val="000000"/>
                </a:solidFill>
                <a:ln w="9525">
                  <a:noFill/>
                  <a:round/>
                  <a:headEnd/>
                  <a:tailEnd/>
                </a:ln>
              </p:spPr>
              <p:txBody>
                <a:bodyPr/>
                <a:lstStyle/>
                <a:p>
                  <a:pPr>
                    <a:defRPr/>
                  </a:pPr>
                  <a:endParaRPr lang="de-DE" sz="1342"/>
                </a:p>
              </p:txBody>
            </p:sp>
            <p:sp>
              <p:nvSpPr>
                <p:cNvPr id="43" name="Freeform 131">
                  <a:extLst>
                    <a:ext uri="{FF2B5EF4-FFF2-40B4-BE49-F238E27FC236}">
                      <a16:creationId xmlns:a16="http://schemas.microsoft.com/office/drawing/2014/main" id="{CD481F0B-A733-4FBD-9B8A-4727B5A3920B}"/>
                    </a:ext>
                  </a:extLst>
                </p:cNvPr>
                <p:cNvSpPr>
                  <a:spLocks/>
                </p:cNvSpPr>
                <p:nvPr/>
              </p:nvSpPr>
              <p:spPr bwMode="auto">
                <a:xfrm>
                  <a:off x="2167" y="2755"/>
                  <a:ext cx="92" cy="95"/>
                </a:xfrm>
                <a:custGeom>
                  <a:avLst/>
                  <a:gdLst>
                    <a:gd name="T0" fmla="*/ 22 w 185"/>
                    <a:gd name="T1" fmla="*/ 20 h 192"/>
                    <a:gd name="T2" fmla="*/ 13 w 185"/>
                    <a:gd name="T3" fmla="*/ 6 h 192"/>
                    <a:gd name="T4" fmla="*/ 4 w 185"/>
                    <a:gd name="T5" fmla="*/ 1 h 192"/>
                    <a:gd name="T6" fmla="*/ 0 w 185"/>
                    <a:gd name="T7" fmla="*/ 0 h 192"/>
                    <a:gd name="T8" fmla="*/ 1 w 185"/>
                    <a:gd name="T9" fmla="*/ 3 h 192"/>
                    <a:gd name="T10" fmla="*/ 11 w 185"/>
                    <a:gd name="T11" fmla="*/ 11 h 192"/>
                    <a:gd name="T12" fmla="*/ 21 w 185"/>
                    <a:gd name="T13" fmla="*/ 23 h 192"/>
                    <a:gd name="T14" fmla="*/ 23 w 185"/>
                    <a:gd name="T15" fmla="*/ 24 h 192"/>
                    <a:gd name="T16" fmla="*/ 22 w 185"/>
                    <a:gd name="T17" fmla="*/ 20 h 1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
                    <a:gd name="T28" fmla="*/ 0 h 192"/>
                    <a:gd name="T29" fmla="*/ 185 w 185"/>
                    <a:gd name="T30" fmla="*/ 192 h 1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 h="192">
                      <a:moveTo>
                        <a:pt x="182" y="160"/>
                      </a:moveTo>
                      <a:lnTo>
                        <a:pt x="106" y="49"/>
                      </a:lnTo>
                      <a:lnTo>
                        <a:pt x="33" y="7"/>
                      </a:lnTo>
                      <a:lnTo>
                        <a:pt x="0" y="0"/>
                      </a:lnTo>
                      <a:lnTo>
                        <a:pt x="8" y="22"/>
                      </a:lnTo>
                      <a:lnTo>
                        <a:pt x="92" y="85"/>
                      </a:lnTo>
                      <a:lnTo>
                        <a:pt x="174" y="184"/>
                      </a:lnTo>
                      <a:lnTo>
                        <a:pt x="185" y="192"/>
                      </a:lnTo>
                      <a:lnTo>
                        <a:pt x="182" y="160"/>
                      </a:lnTo>
                      <a:close/>
                    </a:path>
                  </a:pathLst>
                </a:custGeom>
                <a:solidFill>
                  <a:srgbClr val="000000"/>
                </a:solidFill>
                <a:ln w="9525">
                  <a:noFill/>
                  <a:round/>
                  <a:headEnd/>
                  <a:tailEnd/>
                </a:ln>
              </p:spPr>
              <p:txBody>
                <a:bodyPr/>
                <a:lstStyle/>
                <a:p>
                  <a:pPr>
                    <a:defRPr/>
                  </a:pPr>
                  <a:endParaRPr lang="de-DE" sz="1342"/>
                </a:p>
              </p:txBody>
            </p:sp>
            <p:sp>
              <p:nvSpPr>
                <p:cNvPr id="44" name="Freeform 132">
                  <a:extLst>
                    <a:ext uri="{FF2B5EF4-FFF2-40B4-BE49-F238E27FC236}">
                      <a16:creationId xmlns:a16="http://schemas.microsoft.com/office/drawing/2014/main" id="{846ADA51-0296-44C1-B67B-7CDB91CAEC16}"/>
                    </a:ext>
                  </a:extLst>
                </p:cNvPr>
                <p:cNvSpPr>
                  <a:spLocks/>
                </p:cNvSpPr>
                <p:nvPr/>
              </p:nvSpPr>
              <p:spPr bwMode="auto">
                <a:xfrm>
                  <a:off x="2169" y="2848"/>
                  <a:ext cx="64" cy="73"/>
                </a:xfrm>
                <a:custGeom>
                  <a:avLst/>
                  <a:gdLst>
                    <a:gd name="T0" fmla="*/ 16 w 127"/>
                    <a:gd name="T1" fmla="*/ 14 h 144"/>
                    <a:gd name="T2" fmla="*/ 8 w 127"/>
                    <a:gd name="T3" fmla="*/ 4 h 144"/>
                    <a:gd name="T4" fmla="*/ 1 w 127"/>
                    <a:gd name="T5" fmla="*/ 0 h 144"/>
                    <a:gd name="T6" fmla="*/ 0 w 127"/>
                    <a:gd name="T7" fmla="*/ 4 h 144"/>
                    <a:gd name="T8" fmla="*/ 4 w 127"/>
                    <a:gd name="T9" fmla="*/ 9 h 144"/>
                    <a:gd name="T10" fmla="*/ 12 w 127"/>
                    <a:gd name="T11" fmla="*/ 16 h 144"/>
                    <a:gd name="T12" fmla="*/ 15 w 127"/>
                    <a:gd name="T13" fmla="*/ 19 h 144"/>
                    <a:gd name="T14" fmla="*/ 16 w 127"/>
                    <a:gd name="T15" fmla="*/ 17 h 144"/>
                    <a:gd name="T16" fmla="*/ 16 w 127"/>
                    <a:gd name="T17" fmla="*/ 14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
                    <a:gd name="T28" fmla="*/ 0 h 144"/>
                    <a:gd name="T29" fmla="*/ 127 w 127"/>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 h="144">
                      <a:moveTo>
                        <a:pt x="123" y="110"/>
                      </a:moveTo>
                      <a:lnTo>
                        <a:pt x="60" y="25"/>
                      </a:lnTo>
                      <a:lnTo>
                        <a:pt x="4" y="0"/>
                      </a:lnTo>
                      <a:lnTo>
                        <a:pt x="0" y="25"/>
                      </a:lnTo>
                      <a:lnTo>
                        <a:pt x="27" y="67"/>
                      </a:lnTo>
                      <a:lnTo>
                        <a:pt x="94" y="124"/>
                      </a:lnTo>
                      <a:lnTo>
                        <a:pt x="113" y="144"/>
                      </a:lnTo>
                      <a:lnTo>
                        <a:pt x="127" y="135"/>
                      </a:lnTo>
                      <a:lnTo>
                        <a:pt x="123" y="110"/>
                      </a:lnTo>
                      <a:close/>
                    </a:path>
                  </a:pathLst>
                </a:custGeom>
                <a:solidFill>
                  <a:srgbClr val="000000"/>
                </a:solidFill>
                <a:ln w="9525">
                  <a:noFill/>
                  <a:round/>
                  <a:headEnd/>
                  <a:tailEnd/>
                </a:ln>
              </p:spPr>
              <p:txBody>
                <a:bodyPr/>
                <a:lstStyle/>
                <a:p>
                  <a:pPr>
                    <a:defRPr/>
                  </a:pPr>
                  <a:endParaRPr lang="de-DE" sz="1342"/>
                </a:p>
              </p:txBody>
            </p:sp>
            <p:sp>
              <p:nvSpPr>
                <p:cNvPr id="45" name="Freeform 133">
                  <a:extLst>
                    <a:ext uri="{FF2B5EF4-FFF2-40B4-BE49-F238E27FC236}">
                      <a16:creationId xmlns:a16="http://schemas.microsoft.com/office/drawing/2014/main" id="{7CE83D7F-3C50-4F0D-AACB-DBD97A50B4CB}"/>
                    </a:ext>
                  </a:extLst>
                </p:cNvPr>
                <p:cNvSpPr>
                  <a:spLocks/>
                </p:cNvSpPr>
                <p:nvPr/>
              </p:nvSpPr>
              <p:spPr bwMode="auto">
                <a:xfrm>
                  <a:off x="2175" y="2945"/>
                  <a:ext cx="80" cy="81"/>
                </a:xfrm>
                <a:custGeom>
                  <a:avLst/>
                  <a:gdLst>
                    <a:gd name="T0" fmla="*/ 20 w 160"/>
                    <a:gd name="T1" fmla="*/ 21 h 163"/>
                    <a:gd name="T2" fmla="*/ 18 w 160"/>
                    <a:gd name="T3" fmla="*/ 18 h 163"/>
                    <a:gd name="T4" fmla="*/ 11 w 160"/>
                    <a:gd name="T5" fmla="*/ 9 h 163"/>
                    <a:gd name="T6" fmla="*/ 3 w 160"/>
                    <a:gd name="T7" fmla="*/ 0 h 163"/>
                    <a:gd name="T8" fmla="*/ 0 w 160"/>
                    <a:gd name="T9" fmla="*/ 0 h 163"/>
                    <a:gd name="T10" fmla="*/ 1 w 160"/>
                    <a:gd name="T11" fmla="*/ 4 h 163"/>
                    <a:gd name="T12" fmla="*/ 7 w 160"/>
                    <a:gd name="T13" fmla="*/ 12 h 163"/>
                    <a:gd name="T14" fmla="*/ 14 w 160"/>
                    <a:gd name="T15" fmla="*/ 20 h 163"/>
                    <a:gd name="T16" fmla="*/ 20 w 160"/>
                    <a:gd name="T17" fmla="*/ 2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63"/>
                    <a:gd name="T29" fmla="*/ 160 w 160"/>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63">
                      <a:moveTo>
                        <a:pt x="160" y="163"/>
                      </a:moveTo>
                      <a:lnTo>
                        <a:pt x="138" y="137"/>
                      </a:lnTo>
                      <a:lnTo>
                        <a:pt x="93" y="70"/>
                      </a:lnTo>
                      <a:lnTo>
                        <a:pt x="29" y="0"/>
                      </a:lnTo>
                      <a:lnTo>
                        <a:pt x="0" y="0"/>
                      </a:lnTo>
                      <a:lnTo>
                        <a:pt x="11" y="25"/>
                      </a:lnTo>
                      <a:lnTo>
                        <a:pt x="61" y="92"/>
                      </a:lnTo>
                      <a:lnTo>
                        <a:pt x="112" y="159"/>
                      </a:lnTo>
                      <a:lnTo>
                        <a:pt x="160" y="163"/>
                      </a:lnTo>
                      <a:close/>
                    </a:path>
                  </a:pathLst>
                </a:custGeom>
                <a:solidFill>
                  <a:srgbClr val="000000"/>
                </a:solidFill>
                <a:ln w="9525">
                  <a:noFill/>
                  <a:round/>
                  <a:headEnd/>
                  <a:tailEnd/>
                </a:ln>
              </p:spPr>
              <p:txBody>
                <a:bodyPr/>
                <a:lstStyle/>
                <a:p>
                  <a:pPr>
                    <a:defRPr/>
                  </a:pPr>
                  <a:endParaRPr lang="de-DE" sz="1342"/>
                </a:p>
              </p:txBody>
            </p:sp>
            <p:sp>
              <p:nvSpPr>
                <p:cNvPr id="46" name="Freeform 134">
                  <a:extLst>
                    <a:ext uri="{FF2B5EF4-FFF2-40B4-BE49-F238E27FC236}">
                      <a16:creationId xmlns:a16="http://schemas.microsoft.com/office/drawing/2014/main" id="{4865EEE6-9F2F-4995-A882-446028F849F1}"/>
                    </a:ext>
                  </a:extLst>
                </p:cNvPr>
                <p:cNvSpPr>
                  <a:spLocks/>
                </p:cNvSpPr>
                <p:nvPr/>
              </p:nvSpPr>
              <p:spPr bwMode="auto">
                <a:xfrm>
                  <a:off x="2283" y="2265"/>
                  <a:ext cx="244" cy="911"/>
                </a:xfrm>
                <a:custGeom>
                  <a:avLst/>
                  <a:gdLst>
                    <a:gd name="T0" fmla="*/ 8 w 489"/>
                    <a:gd name="T1" fmla="*/ 27 h 1815"/>
                    <a:gd name="T2" fmla="*/ 10 w 489"/>
                    <a:gd name="T3" fmla="*/ 40 h 1815"/>
                    <a:gd name="T4" fmla="*/ 5 w 489"/>
                    <a:gd name="T5" fmla="*/ 48 h 1815"/>
                    <a:gd name="T6" fmla="*/ 6 w 489"/>
                    <a:gd name="T7" fmla="*/ 60 h 1815"/>
                    <a:gd name="T8" fmla="*/ 9 w 489"/>
                    <a:gd name="T9" fmla="*/ 70 h 1815"/>
                    <a:gd name="T10" fmla="*/ 4 w 489"/>
                    <a:gd name="T11" fmla="*/ 79 h 1815"/>
                    <a:gd name="T12" fmla="*/ 9 w 489"/>
                    <a:gd name="T13" fmla="*/ 95 h 1815"/>
                    <a:gd name="T14" fmla="*/ 3 w 489"/>
                    <a:gd name="T15" fmla="*/ 109 h 1815"/>
                    <a:gd name="T16" fmla="*/ 6 w 489"/>
                    <a:gd name="T17" fmla="*/ 123 h 1815"/>
                    <a:gd name="T18" fmla="*/ 8 w 489"/>
                    <a:gd name="T19" fmla="*/ 133 h 1815"/>
                    <a:gd name="T20" fmla="*/ 2 w 489"/>
                    <a:gd name="T21" fmla="*/ 141 h 1815"/>
                    <a:gd name="T22" fmla="*/ 5 w 489"/>
                    <a:gd name="T23" fmla="*/ 159 h 1815"/>
                    <a:gd name="T24" fmla="*/ 5 w 489"/>
                    <a:gd name="T25" fmla="*/ 168 h 1815"/>
                    <a:gd name="T26" fmla="*/ 0 w 489"/>
                    <a:gd name="T27" fmla="*/ 180 h 1815"/>
                    <a:gd name="T28" fmla="*/ 3 w 489"/>
                    <a:gd name="T29" fmla="*/ 190 h 1815"/>
                    <a:gd name="T30" fmla="*/ 3 w 489"/>
                    <a:gd name="T31" fmla="*/ 199 h 1815"/>
                    <a:gd name="T32" fmla="*/ 4 w 489"/>
                    <a:gd name="T33" fmla="*/ 208 h 1815"/>
                    <a:gd name="T34" fmla="*/ 8 w 489"/>
                    <a:gd name="T35" fmla="*/ 217 h 1815"/>
                    <a:gd name="T36" fmla="*/ 9 w 489"/>
                    <a:gd name="T37" fmla="*/ 226 h 1815"/>
                    <a:gd name="T38" fmla="*/ 23 w 489"/>
                    <a:gd name="T39" fmla="*/ 218 h 1815"/>
                    <a:gd name="T40" fmla="*/ 39 w 489"/>
                    <a:gd name="T41" fmla="*/ 216 h 1815"/>
                    <a:gd name="T42" fmla="*/ 50 w 489"/>
                    <a:gd name="T43" fmla="*/ 211 h 1815"/>
                    <a:gd name="T44" fmla="*/ 54 w 489"/>
                    <a:gd name="T45" fmla="*/ 205 h 1815"/>
                    <a:gd name="T46" fmla="*/ 55 w 489"/>
                    <a:gd name="T47" fmla="*/ 192 h 1815"/>
                    <a:gd name="T48" fmla="*/ 52 w 489"/>
                    <a:gd name="T49" fmla="*/ 176 h 1815"/>
                    <a:gd name="T50" fmla="*/ 49 w 489"/>
                    <a:gd name="T51" fmla="*/ 167 h 1815"/>
                    <a:gd name="T52" fmla="*/ 51 w 489"/>
                    <a:gd name="T53" fmla="*/ 157 h 1815"/>
                    <a:gd name="T54" fmla="*/ 46 w 489"/>
                    <a:gd name="T55" fmla="*/ 145 h 1815"/>
                    <a:gd name="T56" fmla="*/ 53 w 489"/>
                    <a:gd name="T57" fmla="*/ 136 h 1815"/>
                    <a:gd name="T58" fmla="*/ 48 w 489"/>
                    <a:gd name="T59" fmla="*/ 123 h 1815"/>
                    <a:gd name="T60" fmla="*/ 45 w 489"/>
                    <a:gd name="T61" fmla="*/ 110 h 1815"/>
                    <a:gd name="T62" fmla="*/ 56 w 489"/>
                    <a:gd name="T63" fmla="*/ 101 h 1815"/>
                    <a:gd name="T64" fmla="*/ 52 w 489"/>
                    <a:gd name="T65" fmla="*/ 94 h 1815"/>
                    <a:gd name="T66" fmla="*/ 52 w 489"/>
                    <a:gd name="T67" fmla="*/ 83 h 1815"/>
                    <a:gd name="T68" fmla="*/ 47 w 489"/>
                    <a:gd name="T69" fmla="*/ 75 h 1815"/>
                    <a:gd name="T70" fmla="*/ 51 w 489"/>
                    <a:gd name="T71" fmla="*/ 66 h 1815"/>
                    <a:gd name="T72" fmla="*/ 48 w 489"/>
                    <a:gd name="T73" fmla="*/ 59 h 1815"/>
                    <a:gd name="T74" fmla="*/ 48 w 489"/>
                    <a:gd name="T75" fmla="*/ 53 h 1815"/>
                    <a:gd name="T76" fmla="*/ 51 w 489"/>
                    <a:gd name="T77" fmla="*/ 47 h 1815"/>
                    <a:gd name="T78" fmla="*/ 47 w 489"/>
                    <a:gd name="T79" fmla="*/ 40 h 1815"/>
                    <a:gd name="T80" fmla="*/ 46 w 489"/>
                    <a:gd name="T81" fmla="*/ 29 h 1815"/>
                    <a:gd name="T82" fmla="*/ 58 w 489"/>
                    <a:gd name="T83" fmla="*/ 16 h 1815"/>
                    <a:gd name="T84" fmla="*/ 61 w 489"/>
                    <a:gd name="T85" fmla="*/ 2 h 1815"/>
                    <a:gd name="T86" fmla="*/ 54 w 489"/>
                    <a:gd name="T87" fmla="*/ 2 h 1815"/>
                    <a:gd name="T88" fmla="*/ 33 w 489"/>
                    <a:gd name="T89" fmla="*/ 13 h 1815"/>
                    <a:gd name="T90" fmla="*/ 16 w 489"/>
                    <a:gd name="T91" fmla="*/ 19 h 18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9"/>
                    <a:gd name="T139" fmla="*/ 0 h 1815"/>
                    <a:gd name="T140" fmla="*/ 489 w 489"/>
                    <a:gd name="T141" fmla="*/ 1815 h 18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9" h="1815">
                      <a:moveTo>
                        <a:pt x="87" y="171"/>
                      </a:moveTo>
                      <a:lnTo>
                        <a:pt x="70" y="223"/>
                      </a:lnTo>
                      <a:lnTo>
                        <a:pt x="84" y="273"/>
                      </a:lnTo>
                      <a:lnTo>
                        <a:pt x="87" y="323"/>
                      </a:lnTo>
                      <a:lnTo>
                        <a:pt x="70" y="355"/>
                      </a:lnTo>
                      <a:lnTo>
                        <a:pt x="45" y="391"/>
                      </a:lnTo>
                      <a:lnTo>
                        <a:pt x="34" y="447"/>
                      </a:lnTo>
                      <a:lnTo>
                        <a:pt x="50" y="483"/>
                      </a:lnTo>
                      <a:lnTo>
                        <a:pt x="75" y="525"/>
                      </a:lnTo>
                      <a:lnTo>
                        <a:pt x="75" y="560"/>
                      </a:lnTo>
                      <a:lnTo>
                        <a:pt x="59" y="593"/>
                      </a:lnTo>
                      <a:lnTo>
                        <a:pt x="36" y="635"/>
                      </a:lnTo>
                      <a:lnTo>
                        <a:pt x="45" y="677"/>
                      </a:lnTo>
                      <a:lnTo>
                        <a:pt x="78" y="767"/>
                      </a:lnTo>
                      <a:lnTo>
                        <a:pt x="75" y="804"/>
                      </a:lnTo>
                      <a:lnTo>
                        <a:pt x="28" y="876"/>
                      </a:lnTo>
                      <a:lnTo>
                        <a:pt x="28" y="939"/>
                      </a:lnTo>
                      <a:lnTo>
                        <a:pt x="53" y="986"/>
                      </a:lnTo>
                      <a:lnTo>
                        <a:pt x="70" y="1028"/>
                      </a:lnTo>
                      <a:lnTo>
                        <a:pt x="67" y="1064"/>
                      </a:lnTo>
                      <a:lnTo>
                        <a:pt x="25" y="1104"/>
                      </a:lnTo>
                      <a:lnTo>
                        <a:pt x="17" y="1132"/>
                      </a:lnTo>
                      <a:lnTo>
                        <a:pt x="25" y="1199"/>
                      </a:lnTo>
                      <a:lnTo>
                        <a:pt x="45" y="1273"/>
                      </a:lnTo>
                      <a:lnTo>
                        <a:pt x="45" y="1315"/>
                      </a:lnTo>
                      <a:lnTo>
                        <a:pt x="42" y="1348"/>
                      </a:lnTo>
                      <a:lnTo>
                        <a:pt x="11" y="1400"/>
                      </a:lnTo>
                      <a:lnTo>
                        <a:pt x="0" y="1442"/>
                      </a:lnTo>
                      <a:lnTo>
                        <a:pt x="3" y="1486"/>
                      </a:lnTo>
                      <a:lnTo>
                        <a:pt x="25" y="1521"/>
                      </a:lnTo>
                      <a:lnTo>
                        <a:pt x="50" y="1550"/>
                      </a:lnTo>
                      <a:lnTo>
                        <a:pt x="28" y="1593"/>
                      </a:lnTo>
                      <a:lnTo>
                        <a:pt x="17" y="1635"/>
                      </a:lnTo>
                      <a:lnTo>
                        <a:pt x="36" y="1669"/>
                      </a:lnTo>
                      <a:lnTo>
                        <a:pt x="67" y="1695"/>
                      </a:lnTo>
                      <a:lnTo>
                        <a:pt x="70" y="1737"/>
                      </a:lnTo>
                      <a:lnTo>
                        <a:pt x="70" y="1770"/>
                      </a:lnTo>
                      <a:lnTo>
                        <a:pt x="75" y="1815"/>
                      </a:lnTo>
                      <a:lnTo>
                        <a:pt x="128" y="1779"/>
                      </a:lnTo>
                      <a:lnTo>
                        <a:pt x="185" y="1748"/>
                      </a:lnTo>
                      <a:lnTo>
                        <a:pt x="236" y="1731"/>
                      </a:lnTo>
                      <a:lnTo>
                        <a:pt x="315" y="1731"/>
                      </a:lnTo>
                      <a:lnTo>
                        <a:pt x="371" y="1723"/>
                      </a:lnTo>
                      <a:lnTo>
                        <a:pt x="404" y="1695"/>
                      </a:lnTo>
                      <a:lnTo>
                        <a:pt x="464" y="1677"/>
                      </a:lnTo>
                      <a:lnTo>
                        <a:pt x="432" y="1644"/>
                      </a:lnTo>
                      <a:lnTo>
                        <a:pt x="421" y="1596"/>
                      </a:lnTo>
                      <a:lnTo>
                        <a:pt x="442" y="1542"/>
                      </a:lnTo>
                      <a:lnTo>
                        <a:pt x="439" y="1467"/>
                      </a:lnTo>
                      <a:lnTo>
                        <a:pt x="421" y="1411"/>
                      </a:lnTo>
                      <a:lnTo>
                        <a:pt x="404" y="1383"/>
                      </a:lnTo>
                      <a:lnTo>
                        <a:pt x="399" y="1340"/>
                      </a:lnTo>
                      <a:lnTo>
                        <a:pt x="421" y="1290"/>
                      </a:lnTo>
                      <a:lnTo>
                        <a:pt x="414" y="1256"/>
                      </a:lnTo>
                      <a:lnTo>
                        <a:pt x="371" y="1198"/>
                      </a:lnTo>
                      <a:lnTo>
                        <a:pt x="373" y="1163"/>
                      </a:lnTo>
                      <a:lnTo>
                        <a:pt x="390" y="1132"/>
                      </a:lnTo>
                      <a:lnTo>
                        <a:pt x="429" y="1091"/>
                      </a:lnTo>
                      <a:lnTo>
                        <a:pt x="415" y="1057"/>
                      </a:lnTo>
                      <a:lnTo>
                        <a:pt x="387" y="986"/>
                      </a:lnTo>
                      <a:lnTo>
                        <a:pt x="365" y="939"/>
                      </a:lnTo>
                      <a:lnTo>
                        <a:pt x="365" y="887"/>
                      </a:lnTo>
                      <a:lnTo>
                        <a:pt x="442" y="861"/>
                      </a:lnTo>
                      <a:lnTo>
                        <a:pt x="450" y="812"/>
                      </a:lnTo>
                      <a:lnTo>
                        <a:pt x="442" y="784"/>
                      </a:lnTo>
                      <a:lnTo>
                        <a:pt x="421" y="759"/>
                      </a:lnTo>
                      <a:lnTo>
                        <a:pt x="425" y="717"/>
                      </a:lnTo>
                      <a:lnTo>
                        <a:pt x="421" y="666"/>
                      </a:lnTo>
                      <a:lnTo>
                        <a:pt x="399" y="641"/>
                      </a:lnTo>
                      <a:lnTo>
                        <a:pt x="382" y="607"/>
                      </a:lnTo>
                      <a:lnTo>
                        <a:pt x="396" y="574"/>
                      </a:lnTo>
                      <a:lnTo>
                        <a:pt x="414" y="535"/>
                      </a:lnTo>
                      <a:lnTo>
                        <a:pt x="414" y="508"/>
                      </a:lnTo>
                      <a:lnTo>
                        <a:pt x="387" y="475"/>
                      </a:lnTo>
                      <a:lnTo>
                        <a:pt x="379" y="447"/>
                      </a:lnTo>
                      <a:lnTo>
                        <a:pt x="387" y="425"/>
                      </a:lnTo>
                      <a:lnTo>
                        <a:pt x="414" y="408"/>
                      </a:lnTo>
                      <a:lnTo>
                        <a:pt x="415" y="380"/>
                      </a:lnTo>
                      <a:lnTo>
                        <a:pt x="407" y="362"/>
                      </a:lnTo>
                      <a:lnTo>
                        <a:pt x="379" y="320"/>
                      </a:lnTo>
                      <a:lnTo>
                        <a:pt x="371" y="273"/>
                      </a:lnTo>
                      <a:lnTo>
                        <a:pt x="373" y="237"/>
                      </a:lnTo>
                      <a:lnTo>
                        <a:pt x="399" y="203"/>
                      </a:lnTo>
                      <a:lnTo>
                        <a:pt x="467" y="129"/>
                      </a:lnTo>
                      <a:lnTo>
                        <a:pt x="489" y="68"/>
                      </a:lnTo>
                      <a:lnTo>
                        <a:pt x="489" y="18"/>
                      </a:lnTo>
                      <a:lnTo>
                        <a:pt x="467" y="0"/>
                      </a:lnTo>
                      <a:lnTo>
                        <a:pt x="432" y="18"/>
                      </a:lnTo>
                      <a:lnTo>
                        <a:pt x="348" y="71"/>
                      </a:lnTo>
                      <a:lnTo>
                        <a:pt x="269" y="104"/>
                      </a:lnTo>
                      <a:lnTo>
                        <a:pt x="188" y="138"/>
                      </a:lnTo>
                      <a:lnTo>
                        <a:pt x="134" y="156"/>
                      </a:lnTo>
                      <a:lnTo>
                        <a:pt x="87" y="171"/>
                      </a:lnTo>
                      <a:close/>
                    </a:path>
                  </a:pathLst>
                </a:custGeom>
                <a:solidFill>
                  <a:srgbClr val="B2B2B2"/>
                </a:solidFill>
                <a:ln w="9525">
                  <a:noFill/>
                  <a:round/>
                  <a:headEnd/>
                  <a:tailEnd/>
                </a:ln>
              </p:spPr>
              <p:txBody>
                <a:bodyPr/>
                <a:lstStyle/>
                <a:p>
                  <a:pPr>
                    <a:defRPr/>
                  </a:pPr>
                  <a:endParaRPr lang="de-DE" sz="1342"/>
                </a:p>
              </p:txBody>
            </p:sp>
            <p:sp>
              <p:nvSpPr>
                <p:cNvPr id="47" name="Freeform 135">
                  <a:extLst>
                    <a:ext uri="{FF2B5EF4-FFF2-40B4-BE49-F238E27FC236}">
                      <a16:creationId xmlns:a16="http://schemas.microsoft.com/office/drawing/2014/main" id="{8CF3F156-9E6B-4C5E-B4FF-B75018E8C196}"/>
                    </a:ext>
                  </a:extLst>
                </p:cNvPr>
                <p:cNvSpPr>
                  <a:spLocks/>
                </p:cNvSpPr>
                <p:nvPr/>
              </p:nvSpPr>
              <p:spPr bwMode="auto">
                <a:xfrm>
                  <a:off x="2112" y="2256"/>
                  <a:ext cx="437" cy="929"/>
                </a:xfrm>
                <a:custGeom>
                  <a:avLst/>
                  <a:gdLst>
                    <a:gd name="T0" fmla="*/ 72 w 873"/>
                    <a:gd name="T1" fmla="*/ 217 h 1856"/>
                    <a:gd name="T2" fmla="*/ 51 w 873"/>
                    <a:gd name="T3" fmla="*/ 225 h 1856"/>
                    <a:gd name="T4" fmla="*/ 9 w 873"/>
                    <a:gd name="T5" fmla="*/ 187 h 1856"/>
                    <a:gd name="T6" fmla="*/ 7 w 873"/>
                    <a:gd name="T7" fmla="*/ 193 h 1856"/>
                    <a:gd name="T8" fmla="*/ 52 w 873"/>
                    <a:gd name="T9" fmla="*/ 231 h 1856"/>
                    <a:gd name="T10" fmla="*/ 74 w 873"/>
                    <a:gd name="T11" fmla="*/ 220 h 1856"/>
                    <a:gd name="T12" fmla="*/ 104 w 873"/>
                    <a:gd name="T13" fmla="*/ 210 h 1856"/>
                    <a:gd name="T14" fmla="*/ 102 w 873"/>
                    <a:gd name="T15" fmla="*/ 193 h 1856"/>
                    <a:gd name="T16" fmla="*/ 96 w 873"/>
                    <a:gd name="T17" fmla="*/ 175 h 1856"/>
                    <a:gd name="T18" fmla="*/ 99 w 873"/>
                    <a:gd name="T19" fmla="*/ 160 h 1856"/>
                    <a:gd name="T20" fmla="*/ 93 w 873"/>
                    <a:gd name="T21" fmla="*/ 146 h 1856"/>
                    <a:gd name="T22" fmla="*/ 96 w 873"/>
                    <a:gd name="T23" fmla="*/ 129 h 1856"/>
                    <a:gd name="T24" fmla="*/ 98 w 873"/>
                    <a:gd name="T25" fmla="*/ 113 h 1856"/>
                    <a:gd name="T26" fmla="*/ 99 w 873"/>
                    <a:gd name="T27" fmla="*/ 91 h 1856"/>
                    <a:gd name="T28" fmla="*/ 95 w 873"/>
                    <a:gd name="T29" fmla="*/ 74 h 1856"/>
                    <a:gd name="T30" fmla="*/ 93 w 873"/>
                    <a:gd name="T31" fmla="*/ 60 h 1856"/>
                    <a:gd name="T32" fmla="*/ 98 w 873"/>
                    <a:gd name="T33" fmla="*/ 47 h 1856"/>
                    <a:gd name="T34" fmla="*/ 95 w 873"/>
                    <a:gd name="T35" fmla="*/ 27 h 1856"/>
                    <a:gd name="T36" fmla="*/ 109 w 873"/>
                    <a:gd name="T37" fmla="*/ 2 h 1856"/>
                    <a:gd name="T38" fmla="*/ 103 w 873"/>
                    <a:gd name="T39" fmla="*/ 7 h 1856"/>
                    <a:gd name="T40" fmla="*/ 89 w 873"/>
                    <a:gd name="T41" fmla="*/ 30 h 1856"/>
                    <a:gd name="T42" fmla="*/ 69 w 873"/>
                    <a:gd name="T43" fmla="*/ 49 h 1856"/>
                    <a:gd name="T44" fmla="*/ 90 w 873"/>
                    <a:gd name="T45" fmla="*/ 42 h 1856"/>
                    <a:gd name="T46" fmla="*/ 88 w 873"/>
                    <a:gd name="T47" fmla="*/ 55 h 1856"/>
                    <a:gd name="T48" fmla="*/ 78 w 873"/>
                    <a:gd name="T49" fmla="*/ 69 h 1856"/>
                    <a:gd name="T50" fmla="*/ 92 w 873"/>
                    <a:gd name="T51" fmla="*/ 66 h 1856"/>
                    <a:gd name="T52" fmla="*/ 89 w 873"/>
                    <a:gd name="T53" fmla="*/ 77 h 1856"/>
                    <a:gd name="T54" fmla="*/ 88 w 873"/>
                    <a:gd name="T55" fmla="*/ 88 h 1856"/>
                    <a:gd name="T56" fmla="*/ 67 w 873"/>
                    <a:gd name="T57" fmla="*/ 104 h 1856"/>
                    <a:gd name="T58" fmla="*/ 90 w 873"/>
                    <a:gd name="T59" fmla="*/ 93 h 1856"/>
                    <a:gd name="T60" fmla="*/ 98 w 873"/>
                    <a:gd name="T61" fmla="*/ 104 h 1856"/>
                    <a:gd name="T62" fmla="*/ 84 w 873"/>
                    <a:gd name="T63" fmla="*/ 114 h 1856"/>
                    <a:gd name="T64" fmla="*/ 58 w 873"/>
                    <a:gd name="T65" fmla="*/ 126 h 1856"/>
                    <a:gd name="T66" fmla="*/ 88 w 873"/>
                    <a:gd name="T67" fmla="*/ 121 h 1856"/>
                    <a:gd name="T68" fmla="*/ 94 w 873"/>
                    <a:gd name="T69" fmla="*/ 141 h 1856"/>
                    <a:gd name="T70" fmla="*/ 59 w 873"/>
                    <a:gd name="T71" fmla="*/ 150 h 1856"/>
                    <a:gd name="T72" fmla="*/ 78 w 873"/>
                    <a:gd name="T73" fmla="*/ 149 h 1856"/>
                    <a:gd name="T74" fmla="*/ 90 w 873"/>
                    <a:gd name="T75" fmla="*/ 155 h 1856"/>
                    <a:gd name="T76" fmla="*/ 90 w 873"/>
                    <a:gd name="T77" fmla="*/ 167 h 1856"/>
                    <a:gd name="T78" fmla="*/ 56 w 873"/>
                    <a:gd name="T79" fmla="*/ 173 h 1856"/>
                    <a:gd name="T80" fmla="*/ 73 w 873"/>
                    <a:gd name="T81" fmla="*/ 173 h 1856"/>
                    <a:gd name="T82" fmla="*/ 92 w 873"/>
                    <a:gd name="T83" fmla="*/ 170 h 1856"/>
                    <a:gd name="T84" fmla="*/ 75 w 873"/>
                    <a:gd name="T85" fmla="*/ 186 h 1856"/>
                    <a:gd name="T86" fmla="*/ 56 w 873"/>
                    <a:gd name="T87" fmla="*/ 195 h 1856"/>
                    <a:gd name="T88" fmla="*/ 80 w 873"/>
                    <a:gd name="T89" fmla="*/ 187 h 1856"/>
                    <a:gd name="T90" fmla="*/ 94 w 873"/>
                    <a:gd name="T91" fmla="*/ 184 h 1856"/>
                    <a:gd name="T92" fmla="*/ 94 w 873"/>
                    <a:gd name="T93" fmla="*/ 197 h 1856"/>
                    <a:gd name="T94" fmla="*/ 96 w 873"/>
                    <a:gd name="T95" fmla="*/ 209 h 18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3"/>
                    <a:gd name="T145" fmla="*/ 0 h 1856"/>
                    <a:gd name="T146" fmla="*/ 873 w 873"/>
                    <a:gd name="T147" fmla="*/ 1856 h 18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3" h="1856">
                      <a:moveTo>
                        <a:pt x="741" y="1679"/>
                      </a:moveTo>
                      <a:lnTo>
                        <a:pt x="705" y="1721"/>
                      </a:lnTo>
                      <a:lnTo>
                        <a:pt x="646" y="1735"/>
                      </a:lnTo>
                      <a:lnTo>
                        <a:pt x="571" y="1743"/>
                      </a:lnTo>
                      <a:lnTo>
                        <a:pt x="489" y="1760"/>
                      </a:lnTo>
                      <a:lnTo>
                        <a:pt x="436" y="1793"/>
                      </a:lnTo>
                      <a:lnTo>
                        <a:pt x="418" y="1810"/>
                      </a:lnTo>
                      <a:lnTo>
                        <a:pt x="403" y="1803"/>
                      </a:lnTo>
                      <a:lnTo>
                        <a:pt x="304" y="1729"/>
                      </a:lnTo>
                      <a:lnTo>
                        <a:pt x="177" y="1629"/>
                      </a:lnTo>
                      <a:lnTo>
                        <a:pt x="135" y="1566"/>
                      </a:lnTo>
                      <a:lnTo>
                        <a:pt x="70" y="1502"/>
                      </a:lnTo>
                      <a:lnTo>
                        <a:pt x="52" y="1451"/>
                      </a:lnTo>
                      <a:lnTo>
                        <a:pt x="0" y="1444"/>
                      </a:lnTo>
                      <a:lnTo>
                        <a:pt x="27" y="1499"/>
                      </a:lnTo>
                      <a:lnTo>
                        <a:pt x="53" y="1552"/>
                      </a:lnTo>
                      <a:lnTo>
                        <a:pt x="135" y="1611"/>
                      </a:lnTo>
                      <a:lnTo>
                        <a:pt x="191" y="1685"/>
                      </a:lnTo>
                      <a:lnTo>
                        <a:pt x="329" y="1771"/>
                      </a:lnTo>
                      <a:lnTo>
                        <a:pt x="414" y="1856"/>
                      </a:lnTo>
                      <a:lnTo>
                        <a:pt x="447" y="1848"/>
                      </a:lnTo>
                      <a:lnTo>
                        <a:pt x="481" y="1806"/>
                      </a:lnTo>
                      <a:lnTo>
                        <a:pt x="528" y="1781"/>
                      </a:lnTo>
                      <a:lnTo>
                        <a:pt x="588" y="1763"/>
                      </a:lnTo>
                      <a:lnTo>
                        <a:pt x="713" y="1752"/>
                      </a:lnTo>
                      <a:lnTo>
                        <a:pt x="751" y="1729"/>
                      </a:lnTo>
                      <a:lnTo>
                        <a:pt x="815" y="1713"/>
                      </a:lnTo>
                      <a:lnTo>
                        <a:pt x="826" y="1685"/>
                      </a:lnTo>
                      <a:lnTo>
                        <a:pt x="806" y="1651"/>
                      </a:lnTo>
                      <a:lnTo>
                        <a:pt x="784" y="1618"/>
                      </a:lnTo>
                      <a:lnTo>
                        <a:pt x="798" y="1575"/>
                      </a:lnTo>
                      <a:lnTo>
                        <a:pt x="815" y="1552"/>
                      </a:lnTo>
                      <a:lnTo>
                        <a:pt x="815" y="1516"/>
                      </a:lnTo>
                      <a:lnTo>
                        <a:pt x="798" y="1459"/>
                      </a:lnTo>
                      <a:lnTo>
                        <a:pt x="790" y="1431"/>
                      </a:lnTo>
                      <a:lnTo>
                        <a:pt x="767" y="1406"/>
                      </a:lnTo>
                      <a:lnTo>
                        <a:pt x="756" y="1376"/>
                      </a:lnTo>
                      <a:lnTo>
                        <a:pt x="767" y="1348"/>
                      </a:lnTo>
                      <a:lnTo>
                        <a:pt x="792" y="1325"/>
                      </a:lnTo>
                      <a:lnTo>
                        <a:pt x="790" y="1288"/>
                      </a:lnTo>
                      <a:lnTo>
                        <a:pt x="776" y="1263"/>
                      </a:lnTo>
                      <a:lnTo>
                        <a:pt x="748" y="1224"/>
                      </a:lnTo>
                      <a:lnTo>
                        <a:pt x="730" y="1204"/>
                      </a:lnTo>
                      <a:lnTo>
                        <a:pt x="738" y="1174"/>
                      </a:lnTo>
                      <a:lnTo>
                        <a:pt x="781" y="1149"/>
                      </a:lnTo>
                      <a:lnTo>
                        <a:pt x="798" y="1115"/>
                      </a:lnTo>
                      <a:lnTo>
                        <a:pt x="792" y="1086"/>
                      </a:lnTo>
                      <a:lnTo>
                        <a:pt x="765" y="1039"/>
                      </a:lnTo>
                      <a:lnTo>
                        <a:pt x="734" y="980"/>
                      </a:lnTo>
                      <a:lnTo>
                        <a:pt x="723" y="937"/>
                      </a:lnTo>
                      <a:lnTo>
                        <a:pt x="738" y="920"/>
                      </a:lnTo>
                      <a:lnTo>
                        <a:pt x="784" y="905"/>
                      </a:lnTo>
                      <a:lnTo>
                        <a:pt x="809" y="887"/>
                      </a:lnTo>
                      <a:lnTo>
                        <a:pt x="815" y="834"/>
                      </a:lnTo>
                      <a:lnTo>
                        <a:pt x="784" y="774"/>
                      </a:lnTo>
                      <a:lnTo>
                        <a:pt x="790" y="735"/>
                      </a:lnTo>
                      <a:lnTo>
                        <a:pt x="801" y="699"/>
                      </a:lnTo>
                      <a:lnTo>
                        <a:pt x="773" y="657"/>
                      </a:lnTo>
                      <a:lnTo>
                        <a:pt x="748" y="618"/>
                      </a:lnTo>
                      <a:lnTo>
                        <a:pt x="756" y="593"/>
                      </a:lnTo>
                      <a:lnTo>
                        <a:pt x="773" y="568"/>
                      </a:lnTo>
                      <a:lnTo>
                        <a:pt x="773" y="525"/>
                      </a:lnTo>
                      <a:lnTo>
                        <a:pt x="756" y="500"/>
                      </a:lnTo>
                      <a:lnTo>
                        <a:pt x="738" y="480"/>
                      </a:lnTo>
                      <a:lnTo>
                        <a:pt x="741" y="448"/>
                      </a:lnTo>
                      <a:lnTo>
                        <a:pt x="773" y="433"/>
                      </a:lnTo>
                      <a:lnTo>
                        <a:pt x="790" y="416"/>
                      </a:lnTo>
                      <a:lnTo>
                        <a:pt x="781" y="383"/>
                      </a:lnTo>
                      <a:lnTo>
                        <a:pt x="748" y="340"/>
                      </a:lnTo>
                      <a:lnTo>
                        <a:pt x="734" y="303"/>
                      </a:lnTo>
                      <a:lnTo>
                        <a:pt x="730" y="260"/>
                      </a:lnTo>
                      <a:lnTo>
                        <a:pt x="759" y="220"/>
                      </a:lnTo>
                      <a:lnTo>
                        <a:pt x="818" y="154"/>
                      </a:lnTo>
                      <a:lnTo>
                        <a:pt x="848" y="104"/>
                      </a:lnTo>
                      <a:lnTo>
                        <a:pt x="873" y="61"/>
                      </a:lnTo>
                      <a:lnTo>
                        <a:pt x="865" y="19"/>
                      </a:lnTo>
                      <a:lnTo>
                        <a:pt x="843" y="0"/>
                      </a:lnTo>
                      <a:lnTo>
                        <a:pt x="826" y="3"/>
                      </a:lnTo>
                      <a:lnTo>
                        <a:pt x="798" y="36"/>
                      </a:lnTo>
                      <a:lnTo>
                        <a:pt x="818" y="61"/>
                      </a:lnTo>
                      <a:lnTo>
                        <a:pt x="815" y="104"/>
                      </a:lnTo>
                      <a:lnTo>
                        <a:pt x="776" y="177"/>
                      </a:lnTo>
                      <a:lnTo>
                        <a:pt x="724" y="220"/>
                      </a:lnTo>
                      <a:lnTo>
                        <a:pt x="709" y="245"/>
                      </a:lnTo>
                      <a:lnTo>
                        <a:pt x="698" y="278"/>
                      </a:lnTo>
                      <a:lnTo>
                        <a:pt x="691" y="298"/>
                      </a:lnTo>
                      <a:lnTo>
                        <a:pt x="616" y="356"/>
                      </a:lnTo>
                      <a:lnTo>
                        <a:pt x="549" y="395"/>
                      </a:lnTo>
                      <a:lnTo>
                        <a:pt x="539" y="423"/>
                      </a:lnTo>
                      <a:lnTo>
                        <a:pt x="563" y="430"/>
                      </a:lnTo>
                      <a:lnTo>
                        <a:pt x="663" y="356"/>
                      </a:lnTo>
                      <a:lnTo>
                        <a:pt x="713" y="340"/>
                      </a:lnTo>
                      <a:lnTo>
                        <a:pt x="738" y="387"/>
                      </a:lnTo>
                      <a:lnTo>
                        <a:pt x="748" y="408"/>
                      </a:lnTo>
                      <a:lnTo>
                        <a:pt x="723" y="430"/>
                      </a:lnTo>
                      <a:lnTo>
                        <a:pt x="699" y="447"/>
                      </a:lnTo>
                      <a:lnTo>
                        <a:pt x="698" y="475"/>
                      </a:lnTo>
                      <a:lnTo>
                        <a:pt x="705" y="505"/>
                      </a:lnTo>
                      <a:lnTo>
                        <a:pt x="683" y="530"/>
                      </a:lnTo>
                      <a:lnTo>
                        <a:pt x="621" y="558"/>
                      </a:lnTo>
                      <a:lnTo>
                        <a:pt x="528" y="597"/>
                      </a:lnTo>
                      <a:lnTo>
                        <a:pt x="563" y="610"/>
                      </a:lnTo>
                      <a:lnTo>
                        <a:pt x="657" y="572"/>
                      </a:lnTo>
                      <a:lnTo>
                        <a:pt x="734" y="533"/>
                      </a:lnTo>
                      <a:lnTo>
                        <a:pt x="748" y="543"/>
                      </a:lnTo>
                      <a:lnTo>
                        <a:pt x="738" y="568"/>
                      </a:lnTo>
                      <a:lnTo>
                        <a:pt x="713" y="593"/>
                      </a:lnTo>
                      <a:lnTo>
                        <a:pt x="705" y="618"/>
                      </a:lnTo>
                      <a:lnTo>
                        <a:pt x="716" y="651"/>
                      </a:lnTo>
                      <a:lnTo>
                        <a:pt x="748" y="677"/>
                      </a:lnTo>
                      <a:lnTo>
                        <a:pt x="748" y="699"/>
                      </a:lnTo>
                      <a:lnTo>
                        <a:pt x="698" y="710"/>
                      </a:lnTo>
                      <a:lnTo>
                        <a:pt x="655" y="767"/>
                      </a:lnTo>
                      <a:lnTo>
                        <a:pt x="603" y="800"/>
                      </a:lnTo>
                      <a:lnTo>
                        <a:pt x="536" y="817"/>
                      </a:lnTo>
                      <a:lnTo>
                        <a:pt x="531" y="834"/>
                      </a:lnTo>
                      <a:lnTo>
                        <a:pt x="574" y="828"/>
                      </a:lnTo>
                      <a:lnTo>
                        <a:pt x="663" y="800"/>
                      </a:lnTo>
                      <a:lnTo>
                        <a:pt x="698" y="774"/>
                      </a:lnTo>
                      <a:lnTo>
                        <a:pt x="716" y="749"/>
                      </a:lnTo>
                      <a:lnTo>
                        <a:pt x="748" y="745"/>
                      </a:lnTo>
                      <a:lnTo>
                        <a:pt x="748" y="774"/>
                      </a:lnTo>
                      <a:lnTo>
                        <a:pt x="767" y="803"/>
                      </a:lnTo>
                      <a:lnTo>
                        <a:pt x="784" y="834"/>
                      </a:lnTo>
                      <a:lnTo>
                        <a:pt x="773" y="859"/>
                      </a:lnTo>
                      <a:lnTo>
                        <a:pt x="734" y="876"/>
                      </a:lnTo>
                      <a:lnTo>
                        <a:pt x="698" y="887"/>
                      </a:lnTo>
                      <a:lnTo>
                        <a:pt x="671" y="912"/>
                      </a:lnTo>
                      <a:lnTo>
                        <a:pt x="556" y="947"/>
                      </a:lnTo>
                      <a:lnTo>
                        <a:pt x="472" y="977"/>
                      </a:lnTo>
                      <a:lnTo>
                        <a:pt x="439" y="994"/>
                      </a:lnTo>
                      <a:lnTo>
                        <a:pt x="464" y="1014"/>
                      </a:lnTo>
                      <a:lnTo>
                        <a:pt x="514" y="1002"/>
                      </a:lnTo>
                      <a:lnTo>
                        <a:pt x="616" y="963"/>
                      </a:lnTo>
                      <a:lnTo>
                        <a:pt x="683" y="944"/>
                      </a:lnTo>
                      <a:lnTo>
                        <a:pt x="699" y="972"/>
                      </a:lnTo>
                      <a:lnTo>
                        <a:pt x="716" y="1022"/>
                      </a:lnTo>
                      <a:lnTo>
                        <a:pt x="748" y="1064"/>
                      </a:lnTo>
                      <a:lnTo>
                        <a:pt x="751" y="1097"/>
                      </a:lnTo>
                      <a:lnTo>
                        <a:pt x="748" y="1129"/>
                      </a:lnTo>
                      <a:lnTo>
                        <a:pt x="713" y="1140"/>
                      </a:lnTo>
                      <a:lnTo>
                        <a:pt x="655" y="1154"/>
                      </a:lnTo>
                      <a:lnTo>
                        <a:pt x="578" y="1188"/>
                      </a:lnTo>
                      <a:lnTo>
                        <a:pt x="469" y="1204"/>
                      </a:lnTo>
                      <a:lnTo>
                        <a:pt x="428" y="1224"/>
                      </a:lnTo>
                      <a:lnTo>
                        <a:pt x="456" y="1238"/>
                      </a:lnTo>
                      <a:lnTo>
                        <a:pt x="553" y="1224"/>
                      </a:lnTo>
                      <a:lnTo>
                        <a:pt x="621" y="1199"/>
                      </a:lnTo>
                      <a:lnTo>
                        <a:pt x="666" y="1182"/>
                      </a:lnTo>
                      <a:lnTo>
                        <a:pt x="705" y="1174"/>
                      </a:lnTo>
                      <a:lnTo>
                        <a:pt x="699" y="1204"/>
                      </a:lnTo>
                      <a:lnTo>
                        <a:pt x="716" y="1246"/>
                      </a:lnTo>
                      <a:lnTo>
                        <a:pt x="741" y="1271"/>
                      </a:lnTo>
                      <a:lnTo>
                        <a:pt x="748" y="1299"/>
                      </a:lnTo>
                      <a:lnTo>
                        <a:pt x="748" y="1325"/>
                      </a:lnTo>
                      <a:lnTo>
                        <a:pt x="713" y="1339"/>
                      </a:lnTo>
                      <a:lnTo>
                        <a:pt x="649" y="1342"/>
                      </a:lnTo>
                      <a:lnTo>
                        <a:pt x="603" y="1356"/>
                      </a:lnTo>
                      <a:lnTo>
                        <a:pt x="503" y="1390"/>
                      </a:lnTo>
                      <a:lnTo>
                        <a:pt x="447" y="1392"/>
                      </a:lnTo>
                      <a:lnTo>
                        <a:pt x="428" y="1417"/>
                      </a:lnTo>
                      <a:lnTo>
                        <a:pt x="453" y="1426"/>
                      </a:lnTo>
                      <a:lnTo>
                        <a:pt x="503" y="1415"/>
                      </a:lnTo>
                      <a:lnTo>
                        <a:pt x="578" y="1392"/>
                      </a:lnTo>
                      <a:lnTo>
                        <a:pt x="621" y="1376"/>
                      </a:lnTo>
                      <a:lnTo>
                        <a:pt x="674" y="1364"/>
                      </a:lnTo>
                      <a:lnTo>
                        <a:pt x="716" y="1367"/>
                      </a:lnTo>
                      <a:lnTo>
                        <a:pt x="730" y="1367"/>
                      </a:lnTo>
                      <a:lnTo>
                        <a:pt x="730" y="1406"/>
                      </a:lnTo>
                      <a:lnTo>
                        <a:pt x="741" y="1426"/>
                      </a:lnTo>
                      <a:lnTo>
                        <a:pt x="666" y="1444"/>
                      </a:lnTo>
                      <a:lnTo>
                        <a:pt x="599" y="1494"/>
                      </a:lnTo>
                      <a:lnTo>
                        <a:pt x="524" y="1519"/>
                      </a:lnTo>
                      <a:lnTo>
                        <a:pt x="472" y="1527"/>
                      </a:lnTo>
                      <a:lnTo>
                        <a:pt x="429" y="1550"/>
                      </a:lnTo>
                      <a:lnTo>
                        <a:pt x="447" y="1566"/>
                      </a:lnTo>
                      <a:lnTo>
                        <a:pt x="489" y="1552"/>
                      </a:lnTo>
                      <a:lnTo>
                        <a:pt x="536" y="1536"/>
                      </a:lnTo>
                      <a:lnTo>
                        <a:pt x="591" y="1527"/>
                      </a:lnTo>
                      <a:lnTo>
                        <a:pt x="638" y="1499"/>
                      </a:lnTo>
                      <a:lnTo>
                        <a:pt x="663" y="1473"/>
                      </a:lnTo>
                      <a:lnTo>
                        <a:pt x="698" y="1469"/>
                      </a:lnTo>
                      <a:lnTo>
                        <a:pt x="738" y="1469"/>
                      </a:lnTo>
                      <a:lnTo>
                        <a:pt x="751" y="1473"/>
                      </a:lnTo>
                      <a:lnTo>
                        <a:pt x="765" y="1502"/>
                      </a:lnTo>
                      <a:lnTo>
                        <a:pt x="773" y="1536"/>
                      </a:lnTo>
                      <a:lnTo>
                        <a:pt x="765" y="1566"/>
                      </a:lnTo>
                      <a:lnTo>
                        <a:pt x="748" y="1583"/>
                      </a:lnTo>
                      <a:lnTo>
                        <a:pt x="734" y="1625"/>
                      </a:lnTo>
                      <a:lnTo>
                        <a:pt x="748" y="1643"/>
                      </a:lnTo>
                      <a:lnTo>
                        <a:pt x="765" y="1660"/>
                      </a:lnTo>
                      <a:lnTo>
                        <a:pt x="765" y="1676"/>
                      </a:lnTo>
                      <a:lnTo>
                        <a:pt x="741" y="1679"/>
                      </a:lnTo>
                      <a:close/>
                    </a:path>
                  </a:pathLst>
                </a:custGeom>
                <a:solidFill>
                  <a:srgbClr val="000000"/>
                </a:solidFill>
                <a:ln w="9525">
                  <a:noFill/>
                  <a:round/>
                  <a:headEnd/>
                  <a:tailEnd/>
                </a:ln>
              </p:spPr>
              <p:txBody>
                <a:bodyPr/>
                <a:lstStyle/>
                <a:p>
                  <a:pPr>
                    <a:defRPr/>
                  </a:pPr>
                  <a:endParaRPr lang="de-DE" sz="1342"/>
                </a:p>
              </p:txBody>
            </p:sp>
            <p:sp>
              <p:nvSpPr>
                <p:cNvPr id="48" name="Freeform 136">
                  <a:extLst>
                    <a:ext uri="{FF2B5EF4-FFF2-40B4-BE49-F238E27FC236}">
                      <a16:creationId xmlns:a16="http://schemas.microsoft.com/office/drawing/2014/main" id="{1F96539C-063A-4F03-912C-F6FAF420D5BD}"/>
                    </a:ext>
                  </a:extLst>
                </p:cNvPr>
                <p:cNvSpPr>
                  <a:spLocks/>
                </p:cNvSpPr>
                <p:nvPr/>
              </p:nvSpPr>
              <p:spPr bwMode="auto">
                <a:xfrm>
                  <a:off x="2344" y="3057"/>
                  <a:ext cx="126" cy="39"/>
                </a:xfrm>
                <a:custGeom>
                  <a:avLst/>
                  <a:gdLst>
                    <a:gd name="T0" fmla="*/ 0 w 252"/>
                    <a:gd name="T1" fmla="*/ 8 h 83"/>
                    <a:gd name="T2" fmla="*/ 13 w 252"/>
                    <a:gd name="T3" fmla="*/ 7 h 83"/>
                    <a:gd name="T4" fmla="*/ 18 w 252"/>
                    <a:gd name="T5" fmla="*/ 5 h 83"/>
                    <a:gd name="T6" fmla="*/ 22 w 252"/>
                    <a:gd name="T7" fmla="*/ 2 h 83"/>
                    <a:gd name="T8" fmla="*/ 30 w 252"/>
                    <a:gd name="T9" fmla="*/ 0 h 83"/>
                    <a:gd name="T10" fmla="*/ 32 w 252"/>
                    <a:gd name="T11" fmla="*/ 2 h 83"/>
                    <a:gd name="T12" fmla="*/ 29 w 252"/>
                    <a:gd name="T13" fmla="*/ 3 h 83"/>
                    <a:gd name="T14" fmla="*/ 23 w 252"/>
                    <a:gd name="T15" fmla="*/ 5 h 83"/>
                    <a:gd name="T16" fmla="*/ 20 w 252"/>
                    <a:gd name="T17" fmla="*/ 7 h 83"/>
                    <a:gd name="T18" fmla="*/ 15 w 252"/>
                    <a:gd name="T19" fmla="*/ 9 h 83"/>
                    <a:gd name="T20" fmla="*/ 7 w 252"/>
                    <a:gd name="T21" fmla="*/ 10 h 83"/>
                    <a:gd name="T22" fmla="*/ 1 w 252"/>
                    <a:gd name="T23" fmla="*/ 10 h 83"/>
                    <a:gd name="T24" fmla="*/ 0 w 252"/>
                    <a:gd name="T25" fmla="*/ 8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2"/>
                    <a:gd name="T40" fmla="*/ 0 h 83"/>
                    <a:gd name="T41" fmla="*/ 252 w 252"/>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2" h="83">
                      <a:moveTo>
                        <a:pt x="0" y="66"/>
                      </a:moveTo>
                      <a:lnTo>
                        <a:pt x="100" y="63"/>
                      </a:lnTo>
                      <a:lnTo>
                        <a:pt x="139" y="41"/>
                      </a:lnTo>
                      <a:lnTo>
                        <a:pt x="172" y="16"/>
                      </a:lnTo>
                      <a:lnTo>
                        <a:pt x="235" y="0"/>
                      </a:lnTo>
                      <a:lnTo>
                        <a:pt x="252" y="16"/>
                      </a:lnTo>
                      <a:lnTo>
                        <a:pt x="226" y="24"/>
                      </a:lnTo>
                      <a:lnTo>
                        <a:pt x="182" y="47"/>
                      </a:lnTo>
                      <a:lnTo>
                        <a:pt x="158" y="63"/>
                      </a:lnTo>
                      <a:lnTo>
                        <a:pt x="118" y="74"/>
                      </a:lnTo>
                      <a:lnTo>
                        <a:pt x="55" y="80"/>
                      </a:lnTo>
                      <a:lnTo>
                        <a:pt x="5" y="83"/>
                      </a:lnTo>
                      <a:lnTo>
                        <a:pt x="0" y="66"/>
                      </a:lnTo>
                      <a:close/>
                    </a:path>
                  </a:pathLst>
                </a:custGeom>
                <a:solidFill>
                  <a:srgbClr val="000000"/>
                </a:solidFill>
                <a:ln w="9525">
                  <a:noFill/>
                  <a:round/>
                  <a:headEnd/>
                  <a:tailEnd/>
                </a:ln>
              </p:spPr>
              <p:txBody>
                <a:bodyPr/>
                <a:lstStyle/>
                <a:p>
                  <a:pPr>
                    <a:defRPr/>
                  </a:pPr>
                  <a:endParaRPr lang="de-DE" sz="1342"/>
                </a:p>
              </p:txBody>
            </p:sp>
            <p:sp>
              <p:nvSpPr>
                <p:cNvPr id="49" name="Freeform 137">
                  <a:extLst>
                    <a:ext uri="{FF2B5EF4-FFF2-40B4-BE49-F238E27FC236}">
                      <a16:creationId xmlns:a16="http://schemas.microsoft.com/office/drawing/2014/main" id="{BD27C309-7454-4ED3-832A-A4C66390A6E2}"/>
                    </a:ext>
                  </a:extLst>
                </p:cNvPr>
                <p:cNvSpPr>
                  <a:spLocks/>
                </p:cNvSpPr>
                <p:nvPr/>
              </p:nvSpPr>
              <p:spPr bwMode="auto">
                <a:xfrm>
                  <a:off x="2150" y="2147"/>
                  <a:ext cx="367" cy="199"/>
                </a:xfrm>
                <a:custGeom>
                  <a:avLst/>
                  <a:gdLst>
                    <a:gd name="T0" fmla="*/ 3 w 733"/>
                    <a:gd name="T1" fmla="*/ 6 h 398"/>
                    <a:gd name="T2" fmla="*/ 14 w 733"/>
                    <a:gd name="T3" fmla="*/ 6 h 398"/>
                    <a:gd name="T4" fmla="*/ 26 w 733"/>
                    <a:gd name="T5" fmla="*/ 6 h 398"/>
                    <a:gd name="T6" fmla="*/ 33 w 733"/>
                    <a:gd name="T7" fmla="*/ 6 h 398"/>
                    <a:gd name="T8" fmla="*/ 39 w 733"/>
                    <a:gd name="T9" fmla="*/ 6 h 398"/>
                    <a:gd name="T10" fmla="*/ 49 w 733"/>
                    <a:gd name="T11" fmla="*/ 3 h 398"/>
                    <a:gd name="T12" fmla="*/ 53 w 733"/>
                    <a:gd name="T13" fmla="*/ 0 h 398"/>
                    <a:gd name="T14" fmla="*/ 59 w 733"/>
                    <a:gd name="T15" fmla="*/ 3 h 398"/>
                    <a:gd name="T16" fmla="*/ 70 w 733"/>
                    <a:gd name="T17" fmla="*/ 11 h 398"/>
                    <a:gd name="T18" fmla="*/ 77 w 733"/>
                    <a:gd name="T19" fmla="*/ 15 h 398"/>
                    <a:gd name="T20" fmla="*/ 86 w 733"/>
                    <a:gd name="T21" fmla="*/ 23 h 398"/>
                    <a:gd name="T22" fmla="*/ 92 w 733"/>
                    <a:gd name="T23" fmla="*/ 27 h 398"/>
                    <a:gd name="T24" fmla="*/ 87 w 733"/>
                    <a:gd name="T25" fmla="*/ 32 h 398"/>
                    <a:gd name="T26" fmla="*/ 82 w 733"/>
                    <a:gd name="T27" fmla="*/ 37 h 398"/>
                    <a:gd name="T28" fmla="*/ 73 w 733"/>
                    <a:gd name="T29" fmla="*/ 41 h 398"/>
                    <a:gd name="T30" fmla="*/ 64 w 733"/>
                    <a:gd name="T31" fmla="*/ 45 h 398"/>
                    <a:gd name="T32" fmla="*/ 56 w 733"/>
                    <a:gd name="T33" fmla="*/ 48 h 398"/>
                    <a:gd name="T34" fmla="*/ 49 w 733"/>
                    <a:gd name="T35" fmla="*/ 49 h 398"/>
                    <a:gd name="T36" fmla="*/ 41 w 733"/>
                    <a:gd name="T37" fmla="*/ 50 h 398"/>
                    <a:gd name="T38" fmla="*/ 32 w 733"/>
                    <a:gd name="T39" fmla="*/ 44 h 398"/>
                    <a:gd name="T40" fmla="*/ 24 w 733"/>
                    <a:gd name="T41" fmla="*/ 38 h 398"/>
                    <a:gd name="T42" fmla="*/ 16 w 733"/>
                    <a:gd name="T43" fmla="*/ 29 h 398"/>
                    <a:gd name="T44" fmla="*/ 9 w 733"/>
                    <a:gd name="T45" fmla="*/ 23 h 398"/>
                    <a:gd name="T46" fmla="*/ 4 w 733"/>
                    <a:gd name="T47" fmla="*/ 18 h 398"/>
                    <a:gd name="T48" fmla="*/ 0 w 733"/>
                    <a:gd name="T49" fmla="*/ 10 h 398"/>
                    <a:gd name="T50" fmla="*/ 3 w 733"/>
                    <a:gd name="T51" fmla="*/ 6 h 3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3"/>
                    <a:gd name="T79" fmla="*/ 0 h 398"/>
                    <a:gd name="T80" fmla="*/ 733 w 733"/>
                    <a:gd name="T81" fmla="*/ 398 h 3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3" h="398">
                      <a:moveTo>
                        <a:pt x="22" y="46"/>
                      </a:moveTo>
                      <a:lnTo>
                        <a:pt x="109" y="50"/>
                      </a:lnTo>
                      <a:lnTo>
                        <a:pt x="202" y="54"/>
                      </a:lnTo>
                      <a:lnTo>
                        <a:pt x="262" y="54"/>
                      </a:lnTo>
                      <a:lnTo>
                        <a:pt x="309" y="43"/>
                      </a:lnTo>
                      <a:lnTo>
                        <a:pt x="385" y="21"/>
                      </a:lnTo>
                      <a:lnTo>
                        <a:pt x="421" y="0"/>
                      </a:lnTo>
                      <a:lnTo>
                        <a:pt x="472" y="28"/>
                      </a:lnTo>
                      <a:lnTo>
                        <a:pt x="553" y="85"/>
                      </a:lnTo>
                      <a:lnTo>
                        <a:pt x="613" y="126"/>
                      </a:lnTo>
                      <a:lnTo>
                        <a:pt x="688" y="179"/>
                      </a:lnTo>
                      <a:lnTo>
                        <a:pt x="733" y="220"/>
                      </a:lnTo>
                      <a:lnTo>
                        <a:pt x="691" y="256"/>
                      </a:lnTo>
                      <a:lnTo>
                        <a:pt x="649" y="295"/>
                      </a:lnTo>
                      <a:lnTo>
                        <a:pt x="581" y="323"/>
                      </a:lnTo>
                      <a:lnTo>
                        <a:pt x="511" y="353"/>
                      </a:lnTo>
                      <a:lnTo>
                        <a:pt x="447" y="378"/>
                      </a:lnTo>
                      <a:lnTo>
                        <a:pt x="387" y="387"/>
                      </a:lnTo>
                      <a:lnTo>
                        <a:pt x="326" y="398"/>
                      </a:lnTo>
                      <a:lnTo>
                        <a:pt x="249" y="345"/>
                      </a:lnTo>
                      <a:lnTo>
                        <a:pt x="191" y="298"/>
                      </a:lnTo>
                      <a:lnTo>
                        <a:pt x="124" y="238"/>
                      </a:lnTo>
                      <a:lnTo>
                        <a:pt x="67" y="179"/>
                      </a:lnTo>
                      <a:lnTo>
                        <a:pt x="25" y="138"/>
                      </a:lnTo>
                      <a:lnTo>
                        <a:pt x="0" y="79"/>
                      </a:lnTo>
                      <a:lnTo>
                        <a:pt x="22" y="46"/>
                      </a:lnTo>
                      <a:close/>
                    </a:path>
                  </a:pathLst>
                </a:custGeom>
                <a:solidFill>
                  <a:srgbClr val="F8F8F8"/>
                </a:solidFill>
                <a:ln w="9525">
                  <a:noFill/>
                  <a:round/>
                  <a:headEnd/>
                  <a:tailEnd/>
                </a:ln>
              </p:spPr>
              <p:txBody>
                <a:bodyPr/>
                <a:lstStyle/>
                <a:p>
                  <a:pPr>
                    <a:defRPr/>
                  </a:pPr>
                  <a:endParaRPr lang="de-DE" sz="1342"/>
                </a:p>
              </p:txBody>
            </p:sp>
            <p:sp>
              <p:nvSpPr>
                <p:cNvPr id="50" name="Freeform 138">
                  <a:extLst>
                    <a:ext uri="{FF2B5EF4-FFF2-40B4-BE49-F238E27FC236}">
                      <a16:creationId xmlns:a16="http://schemas.microsoft.com/office/drawing/2014/main" id="{E03D8297-3421-460B-A2C4-6150AD43A578}"/>
                    </a:ext>
                  </a:extLst>
                </p:cNvPr>
                <p:cNvSpPr>
                  <a:spLocks/>
                </p:cNvSpPr>
                <p:nvPr/>
              </p:nvSpPr>
              <p:spPr bwMode="auto">
                <a:xfrm>
                  <a:off x="2141" y="2141"/>
                  <a:ext cx="397" cy="232"/>
                </a:xfrm>
                <a:custGeom>
                  <a:avLst/>
                  <a:gdLst>
                    <a:gd name="T0" fmla="*/ 49 w 793"/>
                    <a:gd name="T1" fmla="*/ 50 h 464"/>
                    <a:gd name="T2" fmla="*/ 65 w 793"/>
                    <a:gd name="T3" fmla="*/ 46 h 464"/>
                    <a:gd name="T4" fmla="*/ 77 w 793"/>
                    <a:gd name="T5" fmla="*/ 40 h 464"/>
                    <a:gd name="T6" fmla="*/ 87 w 793"/>
                    <a:gd name="T7" fmla="*/ 34 h 464"/>
                    <a:gd name="T8" fmla="*/ 90 w 793"/>
                    <a:gd name="T9" fmla="*/ 29 h 464"/>
                    <a:gd name="T10" fmla="*/ 77 w 793"/>
                    <a:gd name="T11" fmla="*/ 18 h 464"/>
                    <a:gd name="T12" fmla="*/ 66 w 793"/>
                    <a:gd name="T13" fmla="*/ 12 h 464"/>
                    <a:gd name="T14" fmla="*/ 56 w 793"/>
                    <a:gd name="T15" fmla="*/ 5 h 464"/>
                    <a:gd name="T16" fmla="*/ 54 w 793"/>
                    <a:gd name="T17" fmla="*/ 5 h 464"/>
                    <a:gd name="T18" fmla="*/ 48 w 793"/>
                    <a:gd name="T19" fmla="*/ 7 h 464"/>
                    <a:gd name="T20" fmla="*/ 39 w 793"/>
                    <a:gd name="T21" fmla="*/ 10 h 464"/>
                    <a:gd name="T22" fmla="*/ 24 w 793"/>
                    <a:gd name="T23" fmla="*/ 11 h 464"/>
                    <a:gd name="T24" fmla="*/ 10 w 793"/>
                    <a:gd name="T25" fmla="*/ 11 h 464"/>
                    <a:gd name="T26" fmla="*/ 6 w 793"/>
                    <a:gd name="T27" fmla="*/ 11 h 464"/>
                    <a:gd name="T28" fmla="*/ 6 w 793"/>
                    <a:gd name="T29" fmla="*/ 14 h 464"/>
                    <a:gd name="T30" fmla="*/ 9 w 793"/>
                    <a:gd name="T31" fmla="*/ 18 h 464"/>
                    <a:gd name="T32" fmla="*/ 15 w 793"/>
                    <a:gd name="T33" fmla="*/ 26 h 464"/>
                    <a:gd name="T34" fmla="*/ 23 w 793"/>
                    <a:gd name="T35" fmla="*/ 31 h 464"/>
                    <a:gd name="T36" fmla="*/ 32 w 793"/>
                    <a:gd name="T37" fmla="*/ 41 h 464"/>
                    <a:gd name="T38" fmla="*/ 41 w 793"/>
                    <a:gd name="T39" fmla="*/ 48 h 464"/>
                    <a:gd name="T40" fmla="*/ 47 w 793"/>
                    <a:gd name="T41" fmla="*/ 52 h 464"/>
                    <a:gd name="T42" fmla="*/ 49 w 793"/>
                    <a:gd name="T43" fmla="*/ 56 h 464"/>
                    <a:gd name="T44" fmla="*/ 46 w 793"/>
                    <a:gd name="T45" fmla="*/ 58 h 464"/>
                    <a:gd name="T46" fmla="*/ 43 w 793"/>
                    <a:gd name="T47" fmla="*/ 57 h 464"/>
                    <a:gd name="T48" fmla="*/ 34 w 793"/>
                    <a:gd name="T49" fmla="*/ 49 h 464"/>
                    <a:gd name="T50" fmla="*/ 23 w 793"/>
                    <a:gd name="T51" fmla="*/ 39 h 464"/>
                    <a:gd name="T52" fmla="*/ 14 w 793"/>
                    <a:gd name="T53" fmla="*/ 31 h 464"/>
                    <a:gd name="T54" fmla="*/ 8 w 793"/>
                    <a:gd name="T55" fmla="*/ 26 h 464"/>
                    <a:gd name="T56" fmla="*/ 4 w 793"/>
                    <a:gd name="T57" fmla="*/ 19 h 464"/>
                    <a:gd name="T58" fmla="*/ 1 w 793"/>
                    <a:gd name="T59" fmla="*/ 15 h 464"/>
                    <a:gd name="T60" fmla="*/ 0 w 793"/>
                    <a:gd name="T61" fmla="*/ 10 h 464"/>
                    <a:gd name="T62" fmla="*/ 2 w 793"/>
                    <a:gd name="T63" fmla="*/ 7 h 464"/>
                    <a:gd name="T64" fmla="*/ 5 w 793"/>
                    <a:gd name="T65" fmla="*/ 5 h 464"/>
                    <a:gd name="T66" fmla="*/ 12 w 793"/>
                    <a:gd name="T67" fmla="*/ 6 h 464"/>
                    <a:gd name="T68" fmla="*/ 24 w 793"/>
                    <a:gd name="T69" fmla="*/ 7 h 464"/>
                    <a:gd name="T70" fmla="*/ 34 w 793"/>
                    <a:gd name="T71" fmla="*/ 7 h 464"/>
                    <a:gd name="T72" fmla="*/ 41 w 793"/>
                    <a:gd name="T73" fmla="*/ 5 h 464"/>
                    <a:gd name="T74" fmla="*/ 50 w 793"/>
                    <a:gd name="T75" fmla="*/ 4 h 464"/>
                    <a:gd name="T76" fmla="*/ 53 w 793"/>
                    <a:gd name="T77" fmla="*/ 0 h 464"/>
                    <a:gd name="T78" fmla="*/ 57 w 793"/>
                    <a:gd name="T79" fmla="*/ 0 h 464"/>
                    <a:gd name="T80" fmla="*/ 66 w 793"/>
                    <a:gd name="T81" fmla="*/ 6 h 464"/>
                    <a:gd name="T82" fmla="*/ 75 w 793"/>
                    <a:gd name="T83" fmla="*/ 13 h 464"/>
                    <a:gd name="T84" fmla="*/ 85 w 793"/>
                    <a:gd name="T85" fmla="*/ 19 h 464"/>
                    <a:gd name="T86" fmla="*/ 91 w 793"/>
                    <a:gd name="T87" fmla="*/ 24 h 464"/>
                    <a:gd name="T88" fmla="*/ 97 w 793"/>
                    <a:gd name="T89" fmla="*/ 27 h 464"/>
                    <a:gd name="T90" fmla="*/ 100 w 793"/>
                    <a:gd name="T91" fmla="*/ 29 h 464"/>
                    <a:gd name="T92" fmla="*/ 98 w 793"/>
                    <a:gd name="T93" fmla="*/ 31 h 464"/>
                    <a:gd name="T94" fmla="*/ 94 w 793"/>
                    <a:gd name="T95" fmla="*/ 34 h 464"/>
                    <a:gd name="T96" fmla="*/ 89 w 793"/>
                    <a:gd name="T97" fmla="*/ 38 h 464"/>
                    <a:gd name="T98" fmla="*/ 84 w 793"/>
                    <a:gd name="T99" fmla="*/ 40 h 464"/>
                    <a:gd name="T100" fmla="*/ 76 w 793"/>
                    <a:gd name="T101" fmla="*/ 44 h 464"/>
                    <a:gd name="T102" fmla="*/ 70 w 793"/>
                    <a:gd name="T103" fmla="*/ 46 h 464"/>
                    <a:gd name="T104" fmla="*/ 63 w 793"/>
                    <a:gd name="T105" fmla="*/ 51 h 464"/>
                    <a:gd name="T106" fmla="*/ 56 w 793"/>
                    <a:gd name="T107" fmla="*/ 52 h 464"/>
                    <a:gd name="T108" fmla="*/ 51 w 793"/>
                    <a:gd name="T109" fmla="*/ 52 h 464"/>
                    <a:gd name="T110" fmla="*/ 49 w 793"/>
                    <a:gd name="T111" fmla="*/ 50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3"/>
                    <a:gd name="T169" fmla="*/ 0 h 464"/>
                    <a:gd name="T170" fmla="*/ 793 w 793"/>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3" h="464">
                      <a:moveTo>
                        <a:pt x="389" y="396"/>
                      </a:moveTo>
                      <a:lnTo>
                        <a:pt x="514" y="362"/>
                      </a:lnTo>
                      <a:lnTo>
                        <a:pt x="616" y="318"/>
                      </a:lnTo>
                      <a:lnTo>
                        <a:pt x="690" y="266"/>
                      </a:lnTo>
                      <a:lnTo>
                        <a:pt x="718" y="236"/>
                      </a:lnTo>
                      <a:lnTo>
                        <a:pt x="613" y="141"/>
                      </a:lnTo>
                      <a:lnTo>
                        <a:pt x="528" y="89"/>
                      </a:lnTo>
                      <a:lnTo>
                        <a:pt x="447" y="39"/>
                      </a:lnTo>
                      <a:lnTo>
                        <a:pt x="431" y="39"/>
                      </a:lnTo>
                      <a:lnTo>
                        <a:pt x="379" y="56"/>
                      </a:lnTo>
                      <a:lnTo>
                        <a:pt x="312" y="75"/>
                      </a:lnTo>
                      <a:lnTo>
                        <a:pt x="191" y="84"/>
                      </a:lnTo>
                      <a:lnTo>
                        <a:pt x="74" y="81"/>
                      </a:lnTo>
                      <a:lnTo>
                        <a:pt x="42" y="84"/>
                      </a:lnTo>
                      <a:lnTo>
                        <a:pt x="42" y="106"/>
                      </a:lnTo>
                      <a:lnTo>
                        <a:pt x="67" y="141"/>
                      </a:lnTo>
                      <a:lnTo>
                        <a:pt x="116" y="202"/>
                      </a:lnTo>
                      <a:lnTo>
                        <a:pt x="177" y="252"/>
                      </a:lnTo>
                      <a:lnTo>
                        <a:pt x="252" y="326"/>
                      </a:lnTo>
                      <a:lnTo>
                        <a:pt x="326" y="379"/>
                      </a:lnTo>
                      <a:lnTo>
                        <a:pt x="371" y="410"/>
                      </a:lnTo>
                      <a:lnTo>
                        <a:pt x="386" y="443"/>
                      </a:lnTo>
                      <a:lnTo>
                        <a:pt x="368" y="464"/>
                      </a:lnTo>
                      <a:lnTo>
                        <a:pt x="343" y="453"/>
                      </a:lnTo>
                      <a:lnTo>
                        <a:pt x="270" y="385"/>
                      </a:lnTo>
                      <a:lnTo>
                        <a:pt x="177" y="308"/>
                      </a:lnTo>
                      <a:lnTo>
                        <a:pt x="110" y="252"/>
                      </a:lnTo>
                      <a:lnTo>
                        <a:pt x="64" y="202"/>
                      </a:lnTo>
                      <a:lnTo>
                        <a:pt x="25" y="149"/>
                      </a:lnTo>
                      <a:lnTo>
                        <a:pt x="8" y="114"/>
                      </a:lnTo>
                      <a:lnTo>
                        <a:pt x="0" y="75"/>
                      </a:lnTo>
                      <a:lnTo>
                        <a:pt x="11" y="50"/>
                      </a:lnTo>
                      <a:lnTo>
                        <a:pt x="39" y="39"/>
                      </a:lnTo>
                      <a:lnTo>
                        <a:pt x="89" y="42"/>
                      </a:lnTo>
                      <a:lnTo>
                        <a:pt x="185" y="56"/>
                      </a:lnTo>
                      <a:lnTo>
                        <a:pt x="266" y="56"/>
                      </a:lnTo>
                      <a:lnTo>
                        <a:pt x="326" y="39"/>
                      </a:lnTo>
                      <a:lnTo>
                        <a:pt x="393" y="25"/>
                      </a:lnTo>
                      <a:lnTo>
                        <a:pt x="422" y="0"/>
                      </a:lnTo>
                      <a:lnTo>
                        <a:pt x="453" y="0"/>
                      </a:lnTo>
                      <a:lnTo>
                        <a:pt x="524" y="42"/>
                      </a:lnTo>
                      <a:lnTo>
                        <a:pt x="599" y="100"/>
                      </a:lnTo>
                      <a:lnTo>
                        <a:pt x="680" y="152"/>
                      </a:lnTo>
                      <a:lnTo>
                        <a:pt x="726" y="185"/>
                      </a:lnTo>
                      <a:lnTo>
                        <a:pt x="773" y="216"/>
                      </a:lnTo>
                      <a:lnTo>
                        <a:pt x="793" y="227"/>
                      </a:lnTo>
                      <a:lnTo>
                        <a:pt x="782" y="250"/>
                      </a:lnTo>
                      <a:lnTo>
                        <a:pt x="748" y="269"/>
                      </a:lnTo>
                      <a:lnTo>
                        <a:pt x="709" y="304"/>
                      </a:lnTo>
                      <a:lnTo>
                        <a:pt x="672" y="318"/>
                      </a:lnTo>
                      <a:lnTo>
                        <a:pt x="605" y="346"/>
                      </a:lnTo>
                      <a:lnTo>
                        <a:pt x="556" y="368"/>
                      </a:lnTo>
                      <a:lnTo>
                        <a:pt x="503" y="401"/>
                      </a:lnTo>
                      <a:lnTo>
                        <a:pt x="447" y="410"/>
                      </a:lnTo>
                      <a:lnTo>
                        <a:pt x="403" y="413"/>
                      </a:lnTo>
                      <a:lnTo>
                        <a:pt x="389" y="396"/>
                      </a:lnTo>
                      <a:close/>
                    </a:path>
                  </a:pathLst>
                </a:custGeom>
                <a:solidFill>
                  <a:srgbClr val="000000"/>
                </a:solidFill>
                <a:ln w="9525">
                  <a:noFill/>
                  <a:round/>
                  <a:headEnd/>
                  <a:tailEnd/>
                </a:ln>
              </p:spPr>
              <p:txBody>
                <a:bodyPr/>
                <a:lstStyle/>
                <a:p>
                  <a:pPr>
                    <a:defRPr/>
                  </a:pPr>
                  <a:endParaRPr lang="de-DE" sz="1342"/>
                </a:p>
              </p:txBody>
            </p:sp>
            <p:sp>
              <p:nvSpPr>
                <p:cNvPr id="51" name="Freeform 139">
                  <a:extLst>
                    <a:ext uri="{FF2B5EF4-FFF2-40B4-BE49-F238E27FC236}">
                      <a16:creationId xmlns:a16="http://schemas.microsoft.com/office/drawing/2014/main" id="{5D5C93F1-9278-481D-A8D9-986A56A65D97}"/>
                    </a:ext>
                  </a:extLst>
                </p:cNvPr>
                <p:cNvSpPr>
                  <a:spLocks/>
                </p:cNvSpPr>
                <p:nvPr/>
              </p:nvSpPr>
              <p:spPr bwMode="auto">
                <a:xfrm>
                  <a:off x="2365" y="2316"/>
                  <a:ext cx="126" cy="80"/>
                </a:xfrm>
                <a:custGeom>
                  <a:avLst/>
                  <a:gdLst>
                    <a:gd name="T0" fmla="*/ 27 w 251"/>
                    <a:gd name="T1" fmla="*/ 3 h 160"/>
                    <a:gd name="T2" fmla="*/ 20 w 251"/>
                    <a:gd name="T3" fmla="*/ 7 h 160"/>
                    <a:gd name="T4" fmla="*/ 14 w 251"/>
                    <a:gd name="T5" fmla="*/ 12 h 160"/>
                    <a:gd name="T6" fmla="*/ 5 w 251"/>
                    <a:gd name="T7" fmla="*/ 15 h 160"/>
                    <a:gd name="T8" fmla="*/ 0 w 251"/>
                    <a:gd name="T9" fmla="*/ 18 h 160"/>
                    <a:gd name="T10" fmla="*/ 4 w 251"/>
                    <a:gd name="T11" fmla="*/ 20 h 160"/>
                    <a:gd name="T12" fmla="*/ 11 w 251"/>
                    <a:gd name="T13" fmla="*/ 19 h 160"/>
                    <a:gd name="T14" fmla="*/ 20 w 251"/>
                    <a:gd name="T15" fmla="*/ 12 h 160"/>
                    <a:gd name="T16" fmla="*/ 32 w 251"/>
                    <a:gd name="T17" fmla="*/ 0 h 160"/>
                    <a:gd name="T18" fmla="*/ 27 w 251"/>
                    <a:gd name="T19" fmla="*/ 3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1"/>
                    <a:gd name="T31" fmla="*/ 0 h 160"/>
                    <a:gd name="T32" fmla="*/ 251 w 251"/>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1" h="160">
                      <a:moveTo>
                        <a:pt x="212" y="19"/>
                      </a:moveTo>
                      <a:lnTo>
                        <a:pt x="159" y="61"/>
                      </a:lnTo>
                      <a:lnTo>
                        <a:pt x="110" y="100"/>
                      </a:lnTo>
                      <a:lnTo>
                        <a:pt x="39" y="125"/>
                      </a:lnTo>
                      <a:lnTo>
                        <a:pt x="0" y="138"/>
                      </a:lnTo>
                      <a:lnTo>
                        <a:pt x="32" y="160"/>
                      </a:lnTo>
                      <a:lnTo>
                        <a:pt x="82" y="152"/>
                      </a:lnTo>
                      <a:lnTo>
                        <a:pt x="160" y="100"/>
                      </a:lnTo>
                      <a:lnTo>
                        <a:pt x="251" y="0"/>
                      </a:lnTo>
                      <a:lnTo>
                        <a:pt x="212" y="19"/>
                      </a:lnTo>
                      <a:close/>
                    </a:path>
                  </a:pathLst>
                </a:custGeom>
                <a:solidFill>
                  <a:srgbClr val="000000"/>
                </a:solidFill>
                <a:ln w="9525">
                  <a:noFill/>
                  <a:round/>
                  <a:headEnd/>
                  <a:tailEnd/>
                </a:ln>
              </p:spPr>
              <p:txBody>
                <a:bodyPr/>
                <a:lstStyle/>
                <a:p>
                  <a:pPr>
                    <a:defRPr/>
                  </a:pPr>
                  <a:endParaRPr lang="de-DE" sz="1342"/>
                </a:p>
              </p:txBody>
            </p:sp>
          </p:grpSp>
          <p:grpSp>
            <p:nvGrpSpPr>
              <p:cNvPr id="17" name="Group 158">
                <a:extLst>
                  <a:ext uri="{FF2B5EF4-FFF2-40B4-BE49-F238E27FC236}">
                    <a16:creationId xmlns:a16="http://schemas.microsoft.com/office/drawing/2014/main" id="{51BC05F6-E802-42A5-8242-596A31B127C6}"/>
                  </a:ext>
                </a:extLst>
              </p:cNvPr>
              <p:cNvGrpSpPr>
                <a:grpSpLocks/>
              </p:cNvGrpSpPr>
              <p:nvPr/>
            </p:nvGrpSpPr>
            <p:grpSpPr bwMode="auto">
              <a:xfrm>
                <a:off x="853182" y="3335239"/>
                <a:ext cx="733425" cy="1658938"/>
                <a:chOff x="2306" y="2294"/>
                <a:chExt cx="462" cy="1045"/>
              </a:xfrm>
            </p:grpSpPr>
            <p:sp>
              <p:nvSpPr>
                <p:cNvPr id="18" name="Freeform 141">
                  <a:extLst>
                    <a:ext uri="{FF2B5EF4-FFF2-40B4-BE49-F238E27FC236}">
                      <a16:creationId xmlns:a16="http://schemas.microsoft.com/office/drawing/2014/main" id="{11CDD180-B0AD-48E3-9922-C9E218FC63FD}"/>
                    </a:ext>
                  </a:extLst>
                </p:cNvPr>
                <p:cNvSpPr>
                  <a:spLocks/>
                </p:cNvSpPr>
                <p:nvPr/>
              </p:nvSpPr>
              <p:spPr bwMode="auto">
                <a:xfrm>
                  <a:off x="2317" y="2341"/>
                  <a:ext cx="244" cy="984"/>
                </a:xfrm>
                <a:custGeom>
                  <a:avLst/>
                  <a:gdLst>
                    <a:gd name="T0" fmla="*/ 60 w 486"/>
                    <a:gd name="T1" fmla="*/ 44 h 1969"/>
                    <a:gd name="T2" fmla="*/ 61 w 486"/>
                    <a:gd name="T3" fmla="*/ 53 h 1969"/>
                    <a:gd name="T4" fmla="*/ 61 w 486"/>
                    <a:gd name="T5" fmla="*/ 102 h 1969"/>
                    <a:gd name="T6" fmla="*/ 57 w 486"/>
                    <a:gd name="T7" fmla="*/ 167 h 1969"/>
                    <a:gd name="T8" fmla="*/ 57 w 486"/>
                    <a:gd name="T9" fmla="*/ 209 h 1969"/>
                    <a:gd name="T10" fmla="*/ 59 w 486"/>
                    <a:gd name="T11" fmla="*/ 238 h 1969"/>
                    <a:gd name="T12" fmla="*/ 57 w 486"/>
                    <a:gd name="T13" fmla="*/ 246 h 1969"/>
                    <a:gd name="T14" fmla="*/ 54 w 486"/>
                    <a:gd name="T15" fmla="*/ 244 h 1969"/>
                    <a:gd name="T16" fmla="*/ 33 w 486"/>
                    <a:gd name="T17" fmla="*/ 228 h 1969"/>
                    <a:gd name="T18" fmla="*/ 28 w 486"/>
                    <a:gd name="T19" fmla="*/ 225 h 1969"/>
                    <a:gd name="T20" fmla="*/ 25 w 486"/>
                    <a:gd name="T21" fmla="*/ 220 h 1969"/>
                    <a:gd name="T22" fmla="*/ 19 w 486"/>
                    <a:gd name="T23" fmla="*/ 214 h 1969"/>
                    <a:gd name="T24" fmla="*/ 12 w 486"/>
                    <a:gd name="T25" fmla="*/ 208 h 1969"/>
                    <a:gd name="T26" fmla="*/ 9 w 486"/>
                    <a:gd name="T27" fmla="*/ 200 h 1969"/>
                    <a:gd name="T28" fmla="*/ 0 w 486"/>
                    <a:gd name="T29" fmla="*/ 192 h 1969"/>
                    <a:gd name="T30" fmla="*/ 0 w 486"/>
                    <a:gd name="T31" fmla="*/ 188 h 1969"/>
                    <a:gd name="T32" fmla="*/ 5 w 486"/>
                    <a:gd name="T33" fmla="*/ 182 h 1969"/>
                    <a:gd name="T34" fmla="*/ 7 w 486"/>
                    <a:gd name="T35" fmla="*/ 175 h 1969"/>
                    <a:gd name="T36" fmla="*/ 6 w 486"/>
                    <a:gd name="T37" fmla="*/ 171 h 1969"/>
                    <a:gd name="T38" fmla="*/ 4 w 486"/>
                    <a:gd name="T39" fmla="*/ 165 h 1969"/>
                    <a:gd name="T40" fmla="*/ 3 w 486"/>
                    <a:gd name="T41" fmla="*/ 160 h 1969"/>
                    <a:gd name="T42" fmla="*/ 6 w 486"/>
                    <a:gd name="T43" fmla="*/ 153 h 1969"/>
                    <a:gd name="T44" fmla="*/ 6 w 486"/>
                    <a:gd name="T45" fmla="*/ 149 h 1969"/>
                    <a:gd name="T46" fmla="*/ 3 w 486"/>
                    <a:gd name="T47" fmla="*/ 139 h 1969"/>
                    <a:gd name="T48" fmla="*/ 3 w 486"/>
                    <a:gd name="T49" fmla="*/ 134 h 1969"/>
                    <a:gd name="T50" fmla="*/ 5 w 486"/>
                    <a:gd name="T51" fmla="*/ 130 h 1969"/>
                    <a:gd name="T52" fmla="*/ 8 w 486"/>
                    <a:gd name="T53" fmla="*/ 125 h 1969"/>
                    <a:gd name="T54" fmla="*/ 8 w 486"/>
                    <a:gd name="T55" fmla="*/ 117 h 1969"/>
                    <a:gd name="T56" fmla="*/ 6 w 486"/>
                    <a:gd name="T57" fmla="*/ 110 h 1969"/>
                    <a:gd name="T58" fmla="*/ 8 w 486"/>
                    <a:gd name="T59" fmla="*/ 102 h 1969"/>
                    <a:gd name="T60" fmla="*/ 10 w 486"/>
                    <a:gd name="T61" fmla="*/ 100 h 1969"/>
                    <a:gd name="T62" fmla="*/ 8 w 486"/>
                    <a:gd name="T63" fmla="*/ 92 h 1969"/>
                    <a:gd name="T64" fmla="*/ 4 w 486"/>
                    <a:gd name="T65" fmla="*/ 84 h 1969"/>
                    <a:gd name="T66" fmla="*/ 3 w 486"/>
                    <a:gd name="T67" fmla="*/ 79 h 1969"/>
                    <a:gd name="T68" fmla="*/ 4 w 486"/>
                    <a:gd name="T69" fmla="*/ 74 h 1969"/>
                    <a:gd name="T70" fmla="*/ 9 w 486"/>
                    <a:gd name="T71" fmla="*/ 70 h 1969"/>
                    <a:gd name="T72" fmla="*/ 9 w 486"/>
                    <a:gd name="T73" fmla="*/ 67 h 1969"/>
                    <a:gd name="T74" fmla="*/ 3 w 486"/>
                    <a:gd name="T75" fmla="*/ 55 h 1969"/>
                    <a:gd name="T76" fmla="*/ 1 w 486"/>
                    <a:gd name="T77" fmla="*/ 47 h 1969"/>
                    <a:gd name="T78" fmla="*/ 3 w 486"/>
                    <a:gd name="T79" fmla="*/ 42 h 1969"/>
                    <a:gd name="T80" fmla="*/ 8 w 486"/>
                    <a:gd name="T81" fmla="*/ 37 h 1969"/>
                    <a:gd name="T82" fmla="*/ 7 w 486"/>
                    <a:gd name="T83" fmla="*/ 33 h 1969"/>
                    <a:gd name="T84" fmla="*/ 3 w 486"/>
                    <a:gd name="T85" fmla="*/ 29 h 1969"/>
                    <a:gd name="T86" fmla="*/ 3 w 486"/>
                    <a:gd name="T87" fmla="*/ 24 h 1969"/>
                    <a:gd name="T88" fmla="*/ 9 w 486"/>
                    <a:gd name="T89" fmla="*/ 21 h 1969"/>
                    <a:gd name="T90" fmla="*/ 12 w 486"/>
                    <a:gd name="T91" fmla="*/ 17 h 1969"/>
                    <a:gd name="T92" fmla="*/ 7 w 486"/>
                    <a:gd name="T93" fmla="*/ 10 h 1969"/>
                    <a:gd name="T94" fmla="*/ 7 w 486"/>
                    <a:gd name="T95" fmla="*/ 6 h 1969"/>
                    <a:gd name="T96" fmla="*/ 13 w 486"/>
                    <a:gd name="T97" fmla="*/ 4 h 1969"/>
                    <a:gd name="T98" fmla="*/ 13 w 486"/>
                    <a:gd name="T99" fmla="*/ 0 h 1969"/>
                    <a:gd name="T100" fmla="*/ 20 w 486"/>
                    <a:gd name="T101" fmla="*/ 10 h 1969"/>
                    <a:gd name="T102" fmla="*/ 29 w 486"/>
                    <a:gd name="T103" fmla="*/ 20 h 1969"/>
                    <a:gd name="T104" fmla="*/ 39 w 486"/>
                    <a:gd name="T105" fmla="*/ 29 h 1969"/>
                    <a:gd name="T106" fmla="*/ 48 w 486"/>
                    <a:gd name="T107" fmla="*/ 35 h 1969"/>
                    <a:gd name="T108" fmla="*/ 57 w 486"/>
                    <a:gd name="T109" fmla="*/ 41 h 1969"/>
                    <a:gd name="T110" fmla="*/ 60 w 486"/>
                    <a:gd name="T111" fmla="*/ 44 h 19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6"/>
                    <a:gd name="T169" fmla="*/ 0 h 1969"/>
                    <a:gd name="T170" fmla="*/ 486 w 486"/>
                    <a:gd name="T171" fmla="*/ 1969 h 19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6" h="1969">
                      <a:moveTo>
                        <a:pt x="478" y="355"/>
                      </a:moveTo>
                      <a:lnTo>
                        <a:pt x="486" y="427"/>
                      </a:lnTo>
                      <a:lnTo>
                        <a:pt x="486" y="817"/>
                      </a:lnTo>
                      <a:lnTo>
                        <a:pt x="451" y="1340"/>
                      </a:lnTo>
                      <a:lnTo>
                        <a:pt x="455" y="1674"/>
                      </a:lnTo>
                      <a:lnTo>
                        <a:pt x="472" y="1905"/>
                      </a:lnTo>
                      <a:lnTo>
                        <a:pt x="455" y="1969"/>
                      </a:lnTo>
                      <a:lnTo>
                        <a:pt x="426" y="1955"/>
                      </a:lnTo>
                      <a:lnTo>
                        <a:pt x="262" y="1828"/>
                      </a:lnTo>
                      <a:lnTo>
                        <a:pt x="219" y="1803"/>
                      </a:lnTo>
                      <a:lnTo>
                        <a:pt x="194" y="1767"/>
                      </a:lnTo>
                      <a:lnTo>
                        <a:pt x="152" y="1718"/>
                      </a:lnTo>
                      <a:lnTo>
                        <a:pt x="96" y="1668"/>
                      </a:lnTo>
                      <a:lnTo>
                        <a:pt x="67" y="1600"/>
                      </a:lnTo>
                      <a:lnTo>
                        <a:pt x="0" y="1543"/>
                      </a:lnTo>
                      <a:lnTo>
                        <a:pt x="0" y="1508"/>
                      </a:lnTo>
                      <a:lnTo>
                        <a:pt x="36" y="1463"/>
                      </a:lnTo>
                      <a:lnTo>
                        <a:pt x="50" y="1405"/>
                      </a:lnTo>
                      <a:lnTo>
                        <a:pt x="42" y="1373"/>
                      </a:lnTo>
                      <a:lnTo>
                        <a:pt x="25" y="1323"/>
                      </a:lnTo>
                      <a:lnTo>
                        <a:pt x="19" y="1287"/>
                      </a:lnTo>
                      <a:lnTo>
                        <a:pt x="45" y="1231"/>
                      </a:lnTo>
                      <a:lnTo>
                        <a:pt x="45" y="1193"/>
                      </a:lnTo>
                      <a:lnTo>
                        <a:pt x="17" y="1118"/>
                      </a:lnTo>
                      <a:lnTo>
                        <a:pt x="17" y="1075"/>
                      </a:lnTo>
                      <a:lnTo>
                        <a:pt x="33" y="1043"/>
                      </a:lnTo>
                      <a:lnTo>
                        <a:pt x="61" y="1003"/>
                      </a:lnTo>
                      <a:lnTo>
                        <a:pt x="60" y="936"/>
                      </a:lnTo>
                      <a:lnTo>
                        <a:pt x="42" y="881"/>
                      </a:lnTo>
                      <a:lnTo>
                        <a:pt x="60" y="817"/>
                      </a:lnTo>
                      <a:lnTo>
                        <a:pt x="75" y="801"/>
                      </a:lnTo>
                      <a:lnTo>
                        <a:pt x="61" y="742"/>
                      </a:lnTo>
                      <a:lnTo>
                        <a:pt x="25" y="679"/>
                      </a:lnTo>
                      <a:lnTo>
                        <a:pt x="17" y="638"/>
                      </a:lnTo>
                      <a:lnTo>
                        <a:pt x="25" y="599"/>
                      </a:lnTo>
                      <a:lnTo>
                        <a:pt x="70" y="565"/>
                      </a:lnTo>
                      <a:lnTo>
                        <a:pt x="67" y="536"/>
                      </a:lnTo>
                      <a:lnTo>
                        <a:pt x="19" y="447"/>
                      </a:lnTo>
                      <a:lnTo>
                        <a:pt x="3" y="377"/>
                      </a:lnTo>
                      <a:lnTo>
                        <a:pt x="17" y="337"/>
                      </a:lnTo>
                      <a:lnTo>
                        <a:pt x="61" y="301"/>
                      </a:lnTo>
                      <a:lnTo>
                        <a:pt x="50" y="270"/>
                      </a:lnTo>
                      <a:lnTo>
                        <a:pt x="19" y="234"/>
                      </a:lnTo>
                      <a:lnTo>
                        <a:pt x="19" y="195"/>
                      </a:lnTo>
                      <a:lnTo>
                        <a:pt x="70" y="168"/>
                      </a:lnTo>
                      <a:lnTo>
                        <a:pt x="92" y="140"/>
                      </a:lnTo>
                      <a:lnTo>
                        <a:pt x="50" y="82"/>
                      </a:lnTo>
                      <a:lnTo>
                        <a:pt x="50" y="51"/>
                      </a:lnTo>
                      <a:lnTo>
                        <a:pt x="100" y="32"/>
                      </a:lnTo>
                      <a:lnTo>
                        <a:pt x="103" y="0"/>
                      </a:lnTo>
                      <a:lnTo>
                        <a:pt x="160" y="82"/>
                      </a:lnTo>
                      <a:lnTo>
                        <a:pt x="227" y="166"/>
                      </a:lnTo>
                      <a:lnTo>
                        <a:pt x="312" y="234"/>
                      </a:lnTo>
                      <a:lnTo>
                        <a:pt x="379" y="287"/>
                      </a:lnTo>
                      <a:lnTo>
                        <a:pt x="451" y="329"/>
                      </a:lnTo>
                      <a:lnTo>
                        <a:pt x="478" y="355"/>
                      </a:lnTo>
                      <a:close/>
                    </a:path>
                  </a:pathLst>
                </a:custGeom>
                <a:solidFill>
                  <a:srgbClr val="DDDDDD"/>
                </a:solidFill>
                <a:ln w="9525">
                  <a:noFill/>
                  <a:round/>
                  <a:headEnd/>
                  <a:tailEnd/>
                </a:ln>
              </p:spPr>
              <p:txBody>
                <a:bodyPr/>
                <a:lstStyle/>
                <a:p>
                  <a:pPr>
                    <a:defRPr/>
                  </a:pPr>
                  <a:endParaRPr lang="de-DE" sz="1342"/>
                </a:p>
              </p:txBody>
            </p:sp>
            <p:sp>
              <p:nvSpPr>
                <p:cNvPr id="19" name="Freeform 142">
                  <a:extLst>
                    <a:ext uri="{FF2B5EF4-FFF2-40B4-BE49-F238E27FC236}">
                      <a16:creationId xmlns:a16="http://schemas.microsoft.com/office/drawing/2014/main" id="{00F5C178-085C-4F2B-A4EC-20EC269EA21A}"/>
                    </a:ext>
                  </a:extLst>
                </p:cNvPr>
                <p:cNvSpPr>
                  <a:spLocks/>
                </p:cNvSpPr>
                <p:nvPr/>
              </p:nvSpPr>
              <p:spPr bwMode="auto">
                <a:xfrm>
                  <a:off x="2306" y="2356"/>
                  <a:ext cx="70" cy="749"/>
                </a:xfrm>
                <a:custGeom>
                  <a:avLst/>
                  <a:gdLst>
                    <a:gd name="T0" fmla="*/ 11 w 140"/>
                    <a:gd name="T1" fmla="*/ 6 h 1500"/>
                    <a:gd name="T2" fmla="*/ 17 w 140"/>
                    <a:gd name="T3" fmla="*/ 13 h 1500"/>
                    <a:gd name="T4" fmla="*/ 14 w 140"/>
                    <a:gd name="T5" fmla="*/ 18 h 1500"/>
                    <a:gd name="T6" fmla="*/ 6 w 140"/>
                    <a:gd name="T7" fmla="*/ 22 h 1500"/>
                    <a:gd name="T8" fmla="*/ 9 w 140"/>
                    <a:gd name="T9" fmla="*/ 27 h 1500"/>
                    <a:gd name="T10" fmla="*/ 12 w 140"/>
                    <a:gd name="T11" fmla="*/ 33 h 1500"/>
                    <a:gd name="T12" fmla="*/ 8 w 140"/>
                    <a:gd name="T13" fmla="*/ 38 h 1500"/>
                    <a:gd name="T14" fmla="*/ 5 w 140"/>
                    <a:gd name="T15" fmla="*/ 43 h 1500"/>
                    <a:gd name="T16" fmla="*/ 8 w 140"/>
                    <a:gd name="T17" fmla="*/ 52 h 1500"/>
                    <a:gd name="T18" fmla="*/ 12 w 140"/>
                    <a:gd name="T19" fmla="*/ 61 h 1500"/>
                    <a:gd name="T20" fmla="*/ 11 w 140"/>
                    <a:gd name="T21" fmla="*/ 68 h 1500"/>
                    <a:gd name="T22" fmla="*/ 6 w 140"/>
                    <a:gd name="T23" fmla="*/ 75 h 1500"/>
                    <a:gd name="T24" fmla="*/ 12 w 140"/>
                    <a:gd name="T25" fmla="*/ 88 h 1500"/>
                    <a:gd name="T26" fmla="*/ 15 w 140"/>
                    <a:gd name="T27" fmla="*/ 96 h 1500"/>
                    <a:gd name="T28" fmla="*/ 10 w 140"/>
                    <a:gd name="T29" fmla="*/ 103 h 1500"/>
                    <a:gd name="T30" fmla="*/ 11 w 140"/>
                    <a:gd name="T31" fmla="*/ 112 h 1500"/>
                    <a:gd name="T32" fmla="*/ 14 w 140"/>
                    <a:gd name="T33" fmla="*/ 122 h 1500"/>
                    <a:gd name="T34" fmla="*/ 10 w 140"/>
                    <a:gd name="T35" fmla="*/ 127 h 1500"/>
                    <a:gd name="T36" fmla="*/ 5 w 140"/>
                    <a:gd name="T37" fmla="*/ 133 h 1500"/>
                    <a:gd name="T38" fmla="*/ 10 w 140"/>
                    <a:gd name="T39" fmla="*/ 145 h 1500"/>
                    <a:gd name="T40" fmla="*/ 12 w 140"/>
                    <a:gd name="T41" fmla="*/ 152 h 1500"/>
                    <a:gd name="T42" fmla="*/ 8 w 140"/>
                    <a:gd name="T43" fmla="*/ 154 h 1500"/>
                    <a:gd name="T44" fmla="*/ 9 w 140"/>
                    <a:gd name="T45" fmla="*/ 167 h 1500"/>
                    <a:gd name="T46" fmla="*/ 11 w 140"/>
                    <a:gd name="T47" fmla="*/ 173 h 1500"/>
                    <a:gd name="T48" fmla="*/ 8 w 140"/>
                    <a:gd name="T49" fmla="*/ 181 h 1500"/>
                    <a:gd name="T50" fmla="*/ 0 w 140"/>
                    <a:gd name="T51" fmla="*/ 185 h 1500"/>
                    <a:gd name="T52" fmla="*/ 6 w 140"/>
                    <a:gd name="T53" fmla="*/ 172 h 1500"/>
                    <a:gd name="T54" fmla="*/ 3 w 140"/>
                    <a:gd name="T55" fmla="*/ 161 h 1500"/>
                    <a:gd name="T56" fmla="*/ 4 w 140"/>
                    <a:gd name="T57" fmla="*/ 152 h 1500"/>
                    <a:gd name="T58" fmla="*/ 6 w 140"/>
                    <a:gd name="T59" fmla="*/ 148 h 1500"/>
                    <a:gd name="T60" fmla="*/ 1 w 140"/>
                    <a:gd name="T61" fmla="*/ 137 h 1500"/>
                    <a:gd name="T62" fmla="*/ 1 w 140"/>
                    <a:gd name="T63" fmla="*/ 125 h 1500"/>
                    <a:gd name="T64" fmla="*/ 7 w 140"/>
                    <a:gd name="T65" fmla="*/ 120 h 1500"/>
                    <a:gd name="T66" fmla="*/ 6 w 140"/>
                    <a:gd name="T67" fmla="*/ 111 h 1500"/>
                    <a:gd name="T68" fmla="*/ 4 w 140"/>
                    <a:gd name="T69" fmla="*/ 102 h 1500"/>
                    <a:gd name="T70" fmla="*/ 9 w 140"/>
                    <a:gd name="T71" fmla="*/ 95 h 1500"/>
                    <a:gd name="T72" fmla="*/ 7 w 140"/>
                    <a:gd name="T73" fmla="*/ 88 h 1500"/>
                    <a:gd name="T74" fmla="*/ 1 w 140"/>
                    <a:gd name="T75" fmla="*/ 77 h 1500"/>
                    <a:gd name="T76" fmla="*/ 2 w 140"/>
                    <a:gd name="T77" fmla="*/ 70 h 1500"/>
                    <a:gd name="T78" fmla="*/ 7 w 140"/>
                    <a:gd name="T79" fmla="*/ 64 h 1500"/>
                    <a:gd name="T80" fmla="*/ 2 w 140"/>
                    <a:gd name="T81" fmla="*/ 50 h 1500"/>
                    <a:gd name="T82" fmla="*/ 0 w 140"/>
                    <a:gd name="T83" fmla="*/ 42 h 1500"/>
                    <a:gd name="T84" fmla="*/ 4 w 140"/>
                    <a:gd name="T85" fmla="*/ 36 h 1500"/>
                    <a:gd name="T86" fmla="*/ 6 w 140"/>
                    <a:gd name="T87" fmla="*/ 32 h 1500"/>
                    <a:gd name="T88" fmla="*/ 1 w 140"/>
                    <a:gd name="T89" fmla="*/ 25 h 1500"/>
                    <a:gd name="T90" fmla="*/ 3 w 140"/>
                    <a:gd name="T91" fmla="*/ 18 h 1500"/>
                    <a:gd name="T92" fmla="*/ 9 w 140"/>
                    <a:gd name="T93" fmla="*/ 14 h 1500"/>
                    <a:gd name="T94" fmla="*/ 9 w 140"/>
                    <a:gd name="T95" fmla="*/ 9 h 1500"/>
                    <a:gd name="T96" fmla="*/ 6 w 140"/>
                    <a:gd name="T97" fmla="*/ 3 h 15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
                    <a:gd name="T148" fmla="*/ 0 h 1500"/>
                    <a:gd name="T149" fmla="*/ 140 w 140"/>
                    <a:gd name="T150" fmla="*/ 1500 h 15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 h="1500">
                      <a:moveTo>
                        <a:pt x="71" y="0"/>
                      </a:moveTo>
                      <a:lnTo>
                        <a:pt x="96" y="50"/>
                      </a:lnTo>
                      <a:lnTo>
                        <a:pt x="118" y="83"/>
                      </a:lnTo>
                      <a:lnTo>
                        <a:pt x="140" y="104"/>
                      </a:lnTo>
                      <a:lnTo>
                        <a:pt x="135" y="129"/>
                      </a:lnTo>
                      <a:lnTo>
                        <a:pt x="113" y="146"/>
                      </a:lnTo>
                      <a:lnTo>
                        <a:pt x="79" y="154"/>
                      </a:lnTo>
                      <a:lnTo>
                        <a:pt x="53" y="176"/>
                      </a:lnTo>
                      <a:lnTo>
                        <a:pt x="60" y="202"/>
                      </a:lnTo>
                      <a:lnTo>
                        <a:pt x="77" y="218"/>
                      </a:lnTo>
                      <a:lnTo>
                        <a:pt x="104" y="252"/>
                      </a:lnTo>
                      <a:lnTo>
                        <a:pt x="104" y="271"/>
                      </a:lnTo>
                      <a:lnTo>
                        <a:pt x="96" y="289"/>
                      </a:lnTo>
                      <a:lnTo>
                        <a:pt x="71" y="306"/>
                      </a:lnTo>
                      <a:lnTo>
                        <a:pt x="46" y="323"/>
                      </a:lnTo>
                      <a:lnTo>
                        <a:pt x="42" y="348"/>
                      </a:lnTo>
                      <a:lnTo>
                        <a:pt x="52" y="373"/>
                      </a:lnTo>
                      <a:lnTo>
                        <a:pt x="71" y="423"/>
                      </a:lnTo>
                      <a:lnTo>
                        <a:pt x="88" y="462"/>
                      </a:lnTo>
                      <a:lnTo>
                        <a:pt x="104" y="491"/>
                      </a:lnTo>
                      <a:lnTo>
                        <a:pt x="104" y="522"/>
                      </a:lnTo>
                      <a:lnTo>
                        <a:pt x="96" y="550"/>
                      </a:lnTo>
                      <a:lnTo>
                        <a:pt x="71" y="575"/>
                      </a:lnTo>
                      <a:lnTo>
                        <a:pt x="53" y="600"/>
                      </a:lnTo>
                      <a:lnTo>
                        <a:pt x="60" y="643"/>
                      </a:lnTo>
                      <a:lnTo>
                        <a:pt x="102" y="707"/>
                      </a:lnTo>
                      <a:lnTo>
                        <a:pt x="118" y="741"/>
                      </a:lnTo>
                      <a:lnTo>
                        <a:pt x="121" y="774"/>
                      </a:lnTo>
                      <a:lnTo>
                        <a:pt x="104" y="799"/>
                      </a:lnTo>
                      <a:lnTo>
                        <a:pt x="85" y="825"/>
                      </a:lnTo>
                      <a:lnTo>
                        <a:pt x="79" y="859"/>
                      </a:lnTo>
                      <a:lnTo>
                        <a:pt x="93" y="901"/>
                      </a:lnTo>
                      <a:lnTo>
                        <a:pt x="110" y="945"/>
                      </a:lnTo>
                      <a:lnTo>
                        <a:pt x="118" y="977"/>
                      </a:lnTo>
                      <a:lnTo>
                        <a:pt x="110" y="997"/>
                      </a:lnTo>
                      <a:lnTo>
                        <a:pt x="88" y="1019"/>
                      </a:lnTo>
                      <a:lnTo>
                        <a:pt x="60" y="1044"/>
                      </a:lnTo>
                      <a:lnTo>
                        <a:pt x="46" y="1069"/>
                      </a:lnTo>
                      <a:lnTo>
                        <a:pt x="60" y="1114"/>
                      </a:lnTo>
                      <a:lnTo>
                        <a:pt x="88" y="1161"/>
                      </a:lnTo>
                      <a:lnTo>
                        <a:pt x="102" y="1196"/>
                      </a:lnTo>
                      <a:lnTo>
                        <a:pt x="104" y="1224"/>
                      </a:lnTo>
                      <a:lnTo>
                        <a:pt x="96" y="1238"/>
                      </a:lnTo>
                      <a:lnTo>
                        <a:pt x="68" y="1238"/>
                      </a:lnTo>
                      <a:lnTo>
                        <a:pt x="60" y="1299"/>
                      </a:lnTo>
                      <a:lnTo>
                        <a:pt x="77" y="1339"/>
                      </a:lnTo>
                      <a:lnTo>
                        <a:pt x="93" y="1367"/>
                      </a:lnTo>
                      <a:lnTo>
                        <a:pt x="96" y="1392"/>
                      </a:lnTo>
                      <a:lnTo>
                        <a:pt x="96" y="1415"/>
                      </a:lnTo>
                      <a:lnTo>
                        <a:pt x="68" y="1451"/>
                      </a:lnTo>
                      <a:lnTo>
                        <a:pt x="28" y="1500"/>
                      </a:lnTo>
                      <a:lnTo>
                        <a:pt x="3" y="1483"/>
                      </a:lnTo>
                      <a:lnTo>
                        <a:pt x="13" y="1444"/>
                      </a:lnTo>
                      <a:lnTo>
                        <a:pt x="52" y="1381"/>
                      </a:lnTo>
                      <a:lnTo>
                        <a:pt x="46" y="1342"/>
                      </a:lnTo>
                      <a:lnTo>
                        <a:pt x="28" y="1296"/>
                      </a:lnTo>
                      <a:lnTo>
                        <a:pt x="17" y="1257"/>
                      </a:lnTo>
                      <a:lnTo>
                        <a:pt x="35" y="1224"/>
                      </a:lnTo>
                      <a:lnTo>
                        <a:pt x="52" y="1213"/>
                      </a:lnTo>
                      <a:lnTo>
                        <a:pt x="53" y="1188"/>
                      </a:lnTo>
                      <a:lnTo>
                        <a:pt x="35" y="1140"/>
                      </a:lnTo>
                      <a:lnTo>
                        <a:pt x="13" y="1097"/>
                      </a:lnTo>
                      <a:lnTo>
                        <a:pt x="0" y="1055"/>
                      </a:lnTo>
                      <a:lnTo>
                        <a:pt x="13" y="1005"/>
                      </a:lnTo>
                      <a:lnTo>
                        <a:pt x="52" y="986"/>
                      </a:lnTo>
                      <a:lnTo>
                        <a:pt x="63" y="962"/>
                      </a:lnTo>
                      <a:lnTo>
                        <a:pt x="60" y="930"/>
                      </a:lnTo>
                      <a:lnTo>
                        <a:pt x="52" y="895"/>
                      </a:lnTo>
                      <a:lnTo>
                        <a:pt x="38" y="851"/>
                      </a:lnTo>
                      <a:lnTo>
                        <a:pt x="38" y="817"/>
                      </a:lnTo>
                      <a:lnTo>
                        <a:pt x="53" y="795"/>
                      </a:lnTo>
                      <a:lnTo>
                        <a:pt x="77" y="767"/>
                      </a:lnTo>
                      <a:lnTo>
                        <a:pt x="77" y="749"/>
                      </a:lnTo>
                      <a:lnTo>
                        <a:pt x="60" y="710"/>
                      </a:lnTo>
                      <a:lnTo>
                        <a:pt x="27" y="660"/>
                      </a:lnTo>
                      <a:lnTo>
                        <a:pt x="13" y="622"/>
                      </a:lnTo>
                      <a:lnTo>
                        <a:pt x="13" y="593"/>
                      </a:lnTo>
                      <a:lnTo>
                        <a:pt x="21" y="564"/>
                      </a:lnTo>
                      <a:lnTo>
                        <a:pt x="42" y="541"/>
                      </a:lnTo>
                      <a:lnTo>
                        <a:pt x="63" y="516"/>
                      </a:lnTo>
                      <a:lnTo>
                        <a:pt x="63" y="497"/>
                      </a:lnTo>
                      <a:lnTo>
                        <a:pt x="17" y="404"/>
                      </a:lnTo>
                      <a:lnTo>
                        <a:pt x="10" y="370"/>
                      </a:lnTo>
                      <a:lnTo>
                        <a:pt x="0" y="339"/>
                      </a:lnTo>
                      <a:lnTo>
                        <a:pt x="17" y="310"/>
                      </a:lnTo>
                      <a:lnTo>
                        <a:pt x="38" y="289"/>
                      </a:lnTo>
                      <a:lnTo>
                        <a:pt x="53" y="271"/>
                      </a:lnTo>
                      <a:lnTo>
                        <a:pt x="53" y="256"/>
                      </a:lnTo>
                      <a:lnTo>
                        <a:pt x="38" y="229"/>
                      </a:lnTo>
                      <a:lnTo>
                        <a:pt x="13" y="202"/>
                      </a:lnTo>
                      <a:lnTo>
                        <a:pt x="13" y="176"/>
                      </a:lnTo>
                      <a:lnTo>
                        <a:pt x="28" y="151"/>
                      </a:lnTo>
                      <a:lnTo>
                        <a:pt x="53" y="129"/>
                      </a:lnTo>
                      <a:lnTo>
                        <a:pt x="77" y="118"/>
                      </a:lnTo>
                      <a:lnTo>
                        <a:pt x="88" y="100"/>
                      </a:lnTo>
                      <a:lnTo>
                        <a:pt x="79" y="79"/>
                      </a:lnTo>
                      <a:lnTo>
                        <a:pt x="63" y="53"/>
                      </a:lnTo>
                      <a:lnTo>
                        <a:pt x="53" y="27"/>
                      </a:lnTo>
                      <a:lnTo>
                        <a:pt x="71" y="0"/>
                      </a:lnTo>
                      <a:close/>
                    </a:path>
                  </a:pathLst>
                </a:custGeom>
                <a:solidFill>
                  <a:srgbClr val="000000"/>
                </a:solidFill>
                <a:ln w="9525">
                  <a:noFill/>
                  <a:round/>
                  <a:headEnd/>
                  <a:tailEnd/>
                </a:ln>
              </p:spPr>
              <p:txBody>
                <a:bodyPr/>
                <a:lstStyle/>
                <a:p>
                  <a:pPr>
                    <a:defRPr/>
                  </a:pPr>
                  <a:endParaRPr lang="de-DE" sz="1342"/>
                </a:p>
              </p:txBody>
            </p:sp>
            <p:sp>
              <p:nvSpPr>
                <p:cNvPr id="20" name="Freeform 143">
                  <a:extLst>
                    <a:ext uri="{FF2B5EF4-FFF2-40B4-BE49-F238E27FC236}">
                      <a16:creationId xmlns:a16="http://schemas.microsoft.com/office/drawing/2014/main" id="{C0C68F25-251D-4F01-9467-D48282BCCE08}"/>
                    </a:ext>
                  </a:extLst>
                </p:cNvPr>
                <p:cNvSpPr>
                  <a:spLocks/>
                </p:cNvSpPr>
                <p:nvPr/>
              </p:nvSpPr>
              <p:spPr bwMode="auto">
                <a:xfrm>
                  <a:off x="2495" y="2540"/>
                  <a:ext cx="67" cy="605"/>
                </a:xfrm>
                <a:custGeom>
                  <a:avLst/>
                  <a:gdLst>
                    <a:gd name="T0" fmla="*/ 15 w 133"/>
                    <a:gd name="T1" fmla="*/ 5 h 1213"/>
                    <a:gd name="T2" fmla="*/ 16 w 133"/>
                    <a:gd name="T3" fmla="*/ 15 h 1213"/>
                    <a:gd name="T4" fmla="*/ 9 w 133"/>
                    <a:gd name="T5" fmla="*/ 19 h 1213"/>
                    <a:gd name="T6" fmla="*/ 11 w 133"/>
                    <a:gd name="T7" fmla="*/ 31 h 1213"/>
                    <a:gd name="T8" fmla="*/ 14 w 133"/>
                    <a:gd name="T9" fmla="*/ 42 h 1213"/>
                    <a:gd name="T10" fmla="*/ 10 w 133"/>
                    <a:gd name="T11" fmla="*/ 48 h 1213"/>
                    <a:gd name="T12" fmla="*/ 11 w 133"/>
                    <a:gd name="T13" fmla="*/ 57 h 1213"/>
                    <a:gd name="T14" fmla="*/ 14 w 133"/>
                    <a:gd name="T15" fmla="*/ 67 h 1213"/>
                    <a:gd name="T16" fmla="*/ 12 w 133"/>
                    <a:gd name="T17" fmla="*/ 75 h 1213"/>
                    <a:gd name="T18" fmla="*/ 9 w 133"/>
                    <a:gd name="T19" fmla="*/ 82 h 1213"/>
                    <a:gd name="T20" fmla="*/ 13 w 133"/>
                    <a:gd name="T21" fmla="*/ 95 h 1213"/>
                    <a:gd name="T22" fmla="*/ 14 w 133"/>
                    <a:gd name="T23" fmla="*/ 104 h 1213"/>
                    <a:gd name="T24" fmla="*/ 6 w 133"/>
                    <a:gd name="T25" fmla="*/ 110 h 1213"/>
                    <a:gd name="T26" fmla="*/ 9 w 133"/>
                    <a:gd name="T27" fmla="*/ 123 h 1213"/>
                    <a:gd name="T28" fmla="*/ 11 w 133"/>
                    <a:gd name="T29" fmla="*/ 135 h 1213"/>
                    <a:gd name="T30" fmla="*/ 6 w 133"/>
                    <a:gd name="T31" fmla="*/ 142 h 1213"/>
                    <a:gd name="T32" fmla="*/ 4 w 133"/>
                    <a:gd name="T33" fmla="*/ 151 h 1213"/>
                    <a:gd name="T34" fmla="*/ 2 w 133"/>
                    <a:gd name="T35" fmla="*/ 147 h 1213"/>
                    <a:gd name="T36" fmla="*/ 6 w 133"/>
                    <a:gd name="T37" fmla="*/ 136 h 1213"/>
                    <a:gd name="T38" fmla="*/ 4 w 133"/>
                    <a:gd name="T39" fmla="*/ 121 h 1213"/>
                    <a:gd name="T40" fmla="*/ 3 w 133"/>
                    <a:gd name="T41" fmla="*/ 109 h 1213"/>
                    <a:gd name="T42" fmla="*/ 9 w 133"/>
                    <a:gd name="T43" fmla="*/ 101 h 1213"/>
                    <a:gd name="T44" fmla="*/ 4 w 133"/>
                    <a:gd name="T45" fmla="*/ 90 h 1213"/>
                    <a:gd name="T46" fmla="*/ 3 w 133"/>
                    <a:gd name="T47" fmla="*/ 79 h 1213"/>
                    <a:gd name="T48" fmla="*/ 8 w 133"/>
                    <a:gd name="T49" fmla="*/ 71 h 1213"/>
                    <a:gd name="T50" fmla="*/ 10 w 133"/>
                    <a:gd name="T51" fmla="*/ 65 h 1213"/>
                    <a:gd name="T52" fmla="*/ 5 w 133"/>
                    <a:gd name="T53" fmla="*/ 54 h 1213"/>
                    <a:gd name="T54" fmla="*/ 6 w 133"/>
                    <a:gd name="T55" fmla="*/ 45 h 1213"/>
                    <a:gd name="T56" fmla="*/ 9 w 133"/>
                    <a:gd name="T57" fmla="*/ 39 h 1213"/>
                    <a:gd name="T58" fmla="*/ 6 w 133"/>
                    <a:gd name="T59" fmla="*/ 30 h 1213"/>
                    <a:gd name="T60" fmla="*/ 5 w 133"/>
                    <a:gd name="T61" fmla="*/ 19 h 1213"/>
                    <a:gd name="T62" fmla="*/ 10 w 133"/>
                    <a:gd name="T63" fmla="*/ 12 h 1213"/>
                    <a:gd name="T64" fmla="*/ 10 w 133"/>
                    <a:gd name="T65" fmla="*/ 5 h 1213"/>
                    <a:gd name="T66" fmla="*/ 13 w 133"/>
                    <a:gd name="T67" fmla="*/ 0 h 12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3"/>
                    <a:gd name="T103" fmla="*/ 0 h 1213"/>
                    <a:gd name="T104" fmla="*/ 133 w 133"/>
                    <a:gd name="T105" fmla="*/ 1213 h 12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3" h="1213">
                      <a:moveTo>
                        <a:pt x="103" y="0"/>
                      </a:moveTo>
                      <a:lnTo>
                        <a:pt x="119" y="35"/>
                      </a:lnTo>
                      <a:lnTo>
                        <a:pt x="133" y="93"/>
                      </a:lnTo>
                      <a:lnTo>
                        <a:pt x="125" y="118"/>
                      </a:lnTo>
                      <a:lnTo>
                        <a:pt x="90" y="135"/>
                      </a:lnTo>
                      <a:lnTo>
                        <a:pt x="68" y="152"/>
                      </a:lnTo>
                      <a:lnTo>
                        <a:pt x="68" y="199"/>
                      </a:lnTo>
                      <a:lnTo>
                        <a:pt x="86" y="245"/>
                      </a:lnTo>
                      <a:lnTo>
                        <a:pt x="108" y="276"/>
                      </a:lnTo>
                      <a:lnTo>
                        <a:pt x="111" y="334"/>
                      </a:lnTo>
                      <a:lnTo>
                        <a:pt x="100" y="355"/>
                      </a:lnTo>
                      <a:lnTo>
                        <a:pt x="76" y="380"/>
                      </a:lnTo>
                      <a:lnTo>
                        <a:pt x="73" y="419"/>
                      </a:lnTo>
                      <a:lnTo>
                        <a:pt x="86" y="455"/>
                      </a:lnTo>
                      <a:lnTo>
                        <a:pt x="103" y="486"/>
                      </a:lnTo>
                      <a:lnTo>
                        <a:pt x="111" y="536"/>
                      </a:lnTo>
                      <a:lnTo>
                        <a:pt x="111" y="565"/>
                      </a:lnTo>
                      <a:lnTo>
                        <a:pt x="94" y="596"/>
                      </a:lnTo>
                      <a:lnTo>
                        <a:pt x="65" y="624"/>
                      </a:lnTo>
                      <a:lnTo>
                        <a:pt x="65" y="649"/>
                      </a:lnTo>
                      <a:lnTo>
                        <a:pt x="73" y="724"/>
                      </a:lnTo>
                      <a:lnTo>
                        <a:pt x="103" y="756"/>
                      </a:lnTo>
                      <a:lnTo>
                        <a:pt x="119" y="789"/>
                      </a:lnTo>
                      <a:lnTo>
                        <a:pt x="111" y="826"/>
                      </a:lnTo>
                      <a:lnTo>
                        <a:pt x="68" y="851"/>
                      </a:lnTo>
                      <a:lnTo>
                        <a:pt x="48" y="876"/>
                      </a:lnTo>
                      <a:lnTo>
                        <a:pt x="43" y="923"/>
                      </a:lnTo>
                      <a:lnTo>
                        <a:pt x="65" y="983"/>
                      </a:lnTo>
                      <a:lnTo>
                        <a:pt x="83" y="1043"/>
                      </a:lnTo>
                      <a:lnTo>
                        <a:pt x="83" y="1075"/>
                      </a:lnTo>
                      <a:lnTo>
                        <a:pt x="73" y="1121"/>
                      </a:lnTo>
                      <a:lnTo>
                        <a:pt x="48" y="1129"/>
                      </a:lnTo>
                      <a:lnTo>
                        <a:pt x="31" y="1163"/>
                      </a:lnTo>
                      <a:lnTo>
                        <a:pt x="31" y="1202"/>
                      </a:lnTo>
                      <a:lnTo>
                        <a:pt x="0" y="1213"/>
                      </a:lnTo>
                      <a:lnTo>
                        <a:pt x="14" y="1171"/>
                      </a:lnTo>
                      <a:lnTo>
                        <a:pt x="40" y="1121"/>
                      </a:lnTo>
                      <a:lnTo>
                        <a:pt x="48" y="1086"/>
                      </a:lnTo>
                      <a:lnTo>
                        <a:pt x="48" y="1019"/>
                      </a:lnTo>
                      <a:lnTo>
                        <a:pt x="31" y="961"/>
                      </a:lnTo>
                      <a:lnTo>
                        <a:pt x="26" y="916"/>
                      </a:lnTo>
                      <a:lnTo>
                        <a:pt x="23" y="869"/>
                      </a:lnTo>
                      <a:lnTo>
                        <a:pt x="51" y="831"/>
                      </a:lnTo>
                      <a:lnTo>
                        <a:pt x="68" y="806"/>
                      </a:lnTo>
                      <a:lnTo>
                        <a:pt x="58" y="756"/>
                      </a:lnTo>
                      <a:lnTo>
                        <a:pt x="31" y="717"/>
                      </a:lnTo>
                      <a:lnTo>
                        <a:pt x="26" y="682"/>
                      </a:lnTo>
                      <a:lnTo>
                        <a:pt x="23" y="632"/>
                      </a:lnTo>
                      <a:lnTo>
                        <a:pt x="34" y="599"/>
                      </a:lnTo>
                      <a:lnTo>
                        <a:pt x="58" y="565"/>
                      </a:lnTo>
                      <a:lnTo>
                        <a:pt x="73" y="539"/>
                      </a:lnTo>
                      <a:lnTo>
                        <a:pt x="73" y="514"/>
                      </a:lnTo>
                      <a:lnTo>
                        <a:pt x="58" y="486"/>
                      </a:lnTo>
                      <a:lnTo>
                        <a:pt x="40" y="430"/>
                      </a:lnTo>
                      <a:lnTo>
                        <a:pt x="40" y="394"/>
                      </a:lnTo>
                      <a:lnTo>
                        <a:pt x="48" y="359"/>
                      </a:lnTo>
                      <a:lnTo>
                        <a:pt x="65" y="334"/>
                      </a:lnTo>
                      <a:lnTo>
                        <a:pt x="68" y="309"/>
                      </a:lnTo>
                      <a:lnTo>
                        <a:pt x="65" y="278"/>
                      </a:lnTo>
                      <a:lnTo>
                        <a:pt x="43" y="234"/>
                      </a:lnTo>
                      <a:lnTo>
                        <a:pt x="31" y="202"/>
                      </a:lnTo>
                      <a:lnTo>
                        <a:pt x="34" y="149"/>
                      </a:lnTo>
                      <a:lnTo>
                        <a:pt x="51" y="127"/>
                      </a:lnTo>
                      <a:lnTo>
                        <a:pt x="73" y="93"/>
                      </a:lnTo>
                      <a:lnTo>
                        <a:pt x="86" y="65"/>
                      </a:lnTo>
                      <a:lnTo>
                        <a:pt x="76" y="39"/>
                      </a:lnTo>
                      <a:lnTo>
                        <a:pt x="83" y="14"/>
                      </a:lnTo>
                      <a:lnTo>
                        <a:pt x="103" y="0"/>
                      </a:lnTo>
                      <a:close/>
                    </a:path>
                  </a:pathLst>
                </a:custGeom>
                <a:solidFill>
                  <a:srgbClr val="000000"/>
                </a:solidFill>
                <a:ln w="9525">
                  <a:noFill/>
                  <a:round/>
                  <a:headEnd/>
                  <a:tailEnd/>
                </a:ln>
              </p:spPr>
              <p:txBody>
                <a:bodyPr/>
                <a:lstStyle/>
                <a:p>
                  <a:pPr>
                    <a:defRPr/>
                  </a:pPr>
                  <a:endParaRPr lang="de-DE" sz="1342"/>
                </a:p>
              </p:txBody>
            </p:sp>
            <p:sp>
              <p:nvSpPr>
                <p:cNvPr id="21" name="Freeform 144">
                  <a:extLst>
                    <a:ext uri="{FF2B5EF4-FFF2-40B4-BE49-F238E27FC236}">
                      <a16:creationId xmlns:a16="http://schemas.microsoft.com/office/drawing/2014/main" id="{89118CA2-0D8D-4124-887B-7471BD01DCC8}"/>
                    </a:ext>
                  </a:extLst>
                </p:cNvPr>
                <p:cNvSpPr>
                  <a:spLocks/>
                </p:cNvSpPr>
                <p:nvPr/>
              </p:nvSpPr>
              <p:spPr bwMode="auto">
                <a:xfrm>
                  <a:off x="2390" y="2466"/>
                  <a:ext cx="152" cy="130"/>
                </a:xfrm>
                <a:custGeom>
                  <a:avLst/>
                  <a:gdLst>
                    <a:gd name="T0" fmla="*/ 38 w 305"/>
                    <a:gd name="T1" fmla="*/ 26 h 262"/>
                    <a:gd name="T2" fmla="*/ 26 w 305"/>
                    <a:gd name="T3" fmla="*/ 17 h 262"/>
                    <a:gd name="T4" fmla="*/ 16 w 305"/>
                    <a:gd name="T5" fmla="*/ 8 h 262"/>
                    <a:gd name="T6" fmla="*/ 8 w 305"/>
                    <a:gd name="T7" fmla="*/ 0 h 262"/>
                    <a:gd name="T8" fmla="*/ 0 w 305"/>
                    <a:gd name="T9" fmla="*/ 0 h 262"/>
                    <a:gd name="T10" fmla="*/ 19 w 305"/>
                    <a:gd name="T11" fmla="*/ 13 h 262"/>
                    <a:gd name="T12" fmla="*/ 28 w 305"/>
                    <a:gd name="T13" fmla="*/ 22 h 262"/>
                    <a:gd name="T14" fmla="*/ 35 w 305"/>
                    <a:gd name="T15" fmla="*/ 33 h 262"/>
                    <a:gd name="T16" fmla="*/ 38 w 305"/>
                    <a:gd name="T17" fmla="*/ 26 h 2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262"/>
                    <a:gd name="T29" fmla="*/ 305 w 305"/>
                    <a:gd name="T30" fmla="*/ 262 h 2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262">
                      <a:moveTo>
                        <a:pt x="305" y="212"/>
                      </a:moveTo>
                      <a:lnTo>
                        <a:pt x="212" y="136"/>
                      </a:lnTo>
                      <a:lnTo>
                        <a:pt x="135" y="67"/>
                      </a:lnTo>
                      <a:lnTo>
                        <a:pt x="65" y="0"/>
                      </a:lnTo>
                      <a:lnTo>
                        <a:pt x="0" y="0"/>
                      </a:lnTo>
                      <a:lnTo>
                        <a:pt x="153" y="110"/>
                      </a:lnTo>
                      <a:lnTo>
                        <a:pt x="226" y="179"/>
                      </a:lnTo>
                      <a:lnTo>
                        <a:pt x="287" y="262"/>
                      </a:lnTo>
                      <a:lnTo>
                        <a:pt x="305" y="212"/>
                      </a:lnTo>
                      <a:close/>
                    </a:path>
                  </a:pathLst>
                </a:custGeom>
                <a:solidFill>
                  <a:srgbClr val="000000"/>
                </a:solidFill>
                <a:ln w="9525">
                  <a:noFill/>
                  <a:round/>
                  <a:headEnd/>
                  <a:tailEnd/>
                </a:ln>
              </p:spPr>
              <p:txBody>
                <a:bodyPr/>
                <a:lstStyle/>
                <a:p>
                  <a:pPr>
                    <a:defRPr/>
                  </a:pPr>
                  <a:endParaRPr lang="de-DE" sz="1342"/>
                </a:p>
              </p:txBody>
            </p:sp>
            <p:sp>
              <p:nvSpPr>
                <p:cNvPr id="22" name="Freeform 145">
                  <a:extLst>
                    <a:ext uri="{FF2B5EF4-FFF2-40B4-BE49-F238E27FC236}">
                      <a16:creationId xmlns:a16="http://schemas.microsoft.com/office/drawing/2014/main" id="{24DEC207-32C2-440B-8716-5315FB3CEFF2}"/>
                    </a:ext>
                  </a:extLst>
                </p:cNvPr>
                <p:cNvSpPr>
                  <a:spLocks/>
                </p:cNvSpPr>
                <p:nvPr/>
              </p:nvSpPr>
              <p:spPr bwMode="auto">
                <a:xfrm>
                  <a:off x="2389" y="2541"/>
                  <a:ext cx="131" cy="106"/>
                </a:xfrm>
                <a:custGeom>
                  <a:avLst/>
                  <a:gdLst>
                    <a:gd name="T0" fmla="*/ 33 w 262"/>
                    <a:gd name="T1" fmla="*/ 16 h 213"/>
                    <a:gd name="T2" fmla="*/ 24 w 262"/>
                    <a:gd name="T3" fmla="*/ 13 h 213"/>
                    <a:gd name="T4" fmla="*/ 18 w 262"/>
                    <a:gd name="T5" fmla="*/ 8 h 213"/>
                    <a:gd name="T6" fmla="*/ 6 w 262"/>
                    <a:gd name="T7" fmla="*/ 0 h 213"/>
                    <a:gd name="T8" fmla="*/ 0 w 262"/>
                    <a:gd name="T9" fmla="*/ 0 h 213"/>
                    <a:gd name="T10" fmla="*/ 14 w 262"/>
                    <a:gd name="T11" fmla="*/ 8 h 213"/>
                    <a:gd name="T12" fmla="*/ 20 w 262"/>
                    <a:gd name="T13" fmla="*/ 14 h 213"/>
                    <a:gd name="T14" fmla="*/ 33 w 262"/>
                    <a:gd name="T15" fmla="*/ 26 h 213"/>
                    <a:gd name="T16" fmla="*/ 33 w 262"/>
                    <a:gd name="T17" fmla="*/ 19 h 213"/>
                    <a:gd name="T18" fmla="*/ 33 w 262"/>
                    <a:gd name="T19" fmla="*/ 16 h 2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213"/>
                    <a:gd name="T32" fmla="*/ 262 w 262"/>
                    <a:gd name="T33" fmla="*/ 213 h 2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213">
                      <a:moveTo>
                        <a:pt x="262" y="135"/>
                      </a:moveTo>
                      <a:lnTo>
                        <a:pt x="195" y="110"/>
                      </a:lnTo>
                      <a:lnTo>
                        <a:pt x="145" y="67"/>
                      </a:lnTo>
                      <a:lnTo>
                        <a:pt x="52" y="0"/>
                      </a:lnTo>
                      <a:lnTo>
                        <a:pt x="0" y="0"/>
                      </a:lnTo>
                      <a:lnTo>
                        <a:pt x="119" y="67"/>
                      </a:lnTo>
                      <a:lnTo>
                        <a:pt x="165" y="113"/>
                      </a:lnTo>
                      <a:lnTo>
                        <a:pt x="262" y="213"/>
                      </a:lnTo>
                      <a:lnTo>
                        <a:pt x="257" y="152"/>
                      </a:lnTo>
                      <a:lnTo>
                        <a:pt x="262" y="135"/>
                      </a:lnTo>
                      <a:close/>
                    </a:path>
                  </a:pathLst>
                </a:custGeom>
                <a:solidFill>
                  <a:srgbClr val="000000"/>
                </a:solidFill>
                <a:ln w="9525">
                  <a:noFill/>
                  <a:round/>
                  <a:headEnd/>
                  <a:tailEnd/>
                </a:ln>
              </p:spPr>
              <p:txBody>
                <a:bodyPr/>
                <a:lstStyle/>
                <a:p>
                  <a:pPr>
                    <a:defRPr/>
                  </a:pPr>
                  <a:endParaRPr lang="de-DE" sz="1342"/>
                </a:p>
              </p:txBody>
            </p:sp>
            <p:sp>
              <p:nvSpPr>
                <p:cNvPr id="23" name="Freeform 146">
                  <a:extLst>
                    <a:ext uri="{FF2B5EF4-FFF2-40B4-BE49-F238E27FC236}">
                      <a16:creationId xmlns:a16="http://schemas.microsoft.com/office/drawing/2014/main" id="{F3D16A12-A263-4569-8E41-1CB8B55FC08C}"/>
                    </a:ext>
                  </a:extLst>
                </p:cNvPr>
                <p:cNvSpPr>
                  <a:spLocks/>
                </p:cNvSpPr>
                <p:nvPr/>
              </p:nvSpPr>
              <p:spPr bwMode="auto">
                <a:xfrm>
                  <a:off x="2368" y="2604"/>
                  <a:ext cx="155" cy="166"/>
                </a:xfrm>
                <a:custGeom>
                  <a:avLst/>
                  <a:gdLst>
                    <a:gd name="T0" fmla="*/ 38 w 310"/>
                    <a:gd name="T1" fmla="*/ 30 h 331"/>
                    <a:gd name="T2" fmla="*/ 27 w 310"/>
                    <a:gd name="T3" fmla="*/ 21 h 331"/>
                    <a:gd name="T4" fmla="*/ 23 w 310"/>
                    <a:gd name="T5" fmla="*/ 14 h 331"/>
                    <a:gd name="T6" fmla="*/ 14 w 310"/>
                    <a:gd name="T7" fmla="*/ 8 h 331"/>
                    <a:gd name="T8" fmla="*/ 7 w 310"/>
                    <a:gd name="T9" fmla="*/ 3 h 331"/>
                    <a:gd name="T10" fmla="*/ 2 w 310"/>
                    <a:gd name="T11" fmla="*/ 0 h 331"/>
                    <a:gd name="T12" fmla="*/ 0 w 310"/>
                    <a:gd name="T13" fmla="*/ 0 h 331"/>
                    <a:gd name="T14" fmla="*/ 0 w 310"/>
                    <a:gd name="T15" fmla="*/ 3 h 331"/>
                    <a:gd name="T16" fmla="*/ 6 w 310"/>
                    <a:gd name="T17" fmla="*/ 7 h 331"/>
                    <a:gd name="T18" fmla="*/ 18 w 310"/>
                    <a:gd name="T19" fmla="*/ 14 h 331"/>
                    <a:gd name="T20" fmla="*/ 26 w 310"/>
                    <a:gd name="T21" fmla="*/ 23 h 331"/>
                    <a:gd name="T22" fmla="*/ 33 w 310"/>
                    <a:gd name="T23" fmla="*/ 32 h 331"/>
                    <a:gd name="T24" fmla="*/ 39 w 310"/>
                    <a:gd name="T25" fmla="*/ 41 h 331"/>
                    <a:gd name="T26" fmla="*/ 38 w 310"/>
                    <a:gd name="T27" fmla="*/ 30 h 3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0"/>
                    <a:gd name="T43" fmla="*/ 0 h 331"/>
                    <a:gd name="T44" fmla="*/ 310 w 310"/>
                    <a:gd name="T45" fmla="*/ 331 h 3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0" h="331">
                      <a:moveTo>
                        <a:pt x="304" y="246"/>
                      </a:moveTo>
                      <a:lnTo>
                        <a:pt x="219" y="171"/>
                      </a:lnTo>
                      <a:lnTo>
                        <a:pt x="186" y="119"/>
                      </a:lnTo>
                      <a:lnTo>
                        <a:pt x="119" y="69"/>
                      </a:lnTo>
                      <a:lnTo>
                        <a:pt x="59" y="25"/>
                      </a:lnTo>
                      <a:lnTo>
                        <a:pt x="17" y="0"/>
                      </a:lnTo>
                      <a:lnTo>
                        <a:pt x="0" y="0"/>
                      </a:lnTo>
                      <a:lnTo>
                        <a:pt x="0" y="25"/>
                      </a:lnTo>
                      <a:lnTo>
                        <a:pt x="51" y="58"/>
                      </a:lnTo>
                      <a:lnTo>
                        <a:pt x="144" y="117"/>
                      </a:lnTo>
                      <a:lnTo>
                        <a:pt x="211" y="185"/>
                      </a:lnTo>
                      <a:lnTo>
                        <a:pt x="258" y="260"/>
                      </a:lnTo>
                      <a:lnTo>
                        <a:pt x="310" y="331"/>
                      </a:lnTo>
                      <a:lnTo>
                        <a:pt x="304" y="246"/>
                      </a:lnTo>
                      <a:close/>
                    </a:path>
                  </a:pathLst>
                </a:custGeom>
                <a:solidFill>
                  <a:srgbClr val="000000"/>
                </a:solidFill>
                <a:ln w="9525">
                  <a:noFill/>
                  <a:round/>
                  <a:headEnd/>
                  <a:tailEnd/>
                </a:ln>
              </p:spPr>
              <p:txBody>
                <a:bodyPr/>
                <a:lstStyle/>
                <a:p>
                  <a:pPr>
                    <a:defRPr/>
                  </a:pPr>
                  <a:endParaRPr lang="de-DE" sz="1342"/>
                </a:p>
              </p:txBody>
            </p:sp>
            <p:sp>
              <p:nvSpPr>
                <p:cNvPr id="24" name="Freeform 147">
                  <a:extLst>
                    <a:ext uri="{FF2B5EF4-FFF2-40B4-BE49-F238E27FC236}">
                      <a16:creationId xmlns:a16="http://schemas.microsoft.com/office/drawing/2014/main" id="{F8C7ED09-4424-4D2E-A798-D6345318157F}"/>
                    </a:ext>
                  </a:extLst>
                </p:cNvPr>
                <p:cNvSpPr>
                  <a:spLocks/>
                </p:cNvSpPr>
                <p:nvPr/>
              </p:nvSpPr>
              <p:spPr bwMode="auto">
                <a:xfrm>
                  <a:off x="2386" y="2740"/>
                  <a:ext cx="119" cy="99"/>
                </a:xfrm>
                <a:custGeom>
                  <a:avLst/>
                  <a:gdLst>
                    <a:gd name="T0" fmla="*/ 30 w 238"/>
                    <a:gd name="T1" fmla="*/ 20 h 194"/>
                    <a:gd name="T2" fmla="*/ 22 w 238"/>
                    <a:gd name="T3" fmla="*/ 11 h 194"/>
                    <a:gd name="T4" fmla="*/ 13 w 238"/>
                    <a:gd name="T5" fmla="*/ 6 h 194"/>
                    <a:gd name="T6" fmla="*/ 6 w 238"/>
                    <a:gd name="T7" fmla="*/ 2 h 194"/>
                    <a:gd name="T8" fmla="*/ 0 w 238"/>
                    <a:gd name="T9" fmla="*/ 0 h 194"/>
                    <a:gd name="T10" fmla="*/ 4 w 238"/>
                    <a:gd name="T11" fmla="*/ 6 h 194"/>
                    <a:gd name="T12" fmla="*/ 13 w 238"/>
                    <a:gd name="T13" fmla="*/ 11 h 194"/>
                    <a:gd name="T14" fmla="*/ 20 w 238"/>
                    <a:gd name="T15" fmla="*/ 19 h 194"/>
                    <a:gd name="T16" fmla="*/ 24 w 238"/>
                    <a:gd name="T17" fmla="*/ 24 h 194"/>
                    <a:gd name="T18" fmla="*/ 27 w 238"/>
                    <a:gd name="T19" fmla="*/ 24 h 194"/>
                    <a:gd name="T20" fmla="*/ 30 w 238"/>
                    <a:gd name="T21" fmla="*/ 23 h 194"/>
                    <a:gd name="T22" fmla="*/ 30 w 238"/>
                    <a:gd name="T23" fmla="*/ 20 h 1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8"/>
                    <a:gd name="T37" fmla="*/ 0 h 194"/>
                    <a:gd name="T38" fmla="*/ 238 w 238"/>
                    <a:gd name="T39" fmla="*/ 194 h 1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8" h="194">
                      <a:moveTo>
                        <a:pt x="238" y="160"/>
                      </a:moveTo>
                      <a:lnTo>
                        <a:pt x="171" y="88"/>
                      </a:lnTo>
                      <a:lnTo>
                        <a:pt x="100" y="42"/>
                      </a:lnTo>
                      <a:lnTo>
                        <a:pt x="42" y="11"/>
                      </a:lnTo>
                      <a:lnTo>
                        <a:pt x="0" y="0"/>
                      </a:lnTo>
                      <a:lnTo>
                        <a:pt x="25" y="42"/>
                      </a:lnTo>
                      <a:lnTo>
                        <a:pt x="100" y="85"/>
                      </a:lnTo>
                      <a:lnTo>
                        <a:pt x="160" y="146"/>
                      </a:lnTo>
                      <a:lnTo>
                        <a:pt x="188" y="187"/>
                      </a:lnTo>
                      <a:lnTo>
                        <a:pt x="213" y="194"/>
                      </a:lnTo>
                      <a:lnTo>
                        <a:pt x="235" y="180"/>
                      </a:lnTo>
                      <a:lnTo>
                        <a:pt x="238" y="160"/>
                      </a:lnTo>
                      <a:close/>
                    </a:path>
                  </a:pathLst>
                </a:custGeom>
                <a:solidFill>
                  <a:srgbClr val="000000"/>
                </a:solidFill>
                <a:ln w="9525">
                  <a:noFill/>
                  <a:round/>
                  <a:headEnd/>
                  <a:tailEnd/>
                </a:ln>
              </p:spPr>
              <p:txBody>
                <a:bodyPr/>
                <a:lstStyle/>
                <a:p>
                  <a:pPr>
                    <a:defRPr/>
                  </a:pPr>
                  <a:endParaRPr lang="de-DE" sz="1342"/>
                </a:p>
              </p:txBody>
            </p:sp>
            <p:sp>
              <p:nvSpPr>
                <p:cNvPr id="25" name="Freeform 148">
                  <a:extLst>
                    <a:ext uri="{FF2B5EF4-FFF2-40B4-BE49-F238E27FC236}">
                      <a16:creationId xmlns:a16="http://schemas.microsoft.com/office/drawing/2014/main" id="{2928CDD3-7320-46E0-8CD3-07407222994E}"/>
                    </a:ext>
                  </a:extLst>
                </p:cNvPr>
                <p:cNvSpPr>
                  <a:spLocks/>
                </p:cNvSpPr>
                <p:nvPr/>
              </p:nvSpPr>
              <p:spPr bwMode="auto">
                <a:xfrm>
                  <a:off x="2372" y="2808"/>
                  <a:ext cx="130" cy="120"/>
                </a:xfrm>
                <a:custGeom>
                  <a:avLst/>
                  <a:gdLst>
                    <a:gd name="T0" fmla="*/ 32 w 264"/>
                    <a:gd name="T1" fmla="*/ 28 h 242"/>
                    <a:gd name="T2" fmla="*/ 24 w 264"/>
                    <a:gd name="T3" fmla="*/ 18 h 242"/>
                    <a:gd name="T4" fmla="*/ 14 w 264"/>
                    <a:gd name="T5" fmla="*/ 8 h 242"/>
                    <a:gd name="T6" fmla="*/ 7 w 264"/>
                    <a:gd name="T7" fmla="*/ 2 h 242"/>
                    <a:gd name="T8" fmla="*/ 2 w 264"/>
                    <a:gd name="T9" fmla="*/ 0 h 242"/>
                    <a:gd name="T10" fmla="*/ 0 w 264"/>
                    <a:gd name="T11" fmla="*/ 1 h 242"/>
                    <a:gd name="T12" fmla="*/ 5 w 264"/>
                    <a:gd name="T13" fmla="*/ 6 h 242"/>
                    <a:gd name="T14" fmla="*/ 15 w 264"/>
                    <a:gd name="T15" fmla="*/ 15 h 242"/>
                    <a:gd name="T16" fmla="*/ 23 w 264"/>
                    <a:gd name="T17" fmla="*/ 25 h 242"/>
                    <a:gd name="T18" fmla="*/ 29 w 264"/>
                    <a:gd name="T19" fmla="*/ 30 h 242"/>
                    <a:gd name="T20" fmla="*/ 31 w 264"/>
                    <a:gd name="T21" fmla="*/ 30 h 242"/>
                    <a:gd name="T22" fmla="*/ 32 w 264"/>
                    <a:gd name="T23" fmla="*/ 28 h 2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4"/>
                    <a:gd name="T37" fmla="*/ 0 h 242"/>
                    <a:gd name="T38" fmla="*/ 264 w 264"/>
                    <a:gd name="T39" fmla="*/ 242 h 2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4" h="242">
                      <a:moveTo>
                        <a:pt x="264" y="225"/>
                      </a:moveTo>
                      <a:lnTo>
                        <a:pt x="196" y="152"/>
                      </a:lnTo>
                      <a:lnTo>
                        <a:pt x="112" y="65"/>
                      </a:lnTo>
                      <a:lnTo>
                        <a:pt x="61" y="22"/>
                      </a:lnTo>
                      <a:lnTo>
                        <a:pt x="22" y="0"/>
                      </a:lnTo>
                      <a:lnTo>
                        <a:pt x="0" y="15"/>
                      </a:lnTo>
                      <a:lnTo>
                        <a:pt x="46" y="51"/>
                      </a:lnTo>
                      <a:lnTo>
                        <a:pt x="121" y="127"/>
                      </a:lnTo>
                      <a:lnTo>
                        <a:pt x="192" y="203"/>
                      </a:lnTo>
                      <a:lnTo>
                        <a:pt x="239" y="242"/>
                      </a:lnTo>
                      <a:lnTo>
                        <a:pt x="250" y="242"/>
                      </a:lnTo>
                      <a:lnTo>
                        <a:pt x="264" y="225"/>
                      </a:lnTo>
                      <a:close/>
                    </a:path>
                  </a:pathLst>
                </a:custGeom>
                <a:solidFill>
                  <a:srgbClr val="000000"/>
                </a:solidFill>
                <a:ln w="9525">
                  <a:noFill/>
                  <a:round/>
                  <a:headEnd/>
                  <a:tailEnd/>
                </a:ln>
              </p:spPr>
              <p:txBody>
                <a:bodyPr/>
                <a:lstStyle/>
                <a:p>
                  <a:pPr>
                    <a:defRPr/>
                  </a:pPr>
                  <a:endParaRPr lang="de-DE" sz="1342"/>
                </a:p>
              </p:txBody>
            </p:sp>
            <p:sp>
              <p:nvSpPr>
                <p:cNvPr id="26" name="Freeform 149">
                  <a:extLst>
                    <a:ext uri="{FF2B5EF4-FFF2-40B4-BE49-F238E27FC236}">
                      <a16:creationId xmlns:a16="http://schemas.microsoft.com/office/drawing/2014/main" id="{14B5C96D-B2D8-4922-B28F-B8A0DAB171B5}"/>
                    </a:ext>
                  </a:extLst>
                </p:cNvPr>
                <p:cNvSpPr>
                  <a:spLocks/>
                </p:cNvSpPr>
                <p:nvPr/>
              </p:nvSpPr>
              <p:spPr bwMode="auto">
                <a:xfrm>
                  <a:off x="2386" y="2909"/>
                  <a:ext cx="93" cy="95"/>
                </a:xfrm>
                <a:custGeom>
                  <a:avLst/>
                  <a:gdLst>
                    <a:gd name="T0" fmla="*/ 23 w 185"/>
                    <a:gd name="T1" fmla="*/ 19 h 191"/>
                    <a:gd name="T2" fmla="*/ 14 w 185"/>
                    <a:gd name="T3" fmla="*/ 6 h 191"/>
                    <a:gd name="T4" fmla="*/ 5 w 185"/>
                    <a:gd name="T5" fmla="*/ 0 h 191"/>
                    <a:gd name="T6" fmla="*/ 0 w 185"/>
                    <a:gd name="T7" fmla="*/ 0 h 191"/>
                    <a:gd name="T8" fmla="*/ 1 w 185"/>
                    <a:gd name="T9" fmla="*/ 2 h 191"/>
                    <a:gd name="T10" fmla="*/ 12 w 185"/>
                    <a:gd name="T11" fmla="*/ 10 h 191"/>
                    <a:gd name="T12" fmla="*/ 22 w 185"/>
                    <a:gd name="T13" fmla="*/ 22 h 191"/>
                    <a:gd name="T14" fmla="*/ 24 w 185"/>
                    <a:gd name="T15" fmla="*/ 23 h 191"/>
                    <a:gd name="T16" fmla="*/ 23 w 185"/>
                    <a:gd name="T17" fmla="*/ 19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
                    <a:gd name="T28" fmla="*/ 0 h 191"/>
                    <a:gd name="T29" fmla="*/ 185 w 185"/>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 h="191">
                      <a:moveTo>
                        <a:pt x="181" y="159"/>
                      </a:moveTo>
                      <a:lnTo>
                        <a:pt x="106" y="48"/>
                      </a:lnTo>
                      <a:lnTo>
                        <a:pt x="33" y="6"/>
                      </a:lnTo>
                      <a:lnTo>
                        <a:pt x="0" y="0"/>
                      </a:lnTo>
                      <a:lnTo>
                        <a:pt x="7" y="22"/>
                      </a:lnTo>
                      <a:lnTo>
                        <a:pt x="92" y="84"/>
                      </a:lnTo>
                      <a:lnTo>
                        <a:pt x="174" y="183"/>
                      </a:lnTo>
                      <a:lnTo>
                        <a:pt x="185" y="191"/>
                      </a:lnTo>
                      <a:lnTo>
                        <a:pt x="181" y="159"/>
                      </a:lnTo>
                      <a:close/>
                    </a:path>
                  </a:pathLst>
                </a:custGeom>
                <a:solidFill>
                  <a:srgbClr val="000000"/>
                </a:solidFill>
                <a:ln w="9525">
                  <a:noFill/>
                  <a:round/>
                  <a:headEnd/>
                  <a:tailEnd/>
                </a:ln>
              </p:spPr>
              <p:txBody>
                <a:bodyPr/>
                <a:lstStyle/>
                <a:p>
                  <a:pPr>
                    <a:defRPr/>
                  </a:pPr>
                  <a:endParaRPr lang="de-DE" sz="1342"/>
                </a:p>
              </p:txBody>
            </p:sp>
            <p:sp>
              <p:nvSpPr>
                <p:cNvPr id="27" name="Freeform 150">
                  <a:extLst>
                    <a:ext uri="{FF2B5EF4-FFF2-40B4-BE49-F238E27FC236}">
                      <a16:creationId xmlns:a16="http://schemas.microsoft.com/office/drawing/2014/main" id="{DBDBB02F-368B-44D5-9ED8-7E7CF0825B6F}"/>
                    </a:ext>
                  </a:extLst>
                </p:cNvPr>
                <p:cNvSpPr>
                  <a:spLocks/>
                </p:cNvSpPr>
                <p:nvPr/>
              </p:nvSpPr>
              <p:spPr bwMode="auto">
                <a:xfrm>
                  <a:off x="2389" y="3002"/>
                  <a:ext cx="63" cy="73"/>
                </a:xfrm>
                <a:custGeom>
                  <a:avLst/>
                  <a:gdLst>
                    <a:gd name="T0" fmla="*/ 15 w 127"/>
                    <a:gd name="T1" fmla="*/ 13 h 144"/>
                    <a:gd name="T2" fmla="*/ 7 w 127"/>
                    <a:gd name="T3" fmla="*/ 3 h 144"/>
                    <a:gd name="T4" fmla="*/ 0 w 127"/>
                    <a:gd name="T5" fmla="*/ 0 h 144"/>
                    <a:gd name="T6" fmla="*/ 0 w 127"/>
                    <a:gd name="T7" fmla="*/ 3 h 144"/>
                    <a:gd name="T8" fmla="*/ 3 w 127"/>
                    <a:gd name="T9" fmla="*/ 9 h 144"/>
                    <a:gd name="T10" fmla="*/ 11 w 127"/>
                    <a:gd name="T11" fmla="*/ 15 h 144"/>
                    <a:gd name="T12" fmla="*/ 14 w 127"/>
                    <a:gd name="T13" fmla="*/ 18 h 144"/>
                    <a:gd name="T14" fmla="*/ 15 w 127"/>
                    <a:gd name="T15" fmla="*/ 17 h 144"/>
                    <a:gd name="T16" fmla="*/ 15 w 127"/>
                    <a:gd name="T17" fmla="*/ 13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
                    <a:gd name="T28" fmla="*/ 0 h 144"/>
                    <a:gd name="T29" fmla="*/ 127 w 127"/>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 h="144">
                      <a:moveTo>
                        <a:pt x="123" y="110"/>
                      </a:moveTo>
                      <a:lnTo>
                        <a:pt x="60" y="25"/>
                      </a:lnTo>
                      <a:lnTo>
                        <a:pt x="3" y="0"/>
                      </a:lnTo>
                      <a:lnTo>
                        <a:pt x="0" y="25"/>
                      </a:lnTo>
                      <a:lnTo>
                        <a:pt x="27" y="67"/>
                      </a:lnTo>
                      <a:lnTo>
                        <a:pt x="94" y="124"/>
                      </a:lnTo>
                      <a:lnTo>
                        <a:pt x="113" y="144"/>
                      </a:lnTo>
                      <a:lnTo>
                        <a:pt x="127" y="135"/>
                      </a:lnTo>
                      <a:lnTo>
                        <a:pt x="123" y="110"/>
                      </a:lnTo>
                      <a:close/>
                    </a:path>
                  </a:pathLst>
                </a:custGeom>
                <a:solidFill>
                  <a:srgbClr val="000000"/>
                </a:solidFill>
                <a:ln w="9525">
                  <a:noFill/>
                  <a:round/>
                  <a:headEnd/>
                  <a:tailEnd/>
                </a:ln>
              </p:spPr>
              <p:txBody>
                <a:bodyPr/>
                <a:lstStyle/>
                <a:p>
                  <a:pPr>
                    <a:defRPr/>
                  </a:pPr>
                  <a:endParaRPr lang="de-DE" sz="1342"/>
                </a:p>
              </p:txBody>
            </p:sp>
            <p:sp>
              <p:nvSpPr>
                <p:cNvPr id="28" name="Freeform 151">
                  <a:extLst>
                    <a:ext uri="{FF2B5EF4-FFF2-40B4-BE49-F238E27FC236}">
                      <a16:creationId xmlns:a16="http://schemas.microsoft.com/office/drawing/2014/main" id="{30BBD0B9-D5AA-4E45-A8A1-FB9455214F09}"/>
                    </a:ext>
                  </a:extLst>
                </p:cNvPr>
                <p:cNvSpPr>
                  <a:spLocks/>
                </p:cNvSpPr>
                <p:nvPr/>
              </p:nvSpPr>
              <p:spPr bwMode="auto">
                <a:xfrm>
                  <a:off x="2394" y="3097"/>
                  <a:ext cx="80" cy="81"/>
                </a:xfrm>
                <a:custGeom>
                  <a:avLst/>
                  <a:gdLst>
                    <a:gd name="T0" fmla="*/ 20 w 160"/>
                    <a:gd name="T1" fmla="*/ 20 h 163"/>
                    <a:gd name="T2" fmla="*/ 18 w 160"/>
                    <a:gd name="T3" fmla="*/ 17 h 163"/>
                    <a:gd name="T4" fmla="*/ 11 w 160"/>
                    <a:gd name="T5" fmla="*/ 8 h 163"/>
                    <a:gd name="T6" fmla="*/ 3 w 160"/>
                    <a:gd name="T7" fmla="*/ 0 h 163"/>
                    <a:gd name="T8" fmla="*/ 0 w 160"/>
                    <a:gd name="T9" fmla="*/ 0 h 163"/>
                    <a:gd name="T10" fmla="*/ 1 w 160"/>
                    <a:gd name="T11" fmla="*/ 3 h 163"/>
                    <a:gd name="T12" fmla="*/ 7 w 160"/>
                    <a:gd name="T13" fmla="*/ 11 h 163"/>
                    <a:gd name="T14" fmla="*/ 14 w 160"/>
                    <a:gd name="T15" fmla="*/ 20 h 163"/>
                    <a:gd name="T16" fmla="*/ 20 w 160"/>
                    <a:gd name="T17" fmla="*/ 2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63"/>
                    <a:gd name="T29" fmla="*/ 160 w 160"/>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63">
                      <a:moveTo>
                        <a:pt x="160" y="163"/>
                      </a:moveTo>
                      <a:lnTo>
                        <a:pt x="138" y="138"/>
                      </a:lnTo>
                      <a:lnTo>
                        <a:pt x="93" y="70"/>
                      </a:lnTo>
                      <a:lnTo>
                        <a:pt x="28" y="0"/>
                      </a:lnTo>
                      <a:lnTo>
                        <a:pt x="0" y="0"/>
                      </a:lnTo>
                      <a:lnTo>
                        <a:pt x="11" y="25"/>
                      </a:lnTo>
                      <a:lnTo>
                        <a:pt x="61" y="92"/>
                      </a:lnTo>
                      <a:lnTo>
                        <a:pt x="112" y="160"/>
                      </a:lnTo>
                      <a:lnTo>
                        <a:pt x="160" y="163"/>
                      </a:lnTo>
                      <a:close/>
                    </a:path>
                  </a:pathLst>
                </a:custGeom>
                <a:solidFill>
                  <a:srgbClr val="000000"/>
                </a:solidFill>
                <a:ln w="9525">
                  <a:noFill/>
                  <a:round/>
                  <a:headEnd/>
                  <a:tailEnd/>
                </a:ln>
              </p:spPr>
              <p:txBody>
                <a:bodyPr/>
                <a:lstStyle/>
                <a:p>
                  <a:pPr>
                    <a:defRPr/>
                  </a:pPr>
                  <a:endParaRPr lang="de-DE" sz="1342"/>
                </a:p>
              </p:txBody>
            </p:sp>
            <p:sp>
              <p:nvSpPr>
                <p:cNvPr id="29" name="Freeform 152">
                  <a:extLst>
                    <a:ext uri="{FF2B5EF4-FFF2-40B4-BE49-F238E27FC236}">
                      <a16:creationId xmlns:a16="http://schemas.microsoft.com/office/drawing/2014/main" id="{C6098DF4-9589-41AE-82C1-4D6588F8D88E}"/>
                    </a:ext>
                  </a:extLst>
                </p:cNvPr>
                <p:cNvSpPr>
                  <a:spLocks/>
                </p:cNvSpPr>
                <p:nvPr/>
              </p:nvSpPr>
              <p:spPr bwMode="auto">
                <a:xfrm>
                  <a:off x="2502" y="2418"/>
                  <a:ext cx="245" cy="908"/>
                </a:xfrm>
                <a:custGeom>
                  <a:avLst/>
                  <a:gdLst>
                    <a:gd name="T0" fmla="*/ 9 w 489"/>
                    <a:gd name="T1" fmla="*/ 28 h 1814"/>
                    <a:gd name="T2" fmla="*/ 11 w 489"/>
                    <a:gd name="T3" fmla="*/ 41 h 1814"/>
                    <a:gd name="T4" fmla="*/ 6 w 489"/>
                    <a:gd name="T5" fmla="*/ 49 h 1814"/>
                    <a:gd name="T6" fmla="*/ 7 w 489"/>
                    <a:gd name="T7" fmla="*/ 61 h 1814"/>
                    <a:gd name="T8" fmla="*/ 10 w 489"/>
                    <a:gd name="T9" fmla="*/ 70 h 1814"/>
                    <a:gd name="T10" fmla="*/ 5 w 489"/>
                    <a:gd name="T11" fmla="*/ 80 h 1814"/>
                    <a:gd name="T12" fmla="*/ 10 w 489"/>
                    <a:gd name="T13" fmla="*/ 96 h 1814"/>
                    <a:gd name="T14" fmla="*/ 4 w 489"/>
                    <a:gd name="T15" fmla="*/ 110 h 1814"/>
                    <a:gd name="T16" fmla="*/ 7 w 489"/>
                    <a:gd name="T17" fmla="*/ 124 h 1814"/>
                    <a:gd name="T18" fmla="*/ 9 w 489"/>
                    <a:gd name="T19" fmla="*/ 134 h 1814"/>
                    <a:gd name="T20" fmla="*/ 3 w 489"/>
                    <a:gd name="T21" fmla="*/ 142 h 1814"/>
                    <a:gd name="T22" fmla="*/ 6 w 489"/>
                    <a:gd name="T23" fmla="*/ 160 h 1814"/>
                    <a:gd name="T24" fmla="*/ 6 w 489"/>
                    <a:gd name="T25" fmla="*/ 169 h 1814"/>
                    <a:gd name="T26" fmla="*/ 0 w 489"/>
                    <a:gd name="T27" fmla="*/ 181 h 1814"/>
                    <a:gd name="T28" fmla="*/ 4 w 489"/>
                    <a:gd name="T29" fmla="*/ 191 h 1814"/>
                    <a:gd name="T30" fmla="*/ 4 w 489"/>
                    <a:gd name="T31" fmla="*/ 200 h 1814"/>
                    <a:gd name="T32" fmla="*/ 5 w 489"/>
                    <a:gd name="T33" fmla="*/ 209 h 1814"/>
                    <a:gd name="T34" fmla="*/ 9 w 489"/>
                    <a:gd name="T35" fmla="*/ 218 h 1814"/>
                    <a:gd name="T36" fmla="*/ 10 w 489"/>
                    <a:gd name="T37" fmla="*/ 228 h 1814"/>
                    <a:gd name="T38" fmla="*/ 24 w 489"/>
                    <a:gd name="T39" fmla="*/ 219 h 1814"/>
                    <a:gd name="T40" fmla="*/ 40 w 489"/>
                    <a:gd name="T41" fmla="*/ 217 h 1814"/>
                    <a:gd name="T42" fmla="*/ 51 w 489"/>
                    <a:gd name="T43" fmla="*/ 212 h 1814"/>
                    <a:gd name="T44" fmla="*/ 54 w 489"/>
                    <a:gd name="T45" fmla="*/ 206 h 1814"/>
                    <a:gd name="T46" fmla="*/ 56 w 489"/>
                    <a:gd name="T47" fmla="*/ 193 h 1814"/>
                    <a:gd name="T48" fmla="*/ 53 w 489"/>
                    <a:gd name="T49" fmla="*/ 177 h 1814"/>
                    <a:gd name="T50" fmla="*/ 50 w 489"/>
                    <a:gd name="T51" fmla="*/ 168 h 1814"/>
                    <a:gd name="T52" fmla="*/ 52 w 489"/>
                    <a:gd name="T53" fmla="*/ 157 h 1814"/>
                    <a:gd name="T54" fmla="*/ 47 w 489"/>
                    <a:gd name="T55" fmla="*/ 146 h 1814"/>
                    <a:gd name="T56" fmla="*/ 54 w 489"/>
                    <a:gd name="T57" fmla="*/ 137 h 1814"/>
                    <a:gd name="T58" fmla="*/ 49 w 489"/>
                    <a:gd name="T59" fmla="*/ 124 h 1814"/>
                    <a:gd name="T60" fmla="*/ 46 w 489"/>
                    <a:gd name="T61" fmla="*/ 111 h 1814"/>
                    <a:gd name="T62" fmla="*/ 57 w 489"/>
                    <a:gd name="T63" fmla="*/ 102 h 1814"/>
                    <a:gd name="T64" fmla="*/ 53 w 489"/>
                    <a:gd name="T65" fmla="*/ 95 h 1814"/>
                    <a:gd name="T66" fmla="*/ 53 w 489"/>
                    <a:gd name="T67" fmla="*/ 84 h 1814"/>
                    <a:gd name="T68" fmla="*/ 48 w 489"/>
                    <a:gd name="T69" fmla="*/ 76 h 1814"/>
                    <a:gd name="T70" fmla="*/ 52 w 489"/>
                    <a:gd name="T71" fmla="*/ 67 h 1814"/>
                    <a:gd name="T72" fmla="*/ 49 w 489"/>
                    <a:gd name="T73" fmla="*/ 60 h 1814"/>
                    <a:gd name="T74" fmla="*/ 49 w 489"/>
                    <a:gd name="T75" fmla="*/ 53 h 1814"/>
                    <a:gd name="T76" fmla="*/ 52 w 489"/>
                    <a:gd name="T77" fmla="*/ 48 h 1814"/>
                    <a:gd name="T78" fmla="*/ 48 w 489"/>
                    <a:gd name="T79" fmla="*/ 40 h 1814"/>
                    <a:gd name="T80" fmla="*/ 47 w 489"/>
                    <a:gd name="T81" fmla="*/ 30 h 1814"/>
                    <a:gd name="T82" fmla="*/ 59 w 489"/>
                    <a:gd name="T83" fmla="*/ 16 h 1814"/>
                    <a:gd name="T84" fmla="*/ 62 w 489"/>
                    <a:gd name="T85" fmla="*/ 3 h 1814"/>
                    <a:gd name="T86" fmla="*/ 54 w 489"/>
                    <a:gd name="T87" fmla="*/ 3 h 1814"/>
                    <a:gd name="T88" fmla="*/ 34 w 489"/>
                    <a:gd name="T89" fmla="*/ 13 h 1814"/>
                    <a:gd name="T90" fmla="*/ 17 w 489"/>
                    <a:gd name="T91" fmla="*/ 20 h 18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9"/>
                    <a:gd name="T139" fmla="*/ 0 h 1814"/>
                    <a:gd name="T140" fmla="*/ 489 w 489"/>
                    <a:gd name="T141" fmla="*/ 1814 h 18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9" h="1814">
                      <a:moveTo>
                        <a:pt x="87" y="170"/>
                      </a:moveTo>
                      <a:lnTo>
                        <a:pt x="70" y="222"/>
                      </a:lnTo>
                      <a:lnTo>
                        <a:pt x="84" y="272"/>
                      </a:lnTo>
                      <a:lnTo>
                        <a:pt x="87" y="322"/>
                      </a:lnTo>
                      <a:lnTo>
                        <a:pt x="70" y="354"/>
                      </a:lnTo>
                      <a:lnTo>
                        <a:pt x="45" y="390"/>
                      </a:lnTo>
                      <a:lnTo>
                        <a:pt x="34" y="446"/>
                      </a:lnTo>
                      <a:lnTo>
                        <a:pt x="50" y="482"/>
                      </a:lnTo>
                      <a:lnTo>
                        <a:pt x="75" y="525"/>
                      </a:lnTo>
                      <a:lnTo>
                        <a:pt x="75" y="559"/>
                      </a:lnTo>
                      <a:lnTo>
                        <a:pt x="59" y="592"/>
                      </a:lnTo>
                      <a:lnTo>
                        <a:pt x="36" y="634"/>
                      </a:lnTo>
                      <a:lnTo>
                        <a:pt x="45" y="677"/>
                      </a:lnTo>
                      <a:lnTo>
                        <a:pt x="78" y="766"/>
                      </a:lnTo>
                      <a:lnTo>
                        <a:pt x="75" y="804"/>
                      </a:lnTo>
                      <a:lnTo>
                        <a:pt x="28" y="876"/>
                      </a:lnTo>
                      <a:lnTo>
                        <a:pt x="28" y="938"/>
                      </a:lnTo>
                      <a:lnTo>
                        <a:pt x="53" y="985"/>
                      </a:lnTo>
                      <a:lnTo>
                        <a:pt x="70" y="1028"/>
                      </a:lnTo>
                      <a:lnTo>
                        <a:pt x="67" y="1064"/>
                      </a:lnTo>
                      <a:lnTo>
                        <a:pt x="25" y="1103"/>
                      </a:lnTo>
                      <a:lnTo>
                        <a:pt x="17" y="1131"/>
                      </a:lnTo>
                      <a:lnTo>
                        <a:pt x="25" y="1198"/>
                      </a:lnTo>
                      <a:lnTo>
                        <a:pt x="45" y="1272"/>
                      </a:lnTo>
                      <a:lnTo>
                        <a:pt x="45" y="1314"/>
                      </a:lnTo>
                      <a:lnTo>
                        <a:pt x="42" y="1347"/>
                      </a:lnTo>
                      <a:lnTo>
                        <a:pt x="11" y="1399"/>
                      </a:lnTo>
                      <a:lnTo>
                        <a:pt x="0" y="1441"/>
                      </a:lnTo>
                      <a:lnTo>
                        <a:pt x="3" y="1485"/>
                      </a:lnTo>
                      <a:lnTo>
                        <a:pt x="25" y="1520"/>
                      </a:lnTo>
                      <a:lnTo>
                        <a:pt x="50" y="1549"/>
                      </a:lnTo>
                      <a:lnTo>
                        <a:pt x="28" y="1592"/>
                      </a:lnTo>
                      <a:lnTo>
                        <a:pt x="17" y="1634"/>
                      </a:lnTo>
                      <a:lnTo>
                        <a:pt x="36" y="1669"/>
                      </a:lnTo>
                      <a:lnTo>
                        <a:pt x="67" y="1694"/>
                      </a:lnTo>
                      <a:lnTo>
                        <a:pt x="70" y="1736"/>
                      </a:lnTo>
                      <a:lnTo>
                        <a:pt x="70" y="1769"/>
                      </a:lnTo>
                      <a:lnTo>
                        <a:pt x="75" y="1814"/>
                      </a:lnTo>
                      <a:lnTo>
                        <a:pt x="128" y="1778"/>
                      </a:lnTo>
                      <a:lnTo>
                        <a:pt x="185" y="1747"/>
                      </a:lnTo>
                      <a:lnTo>
                        <a:pt x="236" y="1730"/>
                      </a:lnTo>
                      <a:lnTo>
                        <a:pt x="315" y="1730"/>
                      </a:lnTo>
                      <a:lnTo>
                        <a:pt x="371" y="1722"/>
                      </a:lnTo>
                      <a:lnTo>
                        <a:pt x="404" y="1694"/>
                      </a:lnTo>
                      <a:lnTo>
                        <a:pt x="464" y="1676"/>
                      </a:lnTo>
                      <a:lnTo>
                        <a:pt x="432" y="1644"/>
                      </a:lnTo>
                      <a:lnTo>
                        <a:pt x="421" y="1595"/>
                      </a:lnTo>
                      <a:lnTo>
                        <a:pt x="442" y="1542"/>
                      </a:lnTo>
                      <a:lnTo>
                        <a:pt x="439" y="1466"/>
                      </a:lnTo>
                      <a:lnTo>
                        <a:pt x="421" y="1410"/>
                      </a:lnTo>
                      <a:lnTo>
                        <a:pt x="404" y="1382"/>
                      </a:lnTo>
                      <a:lnTo>
                        <a:pt x="399" y="1339"/>
                      </a:lnTo>
                      <a:lnTo>
                        <a:pt x="421" y="1289"/>
                      </a:lnTo>
                      <a:lnTo>
                        <a:pt x="413" y="1255"/>
                      </a:lnTo>
                      <a:lnTo>
                        <a:pt x="371" y="1197"/>
                      </a:lnTo>
                      <a:lnTo>
                        <a:pt x="373" y="1162"/>
                      </a:lnTo>
                      <a:lnTo>
                        <a:pt x="390" y="1131"/>
                      </a:lnTo>
                      <a:lnTo>
                        <a:pt x="429" y="1090"/>
                      </a:lnTo>
                      <a:lnTo>
                        <a:pt x="415" y="1056"/>
                      </a:lnTo>
                      <a:lnTo>
                        <a:pt x="387" y="985"/>
                      </a:lnTo>
                      <a:lnTo>
                        <a:pt x="365" y="938"/>
                      </a:lnTo>
                      <a:lnTo>
                        <a:pt x="365" y="887"/>
                      </a:lnTo>
                      <a:lnTo>
                        <a:pt x="442" y="860"/>
                      </a:lnTo>
                      <a:lnTo>
                        <a:pt x="450" y="811"/>
                      </a:lnTo>
                      <a:lnTo>
                        <a:pt x="442" y="783"/>
                      </a:lnTo>
                      <a:lnTo>
                        <a:pt x="421" y="758"/>
                      </a:lnTo>
                      <a:lnTo>
                        <a:pt x="424" y="716"/>
                      </a:lnTo>
                      <a:lnTo>
                        <a:pt x="421" y="666"/>
                      </a:lnTo>
                      <a:lnTo>
                        <a:pt x="399" y="641"/>
                      </a:lnTo>
                      <a:lnTo>
                        <a:pt x="382" y="606"/>
                      </a:lnTo>
                      <a:lnTo>
                        <a:pt x="396" y="573"/>
                      </a:lnTo>
                      <a:lnTo>
                        <a:pt x="413" y="534"/>
                      </a:lnTo>
                      <a:lnTo>
                        <a:pt x="413" y="507"/>
                      </a:lnTo>
                      <a:lnTo>
                        <a:pt x="387" y="474"/>
                      </a:lnTo>
                      <a:lnTo>
                        <a:pt x="379" y="446"/>
                      </a:lnTo>
                      <a:lnTo>
                        <a:pt x="387" y="424"/>
                      </a:lnTo>
                      <a:lnTo>
                        <a:pt x="413" y="407"/>
                      </a:lnTo>
                      <a:lnTo>
                        <a:pt x="415" y="379"/>
                      </a:lnTo>
                      <a:lnTo>
                        <a:pt x="407" y="362"/>
                      </a:lnTo>
                      <a:lnTo>
                        <a:pt x="379" y="319"/>
                      </a:lnTo>
                      <a:lnTo>
                        <a:pt x="371" y="272"/>
                      </a:lnTo>
                      <a:lnTo>
                        <a:pt x="373" y="236"/>
                      </a:lnTo>
                      <a:lnTo>
                        <a:pt x="399" y="202"/>
                      </a:lnTo>
                      <a:lnTo>
                        <a:pt x="467" y="128"/>
                      </a:lnTo>
                      <a:lnTo>
                        <a:pt x="489" y="67"/>
                      </a:lnTo>
                      <a:lnTo>
                        <a:pt x="489" y="17"/>
                      </a:lnTo>
                      <a:lnTo>
                        <a:pt x="467" y="0"/>
                      </a:lnTo>
                      <a:lnTo>
                        <a:pt x="432" y="17"/>
                      </a:lnTo>
                      <a:lnTo>
                        <a:pt x="348" y="70"/>
                      </a:lnTo>
                      <a:lnTo>
                        <a:pt x="269" y="103"/>
                      </a:lnTo>
                      <a:lnTo>
                        <a:pt x="188" y="137"/>
                      </a:lnTo>
                      <a:lnTo>
                        <a:pt x="134" y="155"/>
                      </a:lnTo>
                      <a:lnTo>
                        <a:pt x="87" y="170"/>
                      </a:lnTo>
                      <a:close/>
                    </a:path>
                  </a:pathLst>
                </a:custGeom>
                <a:solidFill>
                  <a:srgbClr val="B2B2B2"/>
                </a:solidFill>
                <a:ln w="9525">
                  <a:noFill/>
                  <a:round/>
                  <a:headEnd/>
                  <a:tailEnd/>
                </a:ln>
              </p:spPr>
              <p:txBody>
                <a:bodyPr/>
                <a:lstStyle/>
                <a:p>
                  <a:pPr>
                    <a:defRPr/>
                  </a:pPr>
                  <a:endParaRPr lang="de-DE" sz="1342"/>
                </a:p>
              </p:txBody>
            </p:sp>
            <p:sp>
              <p:nvSpPr>
                <p:cNvPr id="30" name="Freeform 153">
                  <a:extLst>
                    <a:ext uri="{FF2B5EF4-FFF2-40B4-BE49-F238E27FC236}">
                      <a16:creationId xmlns:a16="http://schemas.microsoft.com/office/drawing/2014/main" id="{D251EF86-0FBF-4A3F-8E0B-4DF8D13737DC}"/>
                    </a:ext>
                  </a:extLst>
                </p:cNvPr>
                <p:cNvSpPr>
                  <a:spLocks/>
                </p:cNvSpPr>
                <p:nvPr/>
              </p:nvSpPr>
              <p:spPr bwMode="auto">
                <a:xfrm>
                  <a:off x="2331" y="2411"/>
                  <a:ext cx="437" cy="928"/>
                </a:xfrm>
                <a:custGeom>
                  <a:avLst/>
                  <a:gdLst>
                    <a:gd name="T0" fmla="*/ 72 w 873"/>
                    <a:gd name="T1" fmla="*/ 218 h 1856"/>
                    <a:gd name="T2" fmla="*/ 51 w 873"/>
                    <a:gd name="T3" fmla="*/ 226 h 1856"/>
                    <a:gd name="T4" fmla="*/ 9 w 873"/>
                    <a:gd name="T5" fmla="*/ 188 h 1856"/>
                    <a:gd name="T6" fmla="*/ 7 w 873"/>
                    <a:gd name="T7" fmla="*/ 194 h 1856"/>
                    <a:gd name="T8" fmla="*/ 52 w 873"/>
                    <a:gd name="T9" fmla="*/ 232 h 1856"/>
                    <a:gd name="T10" fmla="*/ 74 w 873"/>
                    <a:gd name="T11" fmla="*/ 221 h 1856"/>
                    <a:gd name="T12" fmla="*/ 104 w 873"/>
                    <a:gd name="T13" fmla="*/ 211 h 1856"/>
                    <a:gd name="T14" fmla="*/ 102 w 873"/>
                    <a:gd name="T15" fmla="*/ 194 h 1856"/>
                    <a:gd name="T16" fmla="*/ 96 w 873"/>
                    <a:gd name="T17" fmla="*/ 176 h 1856"/>
                    <a:gd name="T18" fmla="*/ 99 w 873"/>
                    <a:gd name="T19" fmla="*/ 162 h 1856"/>
                    <a:gd name="T20" fmla="*/ 93 w 873"/>
                    <a:gd name="T21" fmla="*/ 147 h 1856"/>
                    <a:gd name="T22" fmla="*/ 96 w 873"/>
                    <a:gd name="T23" fmla="*/ 130 h 1856"/>
                    <a:gd name="T24" fmla="*/ 98 w 873"/>
                    <a:gd name="T25" fmla="*/ 114 h 1856"/>
                    <a:gd name="T26" fmla="*/ 99 w 873"/>
                    <a:gd name="T27" fmla="*/ 92 h 1856"/>
                    <a:gd name="T28" fmla="*/ 95 w 873"/>
                    <a:gd name="T29" fmla="*/ 75 h 1856"/>
                    <a:gd name="T30" fmla="*/ 93 w 873"/>
                    <a:gd name="T31" fmla="*/ 60 h 1856"/>
                    <a:gd name="T32" fmla="*/ 98 w 873"/>
                    <a:gd name="T33" fmla="*/ 48 h 1856"/>
                    <a:gd name="T34" fmla="*/ 95 w 873"/>
                    <a:gd name="T35" fmla="*/ 28 h 1856"/>
                    <a:gd name="T36" fmla="*/ 109 w 873"/>
                    <a:gd name="T37" fmla="*/ 3 h 1856"/>
                    <a:gd name="T38" fmla="*/ 103 w 873"/>
                    <a:gd name="T39" fmla="*/ 7 h 1856"/>
                    <a:gd name="T40" fmla="*/ 89 w 873"/>
                    <a:gd name="T41" fmla="*/ 30 h 1856"/>
                    <a:gd name="T42" fmla="*/ 69 w 873"/>
                    <a:gd name="T43" fmla="*/ 50 h 1856"/>
                    <a:gd name="T44" fmla="*/ 90 w 873"/>
                    <a:gd name="T45" fmla="*/ 43 h 1856"/>
                    <a:gd name="T46" fmla="*/ 88 w 873"/>
                    <a:gd name="T47" fmla="*/ 56 h 1856"/>
                    <a:gd name="T48" fmla="*/ 78 w 873"/>
                    <a:gd name="T49" fmla="*/ 70 h 1856"/>
                    <a:gd name="T50" fmla="*/ 92 w 873"/>
                    <a:gd name="T51" fmla="*/ 67 h 1856"/>
                    <a:gd name="T52" fmla="*/ 89 w 873"/>
                    <a:gd name="T53" fmla="*/ 78 h 1856"/>
                    <a:gd name="T54" fmla="*/ 88 w 873"/>
                    <a:gd name="T55" fmla="*/ 89 h 1856"/>
                    <a:gd name="T56" fmla="*/ 67 w 873"/>
                    <a:gd name="T57" fmla="*/ 105 h 1856"/>
                    <a:gd name="T58" fmla="*/ 90 w 873"/>
                    <a:gd name="T59" fmla="*/ 94 h 1856"/>
                    <a:gd name="T60" fmla="*/ 98 w 873"/>
                    <a:gd name="T61" fmla="*/ 105 h 1856"/>
                    <a:gd name="T62" fmla="*/ 84 w 873"/>
                    <a:gd name="T63" fmla="*/ 115 h 1856"/>
                    <a:gd name="T64" fmla="*/ 58 w 873"/>
                    <a:gd name="T65" fmla="*/ 126 h 1856"/>
                    <a:gd name="T66" fmla="*/ 88 w 873"/>
                    <a:gd name="T67" fmla="*/ 121 h 1856"/>
                    <a:gd name="T68" fmla="*/ 94 w 873"/>
                    <a:gd name="T69" fmla="*/ 142 h 1856"/>
                    <a:gd name="T70" fmla="*/ 59 w 873"/>
                    <a:gd name="T71" fmla="*/ 151 h 1856"/>
                    <a:gd name="T72" fmla="*/ 78 w 873"/>
                    <a:gd name="T73" fmla="*/ 150 h 1856"/>
                    <a:gd name="T74" fmla="*/ 90 w 873"/>
                    <a:gd name="T75" fmla="*/ 156 h 1856"/>
                    <a:gd name="T76" fmla="*/ 90 w 873"/>
                    <a:gd name="T77" fmla="*/ 168 h 1856"/>
                    <a:gd name="T78" fmla="*/ 56 w 873"/>
                    <a:gd name="T79" fmla="*/ 174 h 1856"/>
                    <a:gd name="T80" fmla="*/ 73 w 873"/>
                    <a:gd name="T81" fmla="*/ 174 h 1856"/>
                    <a:gd name="T82" fmla="*/ 92 w 873"/>
                    <a:gd name="T83" fmla="*/ 171 h 1856"/>
                    <a:gd name="T84" fmla="*/ 75 w 873"/>
                    <a:gd name="T85" fmla="*/ 187 h 1856"/>
                    <a:gd name="T86" fmla="*/ 56 w 873"/>
                    <a:gd name="T87" fmla="*/ 196 h 1856"/>
                    <a:gd name="T88" fmla="*/ 80 w 873"/>
                    <a:gd name="T89" fmla="*/ 188 h 1856"/>
                    <a:gd name="T90" fmla="*/ 94 w 873"/>
                    <a:gd name="T91" fmla="*/ 185 h 1856"/>
                    <a:gd name="T92" fmla="*/ 94 w 873"/>
                    <a:gd name="T93" fmla="*/ 198 h 1856"/>
                    <a:gd name="T94" fmla="*/ 96 w 873"/>
                    <a:gd name="T95" fmla="*/ 210 h 18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3"/>
                    <a:gd name="T145" fmla="*/ 0 h 1856"/>
                    <a:gd name="T146" fmla="*/ 873 w 873"/>
                    <a:gd name="T147" fmla="*/ 1856 h 18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3" h="1856">
                      <a:moveTo>
                        <a:pt x="741" y="1679"/>
                      </a:moveTo>
                      <a:lnTo>
                        <a:pt x="705" y="1721"/>
                      </a:lnTo>
                      <a:lnTo>
                        <a:pt x="646" y="1735"/>
                      </a:lnTo>
                      <a:lnTo>
                        <a:pt x="570" y="1743"/>
                      </a:lnTo>
                      <a:lnTo>
                        <a:pt x="489" y="1760"/>
                      </a:lnTo>
                      <a:lnTo>
                        <a:pt x="436" y="1793"/>
                      </a:lnTo>
                      <a:lnTo>
                        <a:pt x="418" y="1811"/>
                      </a:lnTo>
                      <a:lnTo>
                        <a:pt x="403" y="1803"/>
                      </a:lnTo>
                      <a:lnTo>
                        <a:pt x="304" y="1729"/>
                      </a:lnTo>
                      <a:lnTo>
                        <a:pt x="177" y="1629"/>
                      </a:lnTo>
                      <a:lnTo>
                        <a:pt x="135" y="1566"/>
                      </a:lnTo>
                      <a:lnTo>
                        <a:pt x="70" y="1502"/>
                      </a:lnTo>
                      <a:lnTo>
                        <a:pt x="52" y="1452"/>
                      </a:lnTo>
                      <a:lnTo>
                        <a:pt x="0" y="1444"/>
                      </a:lnTo>
                      <a:lnTo>
                        <a:pt x="27" y="1499"/>
                      </a:lnTo>
                      <a:lnTo>
                        <a:pt x="53" y="1552"/>
                      </a:lnTo>
                      <a:lnTo>
                        <a:pt x="135" y="1612"/>
                      </a:lnTo>
                      <a:lnTo>
                        <a:pt x="191" y="1685"/>
                      </a:lnTo>
                      <a:lnTo>
                        <a:pt x="329" y="1771"/>
                      </a:lnTo>
                      <a:lnTo>
                        <a:pt x="414" y="1856"/>
                      </a:lnTo>
                      <a:lnTo>
                        <a:pt x="447" y="1848"/>
                      </a:lnTo>
                      <a:lnTo>
                        <a:pt x="481" y="1806"/>
                      </a:lnTo>
                      <a:lnTo>
                        <a:pt x="528" y="1781"/>
                      </a:lnTo>
                      <a:lnTo>
                        <a:pt x="588" y="1764"/>
                      </a:lnTo>
                      <a:lnTo>
                        <a:pt x="713" y="1753"/>
                      </a:lnTo>
                      <a:lnTo>
                        <a:pt x="751" y="1729"/>
                      </a:lnTo>
                      <a:lnTo>
                        <a:pt x="815" y="1713"/>
                      </a:lnTo>
                      <a:lnTo>
                        <a:pt x="826" y="1685"/>
                      </a:lnTo>
                      <a:lnTo>
                        <a:pt x="806" y="1651"/>
                      </a:lnTo>
                      <a:lnTo>
                        <a:pt x="784" y="1618"/>
                      </a:lnTo>
                      <a:lnTo>
                        <a:pt x="798" y="1575"/>
                      </a:lnTo>
                      <a:lnTo>
                        <a:pt x="815" y="1552"/>
                      </a:lnTo>
                      <a:lnTo>
                        <a:pt x="815" y="1516"/>
                      </a:lnTo>
                      <a:lnTo>
                        <a:pt x="798" y="1459"/>
                      </a:lnTo>
                      <a:lnTo>
                        <a:pt x="790" y="1431"/>
                      </a:lnTo>
                      <a:lnTo>
                        <a:pt x="766" y="1406"/>
                      </a:lnTo>
                      <a:lnTo>
                        <a:pt x="755" y="1376"/>
                      </a:lnTo>
                      <a:lnTo>
                        <a:pt x="766" y="1348"/>
                      </a:lnTo>
                      <a:lnTo>
                        <a:pt x="792" y="1325"/>
                      </a:lnTo>
                      <a:lnTo>
                        <a:pt x="790" y="1289"/>
                      </a:lnTo>
                      <a:lnTo>
                        <a:pt x="776" y="1264"/>
                      </a:lnTo>
                      <a:lnTo>
                        <a:pt x="748" y="1224"/>
                      </a:lnTo>
                      <a:lnTo>
                        <a:pt x="730" y="1204"/>
                      </a:lnTo>
                      <a:lnTo>
                        <a:pt x="738" y="1174"/>
                      </a:lnTo>
                      <a:lnTo>
                        <a:pt x="781" y="1149"/>
                      </a:lnTo>
                      <a:lnTo>
                        <a:pt x="798" y="1115"/>
                      </a:lnTo>
                      <a:lnTo>
                        <a:pt x="792" y="1086"/>
                      </a:lnTo>
                      <a:lnTo>
                        <a:pt x="765" y="1039"/>
                      </a:lnTo>
                      <a:lnTo>
                        <a:pt x="734" y="980"/>
                      </a:lnTo>
                      <a:lnTo>
                        <a:pt x="723" y="938"/>
                      </a:lnTo>
                      <a:lnTo>
                        <a:pt x="738" y="920"/>
                      </a:lnTo>
                      <a:lnTo>
                        <a:pt x="784" y="905"/>
                      </a:lnTo>
                      <a:lnTo>
                        <a:pt x="809" y="887"/>
                      </a:lnTo>
                      <a:lnTo>
                        <a:pt x="815" y="834"/>
                      </a:lnTo>
                      <a:lnTo>
                        <a:pt x="784" y="775"/>
                      </a:lnTo>
                      <a:lnTo>
                        <a:pt x="790" y="735"/>
                      </a:lnTo>
                      <a:lnTo>
                        <a:pt x="801" y="699"/>
                      </a:lnTo>
                      <a:lnTo>
                        <a:pt x="773" y="657"/>
                      </a:lnTo>
                      <a:lnTo>
                        <a:pt x="748" y="618"/>
                      </a:lnTo>
                      <a:lnTo>
                        <a:pt x="755" y="593"/>
                      </a:lnTo>
                      <a:lnTo>
                        <a:pt x="773" y="568"/>
                      </a:lnTo>
                      <a:lnTo>
                        <a:pt x="773" y="525"/>
                      </a:lnTo>
                      <a:lnTo>
                        <a:pt x="755" y="500"/>
                      </a:lnTo>
                      <a:lnTo>
                        <a:pt x="738" y="480"/>
                      </a:lnTo>
                      <a:lnTo>
                        <a:pt x="741" y="449"/>
                      </a:lnTo>
                      <a:lnTo>
                        <a:pt x="773" y="433"/>
                      </a:lnTo>
                      <a:lnTo>
                        <a:pt x="790" y="416"/>
                      </a:lnTo>
                      <a:lnTo>
                        <a:pt x="781" y="383"/>
                      </a:lnTo>
                      <a:lnTo>
                        <a:pt x="748" y="341"/>
                      </a:lnTo>
                      <a:lnTo>
                        <a:pt x="734" y="303"/>
                      </a:lnTo>
                      <a:lnTo>
                        <a:pt x="730" y="261"/>
                      </a:lnTo>
                      <a:lnTo>
                        <a:pt x="759" y="220"/>
                      </a:lnTo>
                      <a:lnTo>
                        <a:pt x="818" y="154"/>
                      </a:lnTo>
                      <a:lnTo>
                        <a:pt x="848" y="104"/>
                      </a:lnTo>
                      <a:lnTo>
                        <a:pt x="873" y="62"/>
                      </a:lnTo>
                      <a:lnTo>
                        <a:pt x="865" y="19"/>
                      </a:lnTo>
                      <a:lnTo>
                        <a:pt x="843" y="0"/>
                      </a:lnTo>
                      <a:lnTo>
                        <a:pt x="826" y="4"/>
                      </a:lnTo>
                      <a:lnTo>
                        <a:pt x="798" y="36"/>
                      </a:lnTo>
                      <a:lnTo>
                        <a:pt x="818" y="62"/>
                      </a:lnTo>
                      <a:lnTo>
                        <a:pt x="815" y="104"/>
                      </a:lnTo>
                      <a:lnTo>
                        <a:pt x="776" y="178"/>
                      </a:lnTo>
                      <a:lnTo>
                        <a:pt x="724" y="220"/>
                      </a:lnTo>
                      <a:lnTo>
                        <a:pt x="708" y="245"/>
                      </a:lnTo>
                      <a:lnTo>
                        <a:pt x="697" y="278"/>
                      </a:lnTo>
                      <a:lnTo>
                        <a:pt x="691" y="298"/>
                      </a:lnTo>
                      <a:lnTo>
                        <a:pt x="616" y="356"/>
                      </a:lnTo>
                      <a:lnTo>
                        <a:pt x="549" y="395"/>
                      </a:lnTo>
                      <a:lnTo>
                        <a:pt x="539" y="424"/>
                      </a:lnTo>
                      <a:lnTo>
                        <a:pt x="563" y="430"/>
                      </a:lnTo>
                      <a:lnTo>
                        <a:pt x="663" y="356"/>
                      </a:lnTo>
                      <a:lnTo>
                        <a:pt x="713" y="341"/>
                      </a:lnTo>
                      <a:lnTo>
                        <a:pt x="738" y="388"/>
                      </a:lnTo>
                      <a:lnTo>
                        <a:pt x="748" y="408"/>
                      </a:lnTo>
                      <a:lnTo>
                        <a:pt x="723" y="430"/>
                      </a:lnTo>
                      <a:lnTo>
                        <a:pt x="699" y="447"/>
                      </a:lnTo>
                      <a:lnTo>
                        <a:pt x="697" y="475"/>
                      </a:lnTo>
                      <a:lnTo>
                        <a:pt x="705" y="505"/>
                      </a:lnTo>
                      <a:lnTo>
                        <a:pt x="683" y="530"/>
                      </a:lnTo>
                      <a:lnTo>
                        <a:pt x="621" y="558"/>
                      </a:lnTo>
                      <a:lnTo>
                        <a:pt x="528" y="598"/>
                      </a:lnTo>
                      <a:lnTo>
                        <a:pt x="563" y="610"/>
                      </a:lnTo>
                      <a:lnTo>
                        <a:pt x="657" y="572"/>
                      </a:lnTo>
                      <a:lnTo>
                        <a:pt x="734" y="533"/>
                      </a:lnTo>
                      <a:lnTo>
                        <a:pt x="748" y="543"/>
                      </a:lnTo>
                      <a:lnTo>
                        <a:pt x="738" y="568"/>
                      </a:lnTo>
                      <a:lnTo>
                        <a:pt x="713" y="593"/>
                      </a:lnTo>
                      <a:lnTo>
                        <a:pt x="705" y="618"/>
                      </a:lnTo>
                      <a:lnTo>
                        <a:pt x="716" y="651"/>
                      </a:lnTo>
                      <a:lnTo>
                        <a:pt x="748" y="677"/>
                      </a:lnTo>
                      <a:lnTo>
                        <a:pt x="748" y="699"/>
                      </a:lnTo>
                      <a:lnTo>
                        <a:pt x="697" y="710"/>
                      </a:lnTo>
                      <a:lnTo>
                        <a:pt x="655" y="767"/>
                      </a:lnTo>
                      <a:lnTo>
                        <a:pt x="603" y="800"/>
                      </a:lnTo>
                      <a:lnTo>
                        <a:pt x="536" y="817"/>
                      </a:lnTo>
                      <a:lnTo>
                        <a:pt x="531" y="834"/>
                      </a:lnTo>
                      <a:lnTo>
                        <a:pt x="574" y="828"/>
                      </a:lnTo>
                      <a:lnTo>
                        <a:pt x="663" y="800"/>
                      </a:lnTo>
                      <a:lnTo>
                        <a:pt x="697" y="775"/>
                      </a:lnTo>
                      <a:lnTo>
                        <a:pt x="716" y="750"/>
                      </a:lnTo>
                      <a:lnTo>
                        <a:pt x="748" y="745"/>
                      </a:lnTo>
                      <a:lnTo>
                        <a:pt x="748" y="775"/>
                      </a:lnTo>
                      <a:lnTo>
                        <a:pt x="766" y="803"/>
                      </a:lnTo>
                      <a:lnTo>
                        <a:pt x="784" y="834"/>
                      </a:lnTo>
                      <a:lnTo>
                        <a:pt x="773" y="859"/>
                      </a:lnTo>
                      <a:lnTo>
                        <a:pt x="734" y="876"/>
                      </a:lnTo>
                      <a:lnTo>
                        <a:pt x="697" y="887"/>
                      </a:lnTo>
                      <a:lnTo>
                        <a:pt x="671" y="913"/>
                      </a:lnTo>
                      <a:lnTo>
                        <a:pt x="556" y="947"/>
                      </a:lnTo>
                      <a:lnTo>
                        <a:pt x="472" y="977"/>
                      </a:lnTo>
                      <a:lnTo>
                        <a:pt x="439" y="994"/>
                      </a:lnTo>
                      <a:lnTo>
                        <a:pt x="464" y="1014"/>
                      </a:lnTo>
                      <a:lnTo>
                        <a:pt x="514" y="1002"/>
                      </a:lnTo>
                      <a:lnTo>
                        <a:pt x="616" y="963"/>
                      </a:lnTo>
                      <a:lnTo>
                        <a:pt x="683" y="944"/>
                      </a:lnTo>
                      <a:lnTo>
                        <a:pt x="699" y="972"/>
                      </a:lnTo>
                      <a:lnTo>
                        <a:pt x="716" y="1022"/>
                      </a:lnTo>
                      <a:lnTo>
                        <a:pt x="748" y="1065"/>
                      </a:lnTo>
                      <a:lnTo>
                        <a:pt x="751" y="1097"/>
                      </a:lnTo>
                      <a:lnTo>
                        <a:pt x="748" y="1129"/>
                      </a:lnTo>
                      <a:lnTo>
                        <a:pt x="713" y="1140"/>
                      </a:lnTo>
                      <a:lnTo>
                        <a:pt x="655" y="1154"/>
                      </a:lnTo>
                      <a:lnTo>
                        <a:pt x="578" y="1188"/>
                      </a:lnTo>
                      <a:lnTo>
                        <a:pt x="469" y="1204"/>
                      </a:lnTo>
                      <a:lnTo>
                        <a:pt x="428" y="1224"/>
                      </a:lnTo>
                      <a:lnTo>
                        <a:pt x="456" y="1239"/>
                      </a:lnTo>
                      <a:lnTo>
                        <a:pt x="553" y="1224"/>
                      </a:lnTo>
                      <a:lnTo>
                        <a:pt x="621" y="1199"/>
                      </a:lnTo>
                      <a:lnTo>
                        <a:pt x="666" y="1182"/>
                      </a:lnTo>
                      <a:lnTo>
                        <a:pt x="705" y="1174"/>
                      </a:lnTo>
                      <a:lnTo>
                        <a:pt x="699" y="1204"/>
                      </a:lnTo>
                      <a:lnTo>
                        <a:pt x="716" y="1246"/>
                      </a:lnTo>
                      <a:lnTo>
                        <a:pt x="741" y="1271"/>
                      </a:lnTo>
                      <a:lnTo>
                        <a:pt x="748" y="1300"/>
                      </a:lnTo>
                      <a:lnTo>
                        <a:pt x="748" y="1325"/>
                      </a:lnTo>
                      <a:lnTo>
                        <a:pt x="713" y="1339"/>
                      </a:lnTo>
                      <a:lnTo>
                        <a:pt x="649" y="1342"/>
                      </a:lnTo>
                      <a:lnTo>
                        <a:pt x="603" y="1356"/>
                      </a:lnTo>
                      <a:lnTo>
                        <a:pt x="503" y="1391"/>
                      </a:lnTo>
                      <a:lnTo>
                        <a:pt x="447" y="1392"/>
                      </a:lnTo>
                      <a:lnTo>
                        <a:pt x="428" y="1417"/>
                      </a:lnTo>
                      <a:lnTo>
                        <a:pt x="453" y="1427"/>
                      </a:lnTo>
                      <a:lnTo>
                        <a:pt x="503" y="1416"/>
                      </a:lnTo>
                      <a:lnTo>
                        <a:pt x="578" y="1392"/>
                      </a:lnTo>
                      <a:lnTo>
                        <a:pt x="621" y="1376"/>
                      </a:lnTo>
                      <a:lnTo>
                        <a:pt x="674" y="1364"/>
                      </a:lnTo>
                      <a:lnTo>
                        <a:pt x="716" y="1367"/>
                      </a:lnTo>
                      <a:lnTo>
                        <a:pt x="730" y="1367"/>
                      </a:lnTo>
                      <a:lnTo>
                        <a:pt x="730" y="1406"/>
                      </a:lnTo>
                      <a:lnTo>
                        <a:pt x="741" y="1427"/>
                      </a:lnTo>
                      <a:lnTo>
                        <a:pt x="666" y="1444"/>
                      </a:lnTo>
                      <a:lnTo>
                        <a:pt x="599" y="1494"/>
                      </a:lnTo>
                      <a:lnTo>
                        <a:pt x="523" y="1519"/>
                      </a:lnTo>
                      <a:lnTo>
                        <a:pt x="472" y="1527"/>
                      </a:lnTo>
                      <a:lnTo>
                        <a:pt x="429" y="1550"/>
                      </a:lnTo>
                      <a:lnTo>
                        <a:pt x="447" y="1566"/>
                      </a:lnTo>
                      <a:lnTo>
                        <a:pt x="489" y="1552"/>
                      </a:lnTo>
                      <a:lnTo>
                        <a:pt x="536" y="1536"/>
                      </a:lnTo>
                      <a:lnTo>
                        <a:pt x="591" y="1527"/>
                      </a:lnTo>
                      <a:lnTo>
                        <a:pt x="638" y="1499"/>
                      </a:lnTo>
                      <a:lnTo>
                        <a:pt x="663" y="1474"/>
                      </a:lnTo>
                      <a:lnTo>
                        <a:pt x="697" y="1469"/>
                      </a:lnTo>
                      <a:lnTo>
                        <a:pt x="738" y="1469"/>
                      </a:lnTo>
                      <a:lnTo>
                        <a:pt x="751" y="1474"/>
                      </a:lnTo>
                      <a:lnTo>
                        <a:pt x="765" y="1502"/>
                      </a:lnTo>
                      <a:lnTo>
                        <a:pt x="773" y="1536"/>
                      </a:lnTo>
                      <a:lnTo>
                        <a:pt x="765" y="1566"/>
                      </a:lnTo>
                      <a:lnTo>
                        <a:pt x="748" y="1583"/>
                      </a:lnTo>
                      <a:lnTo>
                        <a:pt x="734" y="1626"/>
                      </a:lnTo>
                      <a:lnTo>
                        <a:pt x="748" y="1643"/>
                      </a:lnTo>
                      <a:lnTo>
                        <a:pt x="765" y="1660"/>
                      </a:lnTo>
                      <a:lnTo>
                        <a:pt x="765" y="1676"/>
                      </a:lnTo>
                      <a:lnTo>
                        <a:pt x="741" y="1679"/>
                      </a:lnTo>
                      <a:close/>
                    </a:path>
                  </a:pathLst>
                </a:custGeom>
                <a:solidFill>
                  <a:srgbClr val="000000"/>
                </a:solidFill>
                <a:ln w="9525">
                  <a:noFill/>
                  <a:round/>
                  <a:headEnd/>
                  <a:tailEnd/>
                </a:ln>
              </p:spPr>
              <p:txBody>
                <a:bodyPr/>
                <a:lstStyle/>
                <a:p>
                  <a:pPr>
                    <a:defRPr/>
                  </a:pPr>
                  <a:endParaRPr lang="de-DE" sz="1342"/>
                </a:p>
              </p:txBody>
            </p:sp>
            <p:sp>
              <p:nvSpPr>
                <p:cNvPr id="31" name="Freeform 154">
                  <a:extLst>
                    <a:ext uri="{FF2B5EF4-FFF2-40B4-BE49-F238E27FC236}">
                      <a16:creationId xmlns:a16="http://schemas.microsoft.com/office/drawing/2014/main" id="{E4CAD04E-34E8-4862-99FA-A47E8868D1CF}"/>
                    </a:ext>
                  </a:extLst>
                </p:cNvPr>
                <p:cNvSpPr>
                  <a:spLocks/>
                </p:cNvSpPr>
                <p:nvPr/>
              </p:nvSpPr>
              <p:spPr bwMode="auto">
                <a:xfrm>
                  <a:off x="2563" y="3208"/>
                  <a:ext cx="127" cy="42"/>
                </a:xfrm>
                <a:custGeom>
                  <a:avLst/>
                  <a:gdLst>
                    <a:gd name="T0" fmla="*/ 0 w 252"/>
                    <a:gd name="T1" fmla="*/ 9 h 83"/>
                    <a:gd name="T2" fmla="*/ 13 w 252"/>
                    <a:gd name="T3" fmla="*/ 8 h 83"/>
                    <a:gd name="T4" fmla="*/ 18 w 252"/>
                    <a:gd name="T5" fmla="*/ 6 h 83"/>
                    <a:gd name="T6" fmla="*/ 22 w 252"/>
                    <a:gd name="T7" fmla="*/ 2 h 83"/>
                    <a:gd name="T8" fmla="*/ 30 w 252"/>
                    <a:gd name="T9" fmla="*/ 0 h 83"/>
                    <a:gd name="T10" fmla="*/ 32 w 252"/>
                    <a:gd name="T11" fmla="*/ 2 h 83"/>
                    <a:gd name="T12" fmla="*/ 29 w 252"/>
                    <a:gd name="T13" fmla="*/ 3 h 83"/>
                    <a:gd name="T14" fmla="*/ 23 w 252"/>
                    <a:gd name="T15" fmla="*/ 6 h 83"/>
                    <a:gd name="T16" fmla="*/ 20 w 252"/>
                    <a:gd name="T17" fmla="*/ 8 h 83"/>
                    <a:gd name="T18" fmla="*/ 15 w 252"/>
                    <a:gd name="T19" fmla="*/ 10 h 83"/>
                    <a:gd name="T20" fmla="*/ 7 w 252"/>
                    <a:gd name="T21" fmla="*/ 10 h 83"/>
                    <a:gd name="T22" fmla="*/ 1 w 252"/>
                    <a:gd name="T23" fmla="*/ 11 h 83"/>
                    <a:gd name="T24" fmla="*/ 0 w 252"/>
                    <a:gd name="T25" fmla="*/ 9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2"/>
                    <a:gd name="T40" fmla="*/ 0 h 83"/>
                    <a:gd name="T41" fmla="*/ 252 w 252"/>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2" h="83">
                      <a:moveTo>
                        <a:pt x="0" y="66"/>
                      </a:moveTo>
                      <a:lnTo>
                        <a:pt x="100" y="63"/>
                      </a:lnTo>
                      <a:lnTo>
                        <a:pt x="139" y="41"/>
                      </a:lnTo>
                      <a:lnTo>
                        <a:pt x="172" y="16"/>
                      </a:lnTo>
                      <a:lnTo>
                        <a:pt x="235" y="0"/>
                      </a:lnTo>
                      <a:lnTo>
                        <a:pt x="252" y="16"/>
                      </a:lnTo>
                      <a:lnTo>
                        <a:pt x="226" y="24"/>
                      </a:lnTo>
                      <a:lnTo>
                        <a:pt x="182" y="47"/>
                      </a:lnTo>
                      <a:lnTo>
                        <a:pt x="158" y="63"/>
                      </a:lnTo>
                      <a:lnTo>
                        <a:pt x="117" y="74"/>
                      </a:lnTo>
                      <a:lnTo>
                        <a:pt x="55" y="80"/>
                      </a:lnTo>
                      <a:lnTo>
                        <a:pt x="5" y="83"/>
                      </a:lnTo>
                      <a:lnTo>
                        <a:pt x="0" y="66"/>
                      </a:lnTo>
                      <a:close/>
                    </a:path>
                  </a:pathLst>
                </a:custGeom>
                <a:solidFill>
                  <a:srgbClr val="000000"/>
                </a:solidFill>
                <a:ln w="9525">
                  <a:noFill/>
                  <a:round/>
                  <a:headEnd/>
                  <a:tailEnd/>
                </a:ln>
              </p:spPr>
              <p:txBody>
                <a:bodyPr/>
                <a:lstStyle/>
                <a:p>
                  <a:pPr>
                    <a:defRPr/>
                  </a:pPr>
                  <a:endParaRPr lang="de-DE" sz="1342"/>
                </a:p>
              </p:txBody>
            </p:sp>
            <p:sp>
              <p:nvSpPr>
                <p:cNvPr id="32" name="Freeform 155">
                  <a:extLst>
                    <a:ext uri="{FF2B5EF4-FFF2-40B4-BE49-F238E27FC236}">
                      <a16:creationId xmlns:a16="http://schemas.microsoft.com/office/drawing/2014/main" id="{B59DBE70-814C-45EE-8C3F-7AF8F45B1FE6}"/>
                    </a:ext>
                  </a:extLst>
                </p:cNvPr>
                <p:cNvSpPr>
                  <a:spLocks/>
                </p:cNvSpPr>
                <p:nvPr/>
              </p:nvSpPr>
              <p:spPr bwMode="auto">
                <a:xfrm>
                  <a:off x="2372" y="2304"/>
                  <a:ext cx="365" cy="199"/>
                </a:xfrm>
                <a:custGeom>
                  <a:avLst/>
                  <a:gdLst>
                    <a:gd name="T0" fmla="*/ 3 w 733"/>
                    <a:gd name="T1" fmla="*/ 5 h 399"/>
                    <a:gd name="T2" fmla="*/ 14 w 733"/>
                    <a:gd name="T3" fmla="*/ 6 h 399"/>
                    <a:gd name="T4" fmla="*/ 26 w 733"/>
                    <a:gd name="T5" fmla="*/ 6 h 399"/>
                    <a:gd name="T6" fmla="*/ 33 w 733"/>
                    <a:gd name="T7" fmla="*/ 6 h 399"/>
                    <a:gd name="T8" fmla="*/ 39 w 733"/>
                    <a:gd name="T9" fmla="*/ 5 h 399"/>
                    <a:gd name="T10" fmla="*/ 49 w 733"/>
                    <a:gd name="T11" fmla="*/ 2 h 399"/>
                    <a:gd name="T12" fmla="*/ 53 w 733"/>
                    <a:gd name="T13" fmla="*/ 0 h 399"/>
                    <a:gd name="T14" fmla="*/ 59 w 733"/>
                    <a:gd name="T15" fmla="*/ 3 h 399"/>
                    <a:gd name="T16" fmla="*/ 70 w 733"/>
                    <a:gd name="T17" fmla="*/ 10 h 399"/>
                    <a:gd name="T18" fmla="*/ 77 w 733"/>
                    <a:gd name="T19" fmla="*/ 15 h 399"/>
                    <a:gd name="T20" fmla="*/ 86 w 733"/>
                    <a:gd name="T21" fmla="*/ 22 h 399"/>
                    <a:gd name="T22" fmla="*/ 92 w 733"/>
                    <a:gd name="T23" fmla="*/ 27 h 399"/>
                    <a:gd name="T24" fmla="*/ 87 w 733"/>
                    <a:gd name="T25" fmla="*/ 32 h 399"/>
                    <a:gd name="T26" fmla="*/ 82 w 733"/>
                    <a:gd name="T27" fmla="*/ 36 h 399"/>
                    <a:gd name="T28" fmla="*/ 73 w 733"/>
                    <a:gd name="T29" fmla="*/ 40 h 399"/>
                    <a:gd name="T30" fmla="*/ 64 w 733"/>
                    <a:gd name="T31" fmla="*/ 44 h 399"/>
                    <a:gd name="T32" fmla="*/ 56 w 733"/>
                    <a:gd name="T33" fmla="*/ 47 h 399"/>
                    <a:gd name="T34" fmla="*/ 49 w 733"/>
                    <a:gd name="T35" fmla="*/ 48 h 399"/>
                    <a:gd name="T36" fmla="*/ 41 w 733"/>
                    <a:gd name="T37" fmla="*/ 49 h 399"/>
                    <a:gd name="T38" fmla="*/ 32 w 733"/>
                    <a:gd name="T39" fmla="*/ 43 h 399"/>
                    <a:gd name="T40" fmla="*/ 24 w 733"/>
                    <a:gd name="T41" fmla="*/ 37 h 399"/>
                    <a:gd name="T42" fmla="*/ 16 w 733"/>
                    <a:gd name="T43" fmla="*/ 29 h 399"/>
                    <a:gd name="T44" fmla="*/ 9 w 733"/>
                    <a:gd name="T45" fmla="*/ 22 h 399"/>
                    <a:gd name="T46" fmla="*/ 4 w 733"/>
                    <a:gd name="T47" fmla="*/ 17 h 399"/>
                    <a:gd name="T48" fmla="*/ 0 w 733"/>
                    <a:gd name="T49" fmla="*/ 9 h 399"/>
                    <a:gd name="T50" fmla="*/ 3 w 733"/>
                    <a:gd name="T51" fmla="*/ 5 h 3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3"/>
                    <a:gd name="T79" fmla="*/ 0 h 399"/>
                    <a:gd name="T80" fmla="*/ 733 w 733"/>
                    <a:gd name="T81" fmla="*/ 399 h 39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3" h="399">
                      <a:moveTo>
                        <a:pt x="22" y="46"/>
                      </a:moveTo>
                      <a:lnTo>
                        <a:pt x="109" y="51"/>
                      </a:lnTo>
                      <a:lnTo>
                        <a:pt x="202" y="54"/>
                      </a:lnTo>
                      <a:lnTo>
                        <a:pt x="261" y="54"/>
                      </a:lnTo>
                      <a:lnTo>
                        <a:pt x="309" y="43"/>
                      </a:lnTo>
                      <a:lnTo>
                        <a:pt x="385" y="21"/>
                      </a:lnTo>
                      <a:lnTo>
                        <a:pt x="421" y="0"/>
                      </a:lnTo>
                      <a:lnTo>
                        <a:pt x="472" y="29"/>
                      </a:lnTo>
                      <a:lnTo>
                        <a:pt x="553" y="85"/>
                      </a:lnTo>
                      <a:lnTo>
                        <a:pt x="613" y="126"/>
                      </a:lnTo>
                      <a:lnTo>
                        <a:pt x="688" y="179"/>
                      </a:lnTo>
                      <a:lnTo>
                        <a:pt x="733" y="220"/>
                      </a:lnTo>
                      <a:lnTo>
                        <a:pt x="691" y="256"/>
                      </a:lnTo>
                      <a:lnTo>
                        <a:pt x="649" y="295"/>
                      </a:lnTo>
                      <a:lnTo>
                        <a:pt x="581" y="323"/>
                      </a:lnTo>
                      <a:lnTo>
                        <a:pt x="511" y="353"/>
                      </a:lnTo>
                      <a:lnTo>
                        <a:pt x="446" y="378"/>
                      </a:lnTo>
                      <a:lnTo>
                        <a:pt x="387" y="388"/>
                      </a:lnTo>
                      <a:lnTo>
                        <a:pt x="326" y="399"/>
                      </a:lnTo>
                      <a:lnTo>
                        <a:pt x="249" y="345"/>
                      </a:lnTo>
                      <a:lnTo>
                        <a:pt x="191" y="298"/>
                      </a:lnTo>
                      <a:lnTo>
                        <a:pt x="124" y="239"/>
                      </a:lnTo>
                      <a:lnTo>
                        <a:pt x="67" y="179"/>
                      </a:lnTo>
                      <a:lnTo>
                        <a:pt x="25" y="138"/>
                      </a:lnTo>
                      <a:lnTo>
                        <a:pt x="0" y="79"/>
                      </a:lnTo>
                      <a:lnTo>
                        <a:pt x="22" y="46"/>
                      </a:lnTo>
                      <a:close/>
                    </a:path>
                  </a:pathLst>
                </a:custGeom>
                <a:solidFill>
                  <a:srgbClr val="F8F8F8"/>
                </a:solidFill>
                <a:ln w="9525">
                  <a:noFill/>
                  <a:round/>
                  <a:headEnd/>
                  <a:tailEnd/>
                </a:ln>
              </p:spPr>
              <p:txBody>
                <a:bodyPr/>
                <a:lstStyle/>
                <a:p>
                  <a:pPr>
                    <a:defRPr/>
                  </a:pPr>
                  <a:endParaRPr lang="de-DE" sz="1342"/>
                </a:p>
              </p:txBody>
            </p:sp>
            <p:sp>
              <p:nvSpPr>
                <p:cNvPr id="33" name="Freeform 156">
                  <a:extLst>
                    <a:ext uri="{FF2B5EF4-FFF2-40B4-BE49-F238E27FC236}">
                      <a16:creationId xmlns:a16="http://schemas.microsoft.com/office/drawing/2014/main" id="{1C21D90A-ABB3-45DC-B921-FC2141B10AE9}"/>
                    </a:ext>
                  </a:extLst>
                </p:cNvPr>
                <p:cNvSpPr>
                  <a:spLocks/>
                </p:cNvSpPr>
                <p:nvPr/>
              </p:nvSpPr>
              <p:spPr bwMode="auto">
                <a:xfrm>
                  <a:off x="2360" y="2294"/>
                  <a:ext cx="397" cy="232"/>
                </a:xfrm>
                <a:custGeom>
                  <a:avLst/>
                  <a:gdLst>
                    <a:gd name="T0" fmla="*/ 49 w 793"/>
                    <a:gd name="T1" fmla="*/ 50 h 464"/>
                    <a:gd name="T2" fmla="*/ 65 w 793"/>
                    <a:gd name="T3" fmla="*/ 46 h 464"/>
                    <a:gd name="T4" fmla="*/ 77 w 793"/>
                    <a:gd name="T5" fmla="*/ 40 h 464"/>
                    <a:gd name="T6" fmla="*/ 87 w 793"/>
                    <a:gd name="T7" fmla="*/ 34 h 464"/>
                    <a:gd name="T8" fmla="*/ 90 w 793"/>
                    <a:gd name="T9" fmla="*/ 29 h 464"/>
                    <a:gd name="T10" fmla="*/ 77 w 793"/>
                    <a:gd name="T11" fmla="*/ 18 h 464"/>
                    <a:gd name="T12" fmla="*/ 66 w 793"/>
                    <a:gd name="T13" fmla="*/ 12 h 464"/>
                    <a:gd name="T14" fmla="*/ 56 w 793"/>
                    <a:gd name="T15" fmla="*/ 5 h 464"/>
                    <a:gd name="T16" fmla="*/ 54 w 793"/>
                    <a:gd name="T17" fmla="*/ 5 h 464"/>
                    <a:gd name="T18" fmla="*/ 48 w 793"/>
                    <a:gd name="T19" fmla="*/ 7 h 464"/>
                    <a:gd name="T20" fmla="*/ 39 w 793"/>
                    <a:gd name="T21" fmla="*/ 10 h 464"/>
                    <a:gd name="T22" fmla="*/ 24 w 793"/>
                    <a:gd name="T23" fmla="*/ 11 h 464"/>
                    <a:gd name="T24" fmla="*/ 10 w 793"/>
                    <a:gd name="T25" fmla="*/ 11 h 464"/>
                    <a:gd name="T26" fmla="*/ 6 w 793"/>
                    <a:gd name="T27" fmla="*/ 11 h 464"/>
                    <a:gd name="T28" fmla="*/ 6 w 793"/>
                    <a:gd name="T29" fmla="*/ 14 h 464"/>
                    <a:gd name="T30" fmla="*/ 9 w 793"/>
                    <a:gd name="T31" fmla="*/ 18 h 464"/>
                    <a:gd name="T32" fmla="*/ 15 w 793"/>
                    <a:gd name="T33" fmla="*/ 26 h 464"/>
                    <a:gd name="T34" fmla="*/ 23 w 793"/>
                    <a:gd name="T35" fmla="*/ 31 h 464"/>
                    <a:gd name="T36" fmla="*/ 32 w 793"/>
                    <a:gd name="T37" fmla="*/ 41 h 464"/>
                    <a:gd name="T38" fmla="*/ 41 w 793"/>
                    <a:gd name="T39" fmla="*/ 48 h 464"/>
                    <a:gd name="T40" fmla="*/ 47 w 793"/>
                    <a:gd name="T41" fmla="*/ 52 h 464"/>
                    <a:gd name="T42" fmla="*/ 49 w 793"/>
                    <a:gd name="T43" fmla="*/ 56 h 464"/>
                    <a:gd name="T44" fmla="*/ 46 w 793"/>
                    <a:gd name="T45" fmla="*/ 58 h 464"/>
                    <a:gd name="T46" fmla="*/ 43 w 793"/>
                    <a:gd name="T47" fmla="*/ 57 h 464"/>
                    <a:gd name="T48" fmla="*/ 34 w 793"/>
                    <a:gd name="T49" fmla="*/ 49 h 464"/>
                    <a:gd name="T50" fmla="*/ 23 w 793"/>
                    <a:gd name="T51" fmla="*/ 39 h 464"/>
                    <a:gd name="T52" fmla="*/ 14 w 793"/>
                    <a:gd name="T53" fmla="*/ 31 h 464"/>
                    <a:gd name="T54" fmla="*/ 8 w 793"/>
                    <a:gd name="T55" fmla="*/ 26 h 464"/>
                    <a:gd name="T56" fmla="*/ 4 w 793"/>
                    <a:gd name="T57" fmla="*/ 19 h 464"/>
                    <a:gd name="T58" fmla="*/ 1 w 793"/>
                    <a:gd name="T59" fmla="*/ 15 h 464"/>
                    <a:gd name="T60" fmla="*/ 0 w 793"/>
                    <a:gd name="T61" fmla="*/ 10 h 464"/>
                    <a:gd name="T62" fmla="*/ 2 w 793"/>
                    <a:gd name="T63" fmla="*/ 7 h 464"/>
                    <a:gd name="T64" fmla="*/ 5 w 793"/>
                    <a:gd name="T65" fmla="*/ 5 h 464"/>
                    <a:gd name="T66" fmla="*/ 12 w 793"/>
                    <a:gd name="T67" fmla="*/ 6 h 464"/>
                    <a:gd name="T68" fmla="*/ 24 w 793"/>
                    <a:gd name="T69" fmla="*/ 7 h 464"/>
                    <a:gd name="T70" fmla="*/ 34 w 793"/>
                    <a:gd name="T71" fmla="*/ 7 h 464"/>
                    <a:gd name="T72" fmla="*/ 41 w 793"/>
                    <a:gd name="T73" fmla="*/ 5 h 464"/>
                    <a:gd name="T74" fmla="*/ 50 w 793"/>
                    <a:gd name="T75" fmla="*/ 4 h 464"/>
                    <a:gd name="T76" fmla="*/ 53 w 793"/>
                    <a:gd name="T77" fmla="*/ 0 h 464"/>
                    <a:gd name="T78" fmla="*/ 57 w 793"/>
                    <a:gd name="T79" fmla="*/ 0 h 464"/>
                    <a:gd name="T80" fmla="*/ 66 w 793"/>
                    <a:gd name="T81" fmla="*/ 6 h 464"/>
                    <a:gd name="T82" fmla="*/ 75 w 793"/>
                    <a:gd name="T83" fmla="*/ 13 h 464"/>
                    <a:gd name="T84" fmla="*/ 85 w 793"/>
                    <a:gd name="T85" fmla="*/ 19 h 464"/>
                    <a:gd name="T86" fmla="*/ 91 w 793"/>
                    <a:gd name="T87" fmla="*/ 24 h 464"/>
                    <a:gd name="T88" fmla="*/ 97 w 793"/>
                    <a:gd name="T89" fmla="*/ 27 h 464"/>
                    <a:gd name="T90" fmla="*/ 100 w 793"/>
                    <a:gd name="T91" fmla="*/ 29 h 464"/>
                    <a:gd name="T92" fmla="*/ 98 w 793"/>
                    <a:gd name="T93" fmla="*/ 31 h 464"/>
                    <a:gd name="T94" fmla="*/ 94 w 793"/>
                    <a:gd name="T95" fmla="*/ 34 h 464"/>
                    <a:gd name="T96" fmla="*/ 89 w 793"/>
                    <a:gd name="T97" fmla="*/ 38 h 464"/>
                    <a:gd name="T98" fmla="*/ 84 w 793"/>
                    <a:gd name="T99" fmla="*/ 40 h 464"/>
                    <a:gd name="T100" fmla="*/ 76 w 793"/>
                    <a:gd name="T101" fmla="*/ 44 h 464"/>
                    <a:gd name="T102" fmla="*/ 70 w 793"/>
                    <a:gd name="T103" fmla="*/ 46 h 464"/>
                    <a:gd name="T104" fmla="*/ 63 w 793"/>
                    <a:gd name="T105" fmla="*/ 51 h 464"/>
                    <a:gd name="T106" fmla="*/ 56 w 793"/>
                    <a:gd name="T107" fmla="*/ 52 h 464"/>
                    <a:gd name="T108" fmla="*/ 51 w 793"/>
                    <a:gd name="T109" fmla="*/ 52 h 464"/>
                    <a:gd name="T110" fmla="*/ 49 w 793"/>
                    <a:gd name="T111" fmla="*/ 50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3"/>
                    <a:gd name="T169" fmla="*/ 0 h 464"/>
                    <a:gd name="T170" fmla="*/ 793 w 793"/>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3" h="464">
                      <a:moveTo>
                        <a:pt x="389" y="396"/>
                      </a:moveTo>
                      <a:lnTo>
                        <a:pt x="514" y="362"/>
                      </a:lnTo>
                      <a:lnTo>
                        <a:pt x="616" y="318"/>
                      </a:lnTo>
                      <a:lnTo>
                        <a:pt x="690" y="266"/>
                      </a:lnTo>
                      <a:lnTo>
                        <a:pt x="718" y="237"/>
                      </a:lnTo>
                      <a:lnTo>
                        <a:pt x="613" y="141"/>
                      </a:lnTo>
                      <a:lnTo>
                        <a:pt x="528" y="89"/>
                      </a:lnTo>
                      <a:lnTo>
                        <a:pt x="447" y="39"/>
                      </a:lnTo>
                      <a:lnTo>
                        <a:pt x="431" y="39"/>
                      </a:lnTo>
                      <a:lnTo>
                        <a:pt x="379" y="56"/>
                      </a:lnTo>
                      <a:lnTo>
                        <a:pt x="312" y="75"/>
                      </a:lnTo>
                      <a:lnTo>
                        <a:pt x="191" y="85"/>
                      </a:lnTo>
                      <a:lnTo>
                        <a:pt x="74" y="81"/>
                      </a:lnTo>
                      <a:lnTo>
                        <a:pt x="42" y="85"/>
                      </a:lnTo>
                      <a:lnTo>
                        <a:pt x="42" y="106"/>
                      </a:lnTo>
                      <a:lnTo>
                        <a:pt x="67" y="141"/>
                      </a:lnTo>
                      <a:lnTo>
                        <a:pt x="116" y="202"/>
                      </a:lnTo>
                      <a:lnTo>
                        <a:pt x="177" y="252"/>
                      </a:lnTo>
                      <a:lnTo>
                        <a:pt x="252" y="326"/>
                      </a:lnTo>
                      <a:lnTo>
                        <a:pt x="326" y="379"/>
                      </a:lnTo>
                      <a:lnTo>
                        <a:pt x="371" y="411"/>
                      </a:lnTo>
                      <a:lnTo>
                        <a:pt x="386" y="443"/>
                      </a:lnTo>
                      <a:lnTo>
                        <a:pt x="368" y="464"/>
                      </a:lnTo>
                      <a:lnTo>
                        <a:pt x="343" y="453"/>
                      </a:lnTo>
                      <a:lnTo>
                        <a:pt x="270" y="385"/>
                      </a:lnTo>
                      <a:lnTo>
                        <a:pt x="177" y="309"/>
                      </a:lnTo>
                      <a:lnTo>
                        <a:pt x="110" y="252"/>
                      </a:lnTo>
                      <a:lnTo>
                        <a:pt x="64" y="202"/>
                      </a:lnTo>
                      <a:lnTo>
                        <a:pt x="25" y="149"/>
                      </a:lnTo>
                      <a:lnTo>
                        <a:pt x="8" y="114"/>
                      </a:lnTo>
                      <a:lnTo>
                        <a:pt x="0" y="75"/>
                      </a:lnTo>
                      <a:lnTo>
                        <a:pt x="11" y="50"/>
                      </a:lnTo>
                      <a:lnTo>
                        <a:pt x="39" y="39"/>
                      </a:lnTo>
                      <a:lnTo>
                        <a:pt x="89" y="42"/>
                      </a:lnTo>
                      <a:lnTo>
                        <a:pt x="185" y="56"/>
                      </a:lnTo>
                      <a:lnTo>
                        <a:pt x="266" y="56"/>
                      </a:lnTo>
                      <a:lnTo>
                        <a:pt x="326" y="39"/>
                      </a:lnTo>
                      <a:lnTo>
                        <a:pt x="393" y="25"/>
                      </a:lnTo>
                      <a:lnTo>
                        <a:pt x="422" y="0"/>
                      </a:lnTo>
                      <a:lnTo>
                        <a:pt x="453" y="0"/>
                      </a:lnTo>
                      <a:lnTo>
                        <a:pt x="523" y="42"/>
                      </a:lnTo>
                      <a:lnTo>
                        <a:pt x="599" y="100"/>
                      </a:lnTo>
                      <a:lnTo>
                        <a:pt x="680" y="152"/>
                      </a:lnTo>
                      <a:lnTo>
                        <a:pt x="726" y="185"/>
                      </a:lnTo>
                      <a:lnTo>
                        <a:pt x="773" y="216"/>
                      </a:lnTo>
                      <a:lnTo>
                        <a:pt x="793" y="227"/>
                      </a:lnTo>
                      <a:lnTo>
                        <a:pt x="782" y="251"/>
                      </a:lnTo>
                      <a:lnTo>
                        <a:pt x="748" y="269"/>
                      </a:lnTo>
                      <a:lnTo>
                        <a:pt x="708" y="304"/>
                      </a:lnTo>
                      <a:lnTo>
                        <a:pt x="672" y="318"/>
                      </a:lnTo>
                      <a:lnTo>
                        <a:pt x="605" y="346"/>
                      </a:lnTo>
                      <a:lnTo>
                        <a:pt x="556" y="368"/>
                      </a:lnTo>
                      <a:lnTo>
                        <a:pt x="503" y="401"/>
                      </a:lnTo>
                      <a:lnTo>
                        <a:pt x="447" y="411"/>
                      </a:lnTo>
                      <a:lnTo>
                        <a:pt x="403" y="414"/>
                      </a:lnTo>
                      <a:lnTo>
                        <a:pt x="389" y="396"/>
                      </a:lnTo>
                      <a:close/>
                    </a:path>
                  </a:pathLst>
                </a:custGeom>
                <a:solidFill>
                  <a:srgbClr val="000000"/>
                </a:solidFill>
                <a:ln w="9525">
                  <a:noFill/>
                  <a:round/>
                  <a:headEnd/>
                  <a:tailEnd/>
                </a:ln>
              </p:spPr>
              <p:txBody>
                <a:bodyPr/>
                <a:lstStyle/>
                <a:p>
                  <a:pPr>
                    <a:defRPr/>
                  </a:pPr>
                  <a:endParaRPr lang="de-DE" sz="1342"/>
                </a:p>
              </p:txBody>
            </p:sp>
            <p:sp>
              <p:nvSpPr>
                <p:cNvPr id="34" name="Freeform 157">
                  <a:extLst>
                    <a:ext uri="{FF2B5EF4-FFF2-40B4-BE49-F238E27FC236}">
                      <a16:creationId xmlns:a16="http://schemas.microsoft.com/office/drawing/2014/main" id="{8EBDC46B-8F52-494E-BBB7-EEE474A5F5FB}"/>
                    </a:ext>
                  </a:extLst>
                </p:cNvPr>
                <p:cNvSpPr>
                  <a:spLocks/>
                </p:cNvSpPr>
                <p:nvPr/>
              </p:nvSpPr>
              <p:spPr bwMode="auto">
                <a:xfrm>
                  <a:off x="2586" y="2472"/>
                  <a:ext cx="126" cy="81"/>
                </a:xfrm>
                <a:custGeom>
                  <a:avLst/>
                  <a:gdLst>
                    <a:gd name="T0" fmla="*/ 26 w 251"/>
                    <a:gd name="T1" fmla="*/ 3 h 160"/>
                    <a:gd name="T2" fmla="*/ 19 w 251"/>
                    <a:gd name="T3" fmla="*/ 7 h 160"/>
                    <a:gd name="T4" fmla="*/ 13 w 251"/>
                    <a:gd name="T5" fmla="*/ 12 h 160"/>
                    <a:gd name="T6" fmla="*/ 4 w 251"/>
                    <a:gd name="T7" fmla="*/ 15 h 160"/>
                    <a:gd name="T8" fmla="*/ 0 w 251"/>
                    <a:gd name="T9" fmla="*/ 18 h 160"/>
                    <a:gd name="T10" fmla="*/ 4 w 251"/>
                    <a:gd name="T11" fmla="*/ 20 h 160"/>
                    <a:gd name="T12" fmla="*/ 10 w 251"/>
                    <a:gd name="T13" fmla="*/ 19 h 160"/>
                    <a:gd name="T14" fmla="*/ 20 w 251"/>
                    <a:gd name="T15" fmla="*/ 12 h 160"/>
                    <a:gd name="T16" fmla="*/ 31 w 251"/>
                    <a:gd name="T17" fmla="*/ 0 h 160"/>
                    <a:gd name="T18" fmla="*/ 26 w 251"/>
                    <a:gd name="T19" fmla="*/ 3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1"/>
                    <a:gd name="T31" fmla="*/ 0 h 160"/>
                    <a:gd name="T32" fmla="*/ 251 w 251"/>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1" h="160">
                      <a:moveTo>
                        <a:pt x="212" y="19"/>
                      </a:moveTo>
                      <a:lnTo>
                        <a:pt x="159" y="61"/>
                      </a:lnTo>
                      <a:lnTo>
                        <a:pt x="110" y="100"/>
                      </a:lnTo>
                      <a:lnTo>
                        <a:pt x="39" y="125"/>
                      </a:lnTo>
                      <a:lnTo>
                        <a:pt x="0" y="138"/>
                      </a:lnTo>
                      <a:lnTo>
                        <a:pt x="32" y="160"/>
                      </a:lnTo>
                      <a:lnTo>
                        <a:pt x="82" y="152"/>
                      </a:lnTo>
                      <a:lnTo>
                        <a:pt x="160" y="100"/>
                      </a:lnTo>
                      <a:lnTo>
                        <a:pt x="251" y="0"/>
                      </a:lnTo>
                      <a:lnTo>
                        <a:pt x="212" y="19"/>
                      </a:lnTo>
                      <a:close/>
                    </a:path>
                  </a:pathLst>
                </a:custGeom>
                <a:solidFill>
                  <a:srgbClr val="000000"/>
                </a:solidFill>
                <a:ln w="9525">
                  <a:noFill/>
                  <a:round/>
                  <a:headEnd/>
                  <a:tailEnd/>
                </a:ln>
              </p:spPr>
              <p:txBody>
                <a:bodyPr/>
                <a:lstStyle/>
                <a:p>
                  <a:pPr>
                    <a:defRPr/>
                  </a:pPr>
                  <a:endParaRPr lang="de-DE" sz="1342"/>
                </a:p>
              </p:txBody>
            </p:sp>
          </p:grpSp>
        </p:grpSp>
        <p:pic>
          <p:nvPicPr>
            <p:cNvPr id="7" name="Picture 4" descr="C:\Users\kaage.CS-NT-DOMAENE\AppData\Local\Microsoft\Windows\Temporary Internet Files\Content.IE5\L8UM0JM8\MC900307773[1].wmf">
              <a:extLst>
                <a:ext uri="{FF2B5EF4-FFF2-40B4-BE49-F238E27FC236}">
                  <a16:creationId xmlns:a16="http://schemas.microsoft.com/office/drawing/2014/main" id="{F843F7DA-5D4F-4D1E-A8EE-2037A8570B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3645024"/>
              <a:ext cx="366033" cy="3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Users\kaage.CS-NT-DOMAENE\AppData\Local\Microsoft\Windows\Temporary Internet Files\Content.IE5\XGJZ7P72\MC900349988[1].wmf">
              <a:extLst>
                <a:ext uri="{FF2B5EF4-FFF2-40B4-BE49-F238E27FC236}">
                  <a16:creationId xmlns:a16="http://schemas.microsoft.com/office/drawing/2014/main" id="{F4DDD8B9-6BB8-4382-9F9D-3B6439E930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3789040"/>
              <a:ext cx="432048" cy="32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 name="Gruppieren 185">
            <a:extLst>
              <a:ext uri="{FF2B5EF4-FFF2-40B4-BE49-F238E27FC236}">
                <a16:creationId xmlns:a16="http://schemas.microsoft.com/office/drawing/2014/main" id="{0D5E42F6-D9FD-44A7-9CA8-EFC701150CC9}"/>
              </a:ext>
            </a:extLst>
          </p:cNvPr>
          <p:cNvGrpSpPr>
            <a:grpSpLocks/>
          </p:cNvGrpSpPr>
          <p:nvPr/>
        </p:nvGrpSpPr>
        <p:grpSpPr bwMode="auto">
          <a:xfrm>
            <a:off x="1166749" y="3839808"/>
            <a:ext cx="772357" cy="1023542"/>
            <a:chOff x="-108520" y="3356992"/>
            <a:chExt cx="1629461" cy="2160240"/>
          </a:xfrm>
        </p:grpSpPr>
        <p:pic>
          <p:nvPicPr>
            <p:cNvPr id="115" name="Picture 163" descr="C:\Users\kaage.CS-NT-DOMAENE\AppData\Local\Microsoft\Windows\Temporary Internet Files\Content.IE5\QZW61W2X\MC900196290[1].wmf">
              <a:extLst>
                <a:ext uri="{FF2B5EF4-FFF2-40B4-BE49-F238E27FC236}">
                  <a16:creationId xmlns:a16="http://schemas.microsoft.com/office/drawing/2014/main" id="{21F0CAAC-FA46-4ACA-A762-8F2CE3BA9C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520" y="3356992"/>
              <a:ext cx="1629461" cy="179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162" descr="C:\Users\kaage.CS-NT-DOMAENE\AppData\Local\Microsoft\Windows\Temporary Internet Files\Content.IE5\900VVYZS\MC900186066[1].wmf">
              <a:extLst>
                <a:ext uri="{FF2B5EF4-FFF2-40B4-BE49-F238E27FC236}">
                  <a16:creationId xmlns:a16="http://schemas.microsoft.com/office/drawing/2014/main" id="{A48B9B9D-EF82-4777-A4D5-9B24E59429B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4221088"/>
              <a:ext cx="1045526"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7" name="Pfeil nach rechts 321">
            <a:extLst>
              <a:ext uri="{FF2B5EF4-FFF2-40B4-BE49-F238E27FC236}">
                <a16:creationId xmlns:a16="http://schemas.microsoft.com/office/drawing/2014/main" id="{03B9D1CE-73F9-4473-B28D-D0D7C260AD45}"/>
              </a:ext>
            </a:extLst>
          </p:cNvPr>
          <p:cNvSpPr/>
          <p:nvPr/>
        </p:nvSpPr>
        <p:spPr bwMode="auto">
          <a:xfrm>
            <a:off x="2122558" y="2816619"/>
            <a:ext cx="895472" cy="716964"/>
          </a:xfrm>
          <a:prstGeom prst="rightArrow">
            <a:avLst/>
          </a:prstGeom>
          <a:solidFill>
            <a:srgbClr val="66CCFF"/>
          </a:solidFill>
          <a:ln w="9525" cap="flat" cmpd="sng" algn="ctr">
            <a:noFill/>
            <a:prstDash val="solid"/>
            <a:round/>
            <a:headEnd type="none" w="med" len="med"/>
            <a:tailEnd type="none" w="med" len="med"/>
          </a:ln>
          <a:effectLst/>
        </p:spPr>
        <p:txBody>
          <a:bodyPr/>
          <a:lstStyle/>
          <a:p>
            <a:pPr>
              <a:defRPr/>
            </a:pPr>
            <a:endParaRPr lang="de-DE" sz="1342"/>
          </a:p>
        </p:txBody>
      </p:sp>
      <p:pic>
        <p:nvPicPr>
          <p:cNvPr id="118" name="Picture 160" descr="C:\Users\kaage.CS-NT-DOMAENE\AppData\Local\Microsoft\Windows\Temporary Internet Files\Content.IE5\QZW61W2X\MC900349992[1].wmf">
            <a:extLst>
              <a:ext uri="{FF2B5EF4-FFF2-40B4-BE49-F238E27FC236}">
                <a16:creationId xmlns:a16="http://schemas.microsoft.com/office/drawing/2014/main" id="{D3861C05-D385-4136-A846-7493E2376A1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48222" y="3163639"/>
            <a:ext cx="470883" cy="34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161" descr="C:\Users\kaage.CS-NT-DOMAENE\AppData\Local\Microsoft\Windows\Temporary Internet Files\Content.IE5\900VVYZS\MC900323411[1].wmf">
            <a:extLst>
              <a:ext uri="{FF2B5EF4-FFF2-40B4-BE49-F238E27FC236}">
                <a16:creationId xmlns:a16="http://schemas.microsoft.com/office/drawing/2014/main" id="{13700747-69C9-4339-9ABD-A0673402E73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2192587" y="2939815"/>
            <a:ext cx="192084" cy="29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0" name="Gruppieren 185">
            <a:extLst>
              <a:ext uri="{FF2B5EF4-FFF2-40B4-BE49-F238E27FC236}">
                <a16:creationId xmlns:a16="http://schemas.microsoft.com/office/drawing/2014/main" id="{3F615655-7925-4CCD-9426-E6450159EC6A}"/>
              </a:ext>
            </a:extLst>
          </p:cNvPr>
          <p:cNvGrpSpPr>
            <a:grpSpLocks/>
          </p:cNvGrpSpPr>
          <p:nvPr/>
        </p:nvGrpSpPr>
        <p:grpSpPr bwMode="auto">
          <a:xfrm>
            <a:off x="1166747" y="2734530"/>
            <a:ext cx="772357" cy="1023542"/>
            <a:chOff x="-108520" y="3356992"/>
            <a:chExt cx="1629461" cy="2160240"/>
          </a:xfrm>
        </p:grpSpPr>
        <p:pic>
          <p:nvPicPr>
            <p:cNvPr id="121" name="Picture 163" descr="C:\Users\kaage.CS-NT-DOMAENE\AppData\Local\Microsoft\Windows\Temporary Internet Files\Content.IE5\QZW61W2X\MC900196290[1].wmf">
              <a:extLst>
                <a:ext uri="{FF2B5EF4-FFF2-40B4-BE49-F238E27FC236}">
                  <a16:creationId xmlns:a16="http://schemas.microsoft.com/office/drawing/2014/main" id="{7962D152-233D-48DB-9E18-7DE3243661F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520" y="3356992"/>
              <a:ext cx="1629461" cy="179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62" descr="C:\Users\kaage.CS-NT-DOMAENE\AppData\Local\Microsoft\Windows\Temporary Internet Files\Content.IE5\900VVYZS\MC900186066[1].wmf">
              <a:extLst>
                <a:ext uri="{FF2B5EF4-FFF2-40B4-BE49-F238E27FC236}">
                  <a16:creationId xmlns:a16="http://schemas.microsoft.com/office/drawing/2014/main" id="{5B4CE515-B9EC-4EA3-87FD-13304E4B49A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4221088"/>
              <a:ext cx="1045526"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 name="Gruppieren 185">
            <a:extLst>
              <a:ext uri="{FF2B5EF4-FFF2-40B4-BE49-F238E27FC236}">
                <a16:creationId xmlns:a16="http://schemas.microsoft.com/office/drawing/2014/main" id="{28C4A716-7785-412A-B737-3818F3D5315D}"/>
              </a:ext>
            </a:extLst>
          </p:cNvPr>
          <p:cNvGrpSpPr>
            <a:grpSpLocks/>
          </p:cNvGrpSpPr>
          <p:nvPr/>
        </p:nvGrpSpPr>
        <p:grpSpPr bwMode="auto">
          <a:xfrm>
            <a:off x="1166747" y="1619074"/>
            <a:ext cx="772357" cy="1023542"/>
            <a:chOff x="-108520" y="3356992"/>
            <a:chExt cx="1629461" cy="2160240"/>
          </a:xfrm>
        </p:grpSpPr>
        <p:pic>
          <p:nvPicPr>
            <p:cNvPr id="124" name="Picture 163" descr="C:\Users\kaage.CS-NT-DOMAENE\AppData\Local\Microsoft\Windows\Temporary Internet Files\Content.IE5\QZW61W2X\MC900196290[1].wmf">
              <a:extLst>
                <a:ext uri="{FF2B5EF4-FFF2-40B4-BE49-F238E27FC236}">
                  <a16:creationId xmlns:a16="http://schemas.microsoft.com/office/drawing/2014/main" id="{00C13E31-25D3-461D-B0AE-FB4D9AC2CB6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520" y="3356992"/>
              <a:ext cx="1629461" cy="179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162" descr="C:\Users\kaage.CS-NT-DOMAENE\AppData\Local\Microsoft\Windows\Temporary Internet Files\Content.IE5\900VVYZS\MC900186066[1].wmf">
              <a:extLst>
                <a:ext uri="{FF2B5EF4-FFF2-40B4-BE49-F238E27FC236}">
                  <a16:creationId xmlns:a16="http://schemas.microsoft.com/office/drawing/2014/main" id="{3821B51E-E5CF-4A31-A440-AA1BC059384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4221088"/>
              <a:ext cx="1045526"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6" name="Pfeil nach rechts 326">
            <a:extLst>
              <a:ext uri="{FF2B5EF4-FFF2-40B4-BE49-F238E27FC236}">
                <a16:creationId xmlns:a16="http://schemas.microsoft.com/office/drawing/2014/main" id="{81262257-D23E-4AA3-B0AC-8856BF33F317}"/>
              </a:ext>
            </a:extLst>
          </p:cNvPr>
          <p:cNvSpPr/>
          <p:nvPr/>
        </p:nvSpPr>
        <p:spPr bwMode="auto">
          <a:xfrm rot="1952481">
            <a:off x="2176871" y="1915096"/>
            <a:ext cx="895472" cy="716964"/>
          </a:xfrm>
          <a:prstGeom prst="rightArrow">
            <a:avLst/>
          </a:prstGeom>
          <a:solidFill>
            <a:srgbClr val="66CCFF"/>
          </a:solidFill>
          <a:ln w="9525" cap="flat" cmpd="sng" algn="ctr">
            <a:noFill/>
            <a:prstDash val="solid"/>
            <a:round/>
            <a:headEnd type="none" w="med" len="med"/>
            <a:tailEnd type="none" w="med" len="med"/>
          </a:ln>
          <a:effectLst/>
        </p:spPr>
        <p:txBody>
          <a:bodyPr/>
          <a:lstStyle/>
          <a:p>
            <a:pPr>
              <a:defRPr/>
            </a:pPr>
            <a:endParaRPr lang="de-DE" sz="1342"/>
          </a:p>
        </p:txBody>
      </p:sp>
      <p:pic>
        <p:nvPicPr>
          <p:cNvPr id="127" name="Picture 160" descr="C:\Users\kaage.CS-NT-DOMAENE\AppData\Local\Microsoft\Windows\Temporary Internet Files\Content.IE5\QZW61W2X\MC900349992[1].wmf">
            <a:extLst>
              <a:ext uri="{FF2B5EF4-FFF2-40B4-BE49-F238E27FC236}">
                <a16:creationId xmlns:a16="http://schemas.microsoft.com/office/drawing/2014/main" id="{68C5F388-209C-4AFD-BD84-AA8BE48CD70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7241" y="2199383"/>
            <a:ext cx="470883" cy="34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161" descr="C:\Users\kaage.CS-NT-DOMAENE\AppData\Local\Microsoft\Windows\Temporary Internet Files\Content.IE5\900VVYZS\MC900323411[1].wmf">
            <a:extLst>
              <a:ext uri="{FF2B5EF4-FFF2-40B4-BE49-F238E27FC236}">
                <a16:creationId xmlns:a16="http://schemas.microsoft.com/office/drawing/2014/main" id="{6DFBBE1C-24A0-45FB-842A-2BDC90A6A4E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2262322" y="1926481"/>
            <a:ext cx="192084" cy="29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Pfeil nach rechts 333">
            <a:extLst>
              <a:ext uri="{FF2B5EF4-FFF2-40B4-BE49-F238E27FC236}">
                <a16:creationId xmlns:a16="http://schemas.microsoft.com/office/drawing/2014/main" id="{123257AE-6C51-43B8-9C5D-4CD8DD5E5FB9}"/>
              </a:ext>
            </a:extLst>
          </p:cNvPr>
          <p:cNvSpPr/>
          <p:nvPr/>
        </p:nvSpPr>
        <p:spPr bwMode="auto">
          <a:xfrm rot="20080531">
            <a:off x="5798170" y="2164869"/>
            <a:ext cx="895472" cy="716964"/>
          </a:xfrm>
          <a:prstGeom prst="rightArrow">
            <a:avLst/>
          </a:prstGeom>
          <a:solidFill>
            <a:srgbClr val="66CCFF"/>
          </a:solidFill>
          <a:ln w="9525" cap="flat" cmpd="sng" algn="ctr">
            <a:noFill/>
            <a:prstDash val="solid"/>
            <a:round/>
            <a:headEnd type="none" w="med" len="med"/>
            <a:tailEnd type="none" w="med" len="med"/>
          </a:ln>
          <a:effectLst/>
        </p:spPr>
        <p:txBody>
          <a:bodyPr/>
          <a:lstStyle/>
          <a:p>
            <a:pPr>
              <a:defRPr/>
            </a:pPr>
            <a:endParaRPr lang="de-DE" sz="1342"/>
          </a:p>
        </p:txBody>
      </p:sp>
      <p:sp>
        <p:nvSpPr>
          <p:cNvPr id="131" name="Pfeil nach rechts 334">
            <a:extLst>
              <a:ext uri="{FF2B5EF4-FFF2-40B4-BE49-F238E27FC236}">
                <a16:creationId xmlns:a16="http://schemas.microsoft.com/office/drawing/2014/main" id="{5B3D2738-EA34-4D84-AC90-330587631756}"/>
              </a:ext>
            </a:extLst>
          </p:cNvPr>
          <p:cNvSpPr/>
          <p:nvPr/>
        </p:nvSpPr>
        <p:spPr bwMode="auto">
          <a:xfrm rot="1952481">
            <a:off x="5812083" y="3470920"/>
            <a:ext cx="895472" cy="716964"/>
          </a:xfrm>
          <a:prstGeom prst="rightArrow">
            <a:avLst/>
          </a:prstGeom>
          <a:solidFill>
            <a:srgbClr val="66CCFF"/>
          </a:solidFill>
          <a:ln w="9525" cap="flat" cmpd="sng" algn="ctr">
            <a:noFill/>
            <a:prstDash val="solid"/>
            <a:round/>
            <a:headEnd type="none" w="med" len="med"/>
            <a:tailEnd type="none" w="med" len="med"/>
          </a:ln>
          <a:effectLst/>
        </p:spPr>
        <p:txBody>
          <a:bodyPr/>
          <a:lstStyle/>
          <a:p>
            <a:pPr>
              <a:defRPr/>
            </a:pPr>
            <a:endParaRPr lang="de-DE" sz="1342"/>
          </a:p>
        </p:txBody>
      </p:sp>
      <p:sp>
        <p:nvSpPr>
          <p:cNvPr id="132" name="Pfeil nach rechts 333">
            <a:extLst>
              <a:ext uri="{FF2B5EF4-FFF2-40B4-BE49-F238E27FC236}">
                <a16:creationId xmlns:a16="http://schemas.microsoft.com/office/drawing/2014/main" id="{5CE42CDF-C8E4-44BC-BCC9-8EDC35518857}"/>
              </a:ext>
            </a:extLst>
          </p:cNvPr>
          <p:cNvSpPr/>
          <p:nvPr/>
        </p:nvSpPr>
        <p:spPr bwMode="auto">
          <a:xfrm rot="20080531">
            <a:off x="2117752" y="3738812"/>
            <a:ext cx="895472" cy="716964"/>
          </a:xfrm>
          <a:prstGeom prst="rightArrow">
            <a:avLst/>
          </a:prstGeom>
          <a:solidFill>
            <a:srgbClr val="66CCFF"/>
          </a:solidFill>
          <a:ln w="9525" cap="flat" cmpd="sng" algn="ctr">
            <a:noFill/>
            <a:prstDash val="solid"/>
            <a:round/>
            <a:headEnd type="none" w="med" len="med"/>
            <a:tailEnd type="none" w="med" len="med"/>
          </a:ln>
          <a:effectLst/>
        </p:spPr>
        <p:txBody>
          <a:bodyPr/>
          <a:lstStyle/>
          <a:p>
            <a:pPr>
              <a:defRPr/>
            </a:pPr>
            <a:endParaRPr lang="de-DE" sz="1342"/>
          </a:p>
        </p:txBody>
      </p:sp>
      <p:pic>
        <p:nvPicPr>
          <p:cNvPr id="133" name="Picture 160" descr="C:\Users\kaage.CS-NT-DOMAENE\AppData\Local\Microsoft\Windows\Temporary Internet Files\Content.IE5\QZW61W2X\MC900349992[1].wmf">
            <a:extLst>
              <a:ext uri="{FF2B5EF4-FFF2-40B4-BE49-F238E27FC236}">
                <a16:creationId xmlns:a16="http://schemas.microsoft.com/office/drawing/2014/main" id="{63921460-B907-438E-888C-4C085CBB53D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48221" y="4096993"/>
            <a:ext cx="470884" cy="34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161" descr="C:\Users\kaage.CS-NT-DOMAENE\AppData\Local\Microsoft\Windows\Temporary Internet Files\Content.IE5\900VVYZS\MC900323411[1].wmf">
            <a:extLst>
              <a:ext uri="{FF2B5EF4-FFF2-40B4-BE49-F238E27FC236}">
                <a16:creationId xmlns:a16="http://schemas.microsoft.com/office/drawing/2014/main" id="{273ABE8B-FEF9-4610-8995-D844677542A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2192587" y="3873169"/>
            <a:ext cx="192084" cy="29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135">
            <a:extLst>
              <a:ext uri="{FF2B5EF4-FFF2-40B4-BE49-F238E27FC236}">
                <a16:creationId xmlns:a16="http://schemas.microsoft.com/office/drawing/2014/main" id="{6E4530E8-1931-417B-9A93-808163660698}"/>
              </a:ext>
            </a:extLst>
          </p:cNvPr>
          <p:cNvPicPr>
            <a:picLocks noChangeAspect="1"/>
          </p:cNvPicPr>
          <p:nvPr/>
        </p:nvPicPr>
        <p:blipFill>
          <a:blip r:embed="rId10"/>
          <a:stretch>
            <a:fillRect/>
          </a:stretch>
        </p:blipFill>
        <p:spPr>
          <a:xfrm>
            <a:off x="6718907" y="3732483"/>
            <a:ext cx="2445837" cy="771483"/>
          </a:xfrm>
          <a:prstGeom prst="rect">
            <a:avLst/>
          </a:prstGeom>
        </p:spPr>
      </p:pic>
      <p:sp>
        <p:nvSpPr>
          <p:cNvPr id="138" name="Inhaltsplatzhalter 2">
            <a:extLst>
              <a:ext uri="{FF2B5EF4-FFF2-40B4-BE49-F238E27FC236}">
                <a16:creationId xmlns:a16="http://schemas.microsoft.com/office/drawing/2014/main" id="{B4A11F30-8A09-4173-BFDE-CDBB616BB631}"/>
              </a:ext>
            </a:extLst>
          </p:cNvPr>
          <p:cNvSpPr txBox="1">
            <a:spLocks/>
          </p:cNvSpPr>
          <p:nvPr/>
        </p:nvSpPr>
        <p:spPr>
          <a:xfrm>
            <a:off x="2480366" y="1911024"/>
            <a:ext cx="288670" cy="264279"/>
          </a:xfrm>
          <a:prstGeom prst="rect">
            <a:avLst/>
          </a:prstGeom>
        </p:spPr>
        <p:txBody>
          <a:bodyPr vert="horz" lIns="68157" tIns="34078" rIns="68157" bIns="34078" rtlCol="0">
            <a:normAutofit lnSpcReduction="10000"/>
          </a:bodyPr>
          <a:lstStyle>
            <a:lvl1pPr marL="342900" indent="-34290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800" kern="1200" dirty="0" smtClean="0">
                <a:solidFill>
                  <a:srgbClr val="4D4D4D"/>
                </a:solidFill>
                <a:latin typeface="+mn-lt"/>
                <a:ea typeface="+mn-ea"/>
                <a:cs typeface="+mn-cs"/>
              </a:defRPr>
            </a:lvl1pPr>
            <a:lvl2pPr marL="742950" indent="-28575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600" kern="1200" dirty="0" smtClean="0">
                <a:solidFill>
                  <a:srgbClr val="4D4D4D"/>
                </a:solidFill>
                <a:latin typeface="+mn-lt"/>
                <a:ea typeface="+mn-ea"/>
                <a:cs typeface="+mn-cs"/>
              </a:defRPr>
            </a:lvl2pPr>
            <a:lvl3pPr marL="1143000" indent="-22860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400" kern="1200" dirty="0" smtClean="0">
                <a:solidFill>
                  <a:srgbClr val="4D4D4D"/>
                </a:solidFill>
                <a:latin typeface="+mn-lt"/>
                <a:ea typeface="+mn-ea"/>
                <a:cs typeface="+mn-cs"/>
              </a:defRPr>
            </a:lvl3pPr>
            <a:lvl4pPr marL="1600200" indent="-22860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200" kern="1200" dirty="0" smtClean="0">
                <a:solidFill>
                  <a:srgbClr val="4D4D4D"/>
                </a:solidFill>
                <a:latin typeface="+mn-lt"/>
                <a:ea typeface="+mn-ea"/>
                <a:cs typeface="+mn-cs"/>
              </a:defRPr>
            </a:lvl4pPr>
            <a:lvl5pPr marL="2057400" indent="-22860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200" kern="1200">
                <a:solidFill>
                  <a:srgbClr val="4D4D4D"/>
                </a:solidFill>
                <a:latin typeface="+mn-lt"/>
                <a:ea typeface="+mn-ea"/>
                <a:cs typeface="+mn-cs"/>
              </a:defRPr>
            </a:lvl5pPr>
            <a:lvl6pPr marL="2514600" indent="-22860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200" kern="1200">
                <a:solidFill>
                  <a:srgbClr val="4D4D4D"/>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342" dirty="0"/>
              <a:t>@</a:t>
            </a:r>
            <a:endParaRPr lang="en-US" sz="1193" dirty="0"/>
          </a:p>
        </p:txBody>
      </p:sp>
      <p:sp>
        <p:nvSpPr>
          <p:cNvPr id="139" name="Inhaltsplatzhalter 2">
            <a:extLst>
              <a:ext uri="{FF2B5EF4-FFF2-40B4-BE49-F238E27FC236}">
                <a16:creationId xmlns:a16="http://schemas.microsoft.com/office/drawing/2014/main" id="{C4337D8B-369A-44C3-B475-5149B9AC1956}"/>
              </a:ext>
            </a:extLst>
          </p:cNvPr>
          <p:cNvSpPr txBox="1">
            <a:spLocks/>
          </p:cNvSpPr>
          <p:nvPr/>
        </p:nvSpPr>
        <p:spPr>
          <a:xfrm>
            <a:off x="2403018" y="2884007"/>
            <a:ext cx="288670" cy="264279"/>
          </a:xfrm>
          <a:prstGeom prst="rect">
            <a:avLst/>
          </a:prstGeom>
        </p:spPr>
        <p:txBody>
          <a:bodyPr vert="horz" lIns="68157" tIns="34078" rIns="68157" bIns="34078" rtlCol="0">
            <a:normAutofit lnSpcReduction="10000"/>
          </a:bodyPr>
          <a:lstStyle>
            <a:lvl1pPr marL="342900" indent="-34290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800" kern="1200" dirty="0" smtClean="0">
                <a:solidFill>
                  <a:srgbClr val="4D4D4D"/>
                </a:solidFill>
                <a:latin typeface="+mn-lt"/>
                <a:ea typeface="+mn-ea"/>
                <a:cs typeface="+mn-cs"/>
              </a:defRPr>
            </a:lvl1pPr>
            <a:lvl2pPr marL="742950" indent="-28575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600" kern="1200" dirty="0" smtClean="0">
                <a:solidFill>
                  <a:srgbClr val="4D4D4D"/>
                </a:solidFill>
                <a:latin typeface="+mn-lt"/>
                <a:ea typeface="+mn-ea"/>
                <a:cs typeface="+mn-cs"/>
              </a:defRPr>
            </a:lvl2pPr>
            <a:lvl3pPr marL="1143000" indent="-22860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400" kern="1200" dirty="0" smtClean="0">
                <a:solidFill>
                  <a:srgbClr val="4D4D4D"/>
                </a:solidFill>
                <a:latin typeface="+mn-lt"/>
                <a:ea typeface="+mn-ea"/>
                <a:cs typeface="+mn-cs"/>
              </a:defRPr>
            </a:lvl3pPr>
            <a:lvl4pPr marL="1600200" indent="-22860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200" kern="1200" dirty="0" smtClean="0">
                <a:solidFill>
                  <a:srgbClr val="4D4D4D"/>
                </a:solidFill>
                <a:latin typeface="+mn-lt"/>
                <a:ea typeface="+mn-ea"/>
                <a:cs typeface="+mn-cs"/>
              </a:defRPr>
            </a:lvl4pPr>
            <a:lvl5pPr marL="2057400" indent="-22860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200" kern="1200">
                <a:solidFill>
                  <a:srgbClr val="4D4D4D"/>
                </a:solidFill>
                <a:latin typeface="+mn-lt"/>
                <a:ea typeface="+mn-ea"/>
                <a:cs typeface="+mn-cs"/>
              </a:defRPr>
            </a:lvl5pPr>
            <a:lvl6pPr marL="2514600" indent="-22860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200" kern="1200">
                <a:solidFill>
                  <a:srgbClr val="4D4D4D"/>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342" dirty="0"/>
              <a:t>@</a:t>
            </a:r>
            <a:endParaRPr lang="en-US" sz="1193" dirty="0"/>
          </a:p>
        </p:txBody>
      </p:sp>
      <p:sp>
        <p:nvSpPr>
          <p:cNvPr id="140" name="Inhaltsplatzhalter 2">
            <a:extLst>
              <a:ext uri="{FF2B5EF4-FFF2-40B4-BE49-F238E27FC236}">
                <a16:creationId xmlns:a16="http://schemas.microsoft.com/office/drawing/2014/main" id="{94AC7382-5DE6-45FA-BE66-11FFB318E82C}"/>
              </a:ext>
            </a:extLst>
          </p:cNvPr>
          <p:cNvSpPr txBox="1">
            <a:spLocks/>
          </p:cNvSpPr>
          <p:nvPr/>
        </p:nvSpPr>
        <p:spPr>
          <a:xfrm>
            <a:off x="2403018" y="3791640"/>
            <a:ext cx="288670" cy="264279"/>
          </a:xfrm>
          <a:prstGeom prst="rect">
            <a:avLst/>
          </a:prstGeom>
        </p:spPr>
        <p:txBody>
          <a:bodyPr vert="horz" lIns="68157" tIns="34078" rIns="68157" bIns="34078" rtlCol="0">
            <a:normAutofit lnSpcReduction="10000"/>
          </a:bodyPr>
          <a:lstStyle>
            <a:lvl1pPr marL="342900" indent="-34290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800" kern="1200" dirty="0" smtClean="0">
                <a:solidFill>
                  <a:srgbClr val="4D4D4D"/>
                </a:solidFill>
                <a:latin typeface="+mn-lt"/>
                <a:ea typeface="+mn-ea"/>
                <a:cs typeface="+mn-cs"/>
              </a:defRPr>
            </a:lvl1pPr>
            <a:lvl2pPr marL="742950" indent="-28575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600" kern="1200" dirty="0" smtClean="0">
                <a:solidFill>
                  <a:srgbClr val="4D4D4D"/>
                </a:solidFill>
                <a:latin typeface="+mn-lt"/>
                <a:ea typeface="+mn-ea"/>
                <a:cs typeface="+mn-cs"/>
              </a:defRPr>
            </a:lvl2pPr>
            <a:lvl3pPr marL="1143000" indent="-22860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400" kern="1200" dirty="0" smtClean="0">
                <a:solidFill>
                  <a:srgbClr val="4D4D4D"/>
                </a:solidFill>
                <a:latin typeface="+mn-lt"/>
                <a:ea typeface="+mn-ea"/>
                <a:cs typeface="+mn-cs"/>
              </a:defRPr>
            </a:lvl3pPr>
            <a:lvl4pPr marL="1600200" indent="-22860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200" kern="1200" dirty="0" smtClean="0">
                <a:solidFill>
                  <a:srgbClr val="4D4D4D"/>
                </a:solidFill>
                <a:latin typeface="+mn-lt"/>
                <a:ea typeface="+mn-ea"/>
                <a:cs typeface="+mn-cs"/>
              </a:defRPr>
            </a:lvl4pPr>
            <a:lvl5pPr marL="2057400" indent="-22860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200" kern="1200">
                <a:solidFill>
                  <a:srgbClr val="4D4D4D"/>
                </a:solidFill>
                <a:latin typeface="+mn-lt"/>
                <a:ea typeface="+mn-ea"/>
                <a:cs typeface="+mn-cs"/>
              </a:defRPr>
            </a:lvl5pPr>
            <a:lvl6pPr marL="2514600" indent="-228600" algn="l" defTabSz="914400" rtl="0" eaLnBrk="1" fontAlgn="base" latinLnBrk="0" hangingPunct="1">
              <a:spcBef>
                <a:spcPct val="20000"/>
              </a:spcBef>
              <a:spcAft>
                <a:spcPct val="0"/>
              </a:spcAft>
              <a:buClr>
                <a:srgbClr val="003399"/>
              </a:buClr>
              <a:buSzPct val="80000"/>
              <a:buFont typeface="Arial Unicode MS" pitchFamily="34" charset="-128"/>
              <a:buChar char="▮"/>
              <a:defRPr lang="de-DE" sz="1200" kern="1200">
                <a:solidFill>
                  <a:srgbClr val="4D4D4D"/>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342" dirty="0"/>
              <a:t>@</a:t>
            </a:r>
            <a:endParaRPr lang="en-US" sz="1193" dirty="0"/>
          </a:p>
        </p:txBody>
      </p:sp>
      <p:sp>
        <p:nvSpPr>
          <p:cNvPr id="281" name="TextBox 280">
            <a:extLst>
              <a:ext uri="{FF2B5EF4-FFF2-40B4-BE49-F238E27FC236}">
                <a16:creationId xmlns:a16="http://schemas.microsoft.com/office/drawing/2014/main" id="{AE96081F-7336-49B2-9703-18DD4A28DE30}"/>
              </a:ext>
            </a:extLst>
          </p:cNvPr>
          <p:cNvSpPr txBox="1"/>
          <p:nvPr/>
        </p:nvSpPr>
        <p:spPr>
          <a:xfrm>
            <a:off x="6660827" y="1160965"/>
            <a:ext cx="2296704" cy="1911730"/>
          </a:xfrm>
          <a:prstGeom prst="rect">
            <a:avLst/>
          </a:prstGeom>
          <a:noFill/>
        </p:spPr>
        <p:txBody>
          <a:bodyPr wrap="square" rtlCol="0">
            <a:spAutoFit/>
          </a:bodyPr>
          <a:lstStyle/>
          <a:p>
            <a:r>
              <a:rPr lang="de-DE" sz="696" dirty="0"/>
              <a:t>&lt;?</a:t>
            </a:r>
            <a:r>
              <a:rPr lang="de-DE" sz="696" dirty="0" err="1"/>
              <a:t>xml</a:t>
            </a:r>
            <a:r>
              <a:rPr lang="de-DE" sz="696" dirty="0"/>
              <a:t> </a:t>
            </a:r>
            <a:r>
              <a:rPr lang="de-DE" sz="696" dirty="0" err="1"/>
              <a:t>version</a:t>
            </a:r>
            <a:r>
              <a:rPr lang="de-DE" sz="696" dirty="0"/>
              <a:t>="1.0" </a:t>
            </a:r>
            <a:r>
              <a:rPr lang="de-DE" sz="696" dirty="0" err="1"/>
              <a:t>encoding</a:t>
            </a:r>
            <a:r>
              <a:rPr lang="de-DE" sz="696" dirty="0"/>
              <a:t>="UTF-8"?&gt;&lt;</a:t>
            </a:r>
            <a:r>
              <a:rPr lang="de-DE" sz="696" dirty="0" err="1"/>
              <a:t>aixm-message:AIXMBasicMessage</a:t>
            </a:r>
            <a:r>
              <a:rPr lang="de-DE" sz="696" dirty="0"/>
              <a:t> </a:t>
            </a:r>
            <a:r>
              <a:rPr lang="de-DE" sz="696" dirty="0" err="1"/>
              <a:t>xmlns:aixm-message</a:t>
            </a:r>
            <a:r>
              <a:rPr lang="de-DE" sz="696" dirty="0"/>
              <a:t>="http://www.aixm.aero/schema/5.1/message" </a:t>
            </a:r>
            <a:r>
              <a:rPr lang="de-DE" sz="696" dirty="0" err="1"/>
              <a:t>xmlns:gml</a:t>
            </a:r>
            <a:r>
              <a:rPr lang="de-DE" sz="696" dirty="0"/>
              <a:t>="http://www.opengis.net/gml/3.2" </a:t>
            </a:r>
            <a:r>
              <a:rPr lang="de-DE" sz="696" dirty="0" err="1"/>
              <a:t>gml:id</a:t>
            </a:r>
            <a:r>
              <a:rPr lang="de-DE" sz="696" dirty="0"/>
              <a:t>="gmlID807"&gt;</a:t>
            </a:r>
          </a:p>
          <a:p>
            <a:r>
              <a:rPr lang="de-DE" sz="696" dirty="0"/>
              <a:t>&lt;</a:t>
            </a:r>
            <a:r>
              <a:rPr lang="de-DE" sz="696" dirty="0" err="1"/>
              <a:t>aixm-message:hasMember</a:t>
            </a:r>
            <a:r>
              <a:rPr lang="de-DE" sz="696" dirty="0"/>
              <a:t>&gt;</a:t>
            </a:r>
          </a:p>
          <a:p>
            <a:r>
              <a:rPr lang="de-DE" sz="696" dirty="0"/>
              <a:t>    &lt;</a:t>
            </a:r>
            <a:r>
              <a:rPr lang="de-DE" sz="696" dirty="0" err="1"/>
              <a:t>aixm:Airspace</a:t>
            </a:r>
            <a:r>
              <a:rPr lang="de-DE" sz="696" dirty="0"/>
              <a:t> </a:t>
            </a:r>
            <a:r>
              <a:rPr lang="de-DE" sz="696" dirty="0" err="1"/>
              <a:t>xmlns:aixm</a:t>
            </a:r>
            <a:r>
              <a:rPr lang="de-DE" sz="696" dirty="0"/>
              <a:t>="http://www.aixm.aero/schema/5.1" </a:t>
            </a:r>
            <a:r>
              <a:rPr lang="de-DE" sz="696" dirty="0" err="1"/>
              <a:t>gml:id</a:t>
            </a:r>
            <a:r>
              <a:rPr lang="de-DE" sz="696" dirty="0"/>
              <a:t>="gmlID808"&gt;</a:t>
            </a:r>
          </a:p>
          <a:p>
            <a:r>
              <a:rPr lang="de-DE" sz="696" dirty="0"/>
              <a:t>      &lt;</a:t>
            </a:r>
            <a:r>
              <a:rPr lang="de-DE" sz="696" dirty="0" err="1"/>
              <a:t>gml:identifier</a:t>
            </a:r>
            <a:r>
              <a:rPr lang="de-DE" sz="696" dirty="0"/>
              <a:t> </a:t>
            </a:r>
            <a:r>
              <a:rPr lang="de-DE" sz="696" dirty="0" err="1"/>
              <a:t>codeSpace</a:t>
            </a:r>
            <a:r>
              <a:rPr lang="de-DE" sz="696" dirty="0"/>
              <a:t>="</a:t>
            </a:r>
            <a:r>
              <a:rPr lang="de-DE" sz="696" dirty="0" err="1"/>
              <a:t>urn:uuid</a:t>
            </a:r>
            <a:r>
              <a:rPr lang="de-DE" sz="696" dirty="0"/>
              <a:t>:"&gt;54bef6d0-de7c-4b5d-b38d-6a4d6aa7160d&lt;/</a:t>
            </a:r>
            <a:r>
              <a:rPr lang="de-DE" sz="696" dirty="0" err="1"/>
              <a:t>gml:identifier</a:t>
            </a:r>
            <a:r>
              <a:rPr lang="de-DE" sz="696" dirty="0"/>
              <a:t>&gt;</a:t>
            </a:r>
          </a:p>
          <a:p>
            <a:r>
              <a:rPr lang="de-DE" sz="696" dirty="0"/>
              <a:t>      &lt;</a:t>
            </a:r>
            <a:r>
              <a:rPr lang="de-DE" sz="696" dirty="0" err="1"/>
              <a:t>aixm:timeSlice</a:t>
            </a:r>
            <a:r>
              <a:rPr lang="de-DE" sz="696" dirty="0"/>
              <a:t>&gt;</a:t>
            </a:r>
          </a:p>
          <a:p>
            <a:r>
              <a:rPr lang="de-DE" sz="696" dirty="0"/>
              <a:t>        &lt;</a:t>
            </a:r>
            <a:r>
              <a:rPr lang="de-DE" sz="696" dirty="0" err="1"/>
              <a:t>aixm:AirspaceTimeSlice</a:t>
            </a:r>
            <a:r>
              <a:rPr lang="de-DE" sz="696" dirty="0"/>
              <a:t> </a:t>
            </a:r>
            <a:r>
              <a:rPr lang="de-DE" sz="696" dirty="0" err="1"/>
              <a:t>gml:id</a:t>
            </a:r>
            <a:r>
              <a:rPr lang="de-DE" sz="696" dirty="0"/>
              <a:t>="gmlID809"&gt;</a:t>
            </a:r>
          </a:p>
          <a:p>
            <a:r>
              <a:rPr lang="de-DE" sz="696" dirty="0"/>
              <a:t>          &lt;</a:t>
            </a:r>
            <a:r>
              <a:rPr lang="de-DE" sz="696" dirty="0" err="1"/>
              <a:t>gml:validTime</a:t>
            </a:r>
            <a:r>
              <a:rPr lang="de-DE" sz="696" dirty="0"/>
              <a:t>&gt;</a:t>
            </a:r>
          </a:p>
          <a:p>
            <a:r>
              <a:rPr lang="de-DE" sz="696" dirty="0"/>
              <a:t>            &lt;</a:t>
            </a:r>
            <a:r>
              <a:rPr lang="de-DE" sz="696" dirty="0" err="1"/>
              <a:t>gml:TimePeriod</a:t>
            </a:r>
            <a:r>
              <a:rPr lang="de-DE" sz="696" dirty="0"/>
              <a:t> </a:t>
            </a:r>
            <a:r>
              <a:rPr lang="de-DE" sz="696" dirty="0" err="1"/>
              <a:t>gml:id</a:t>
            </a:r>
            <a:r>
              <a:rPr lang="de-DE" sz="696" dirty="0"/>
              <a:t>="gmlID810"&gt;</a:t>
            </a:r>
          </a:p>
          <a:p>
            <a:r>
              <a:rPr lang="de-DE" sz="696" dirty="0"/>
              <a:t>              &lt;</a:t>
            </a:r>
            <a:r>
              <a:rPr lang="de-DE" sz="696" dirty="0" err="1"/>
              <a:t>gml:beginPosition</a:t>
            </a:r>
            <a:r>
              <a:rPr lang="de-DE" sz="696" dirty="0"/>
              <a:t>&gt;2018-01-31T00:00:00.000Z&lt;/</a:t>
            </a:r>
            <a:r>
              <a:rPr lang="de-DE" sz="696" dirty="0" err="1"/>
              <a:t>gml:beginPosition</a:t>
            </a:r>
            <a:r>
              <a:rPr lang="de-DE" sz="696" dirty="0"/>
              <a:t>&gt;</a:t>
            </a:r>
          </a:p>
        </p:txBody>
      </p:sp>
    </p:spTree>
    <p:extLst>
      <p:ext uri="{BB962C8B-B14F-4D97-AF65-F5344CB8AC3E}">
        <p14:creationId xmlns:p14="http://schemas.microsoft.com/office/powerpoint/2010/main" val="327549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26" grpId="0" animBg="1"/>
      <p:bldP spid="130" grpId="0" animBg="1"/>
      <p:bldP spid="131" grpId="0" animBg="1"/>
      <p:bldP spid="132" grpId="0" animBg="1"/>
      <p:bldP spid="138" grpId="0"/>
      <p:bldP spid="139" grpId="0"/>
      <p:bldP spid="140" grpId="0"/>
      <p:bldP spid="2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348529-F76F-4F21-838F-11A61976AA85}"/>
              </a:ext>
            </a:extLst>
          </p:cNvPr>
          <p:cNvSpPr>
            <a:spLocks noGrp="1"/>
          </p:cNvSpPr>
          <p:nvPr>
            <p:ph type="title"/>
          </p:nvPr>
        </p:nvSpPr>
        <p:spPr>
          <a:xfrm>
            <a:off x="539552" y="302065"/>
            <a:ext cx="7776864" cy="518669"/>
          </a:xfrm>
        </p:spPr>
        <p:txBody>
          <a:bodyPr/>
          <a:lstStyle/>
          <a:p>
            <a:r>
              <a:rPr lang="de-AT" dirty="0" err="1"/>
              <a:t>Component</a:t>
            </a:r>
            <a:r>
              <a:rPr lang="de-AT" dirty="0"/>
              <a:t> 2: Digital NOTAM Workflow</a:t>
            </a:r>
            <a:endParaRPr lang="de-DE" dirty="0"/>
          </a:p>
        </p:txBody>
      </p:sp>
      <p:sp>
        <p:nvSpPr>
          <p:cNvPr id="6" name="Inhaltsplatzhalter 1">
            <a:extLst>
              <a:ext uri="{FF2B5EF4-FFF2-40B4-BE49-F238E27FC236}">
                <a16:creationId xmlns:a16="http://schemas.microsoft.com/office/drawing/2014/main" id="{D052DB2A-CDBD-4656-835E-596CBCDA0D17}"/>
              </a:ext>
            </a:extLst>
          </p:cNvPr>
          <p:cNvSpPr txBox="1">
            <a:spLocks/>
          </p:cNvSpPr>
          <p:nvPr/>
        </p:nvSpPr>
        <p:spPr>
          <a:xfrm>
            <a:off x="636445" y="711099"/>
            <a:ext cx="7871548" cy="3918102"/>
          </a:xfrm>
          <a:prstGeom prst="rect">
            <a:avLst/>
          </a:prstGeom>
        </p:spPr>
        <p:txBody>
          <a:bodyPr vert="horz" lIns="90876" tIns="45438" rIns="90876" bIns="45438" rtlCol="0">
            <a:normAutofit/>
          </a:bodyPr>
          <a:lstStyle>
            <a:lvl1pPr marL="182563" indent="-182563" algn="l" defTabSz="914400" rtl="0" eaLnBrk="1" fontAlgn="base" latinLnBrk="0" hangingPunct="1">
              <a:spcBef>
                <a:spcPct val="20000"/>
              </a:spcBef>
              <a:spcAft>
                <a:spcPct val="0"/>
              </a:spcAft>
              <a:buClr>
                <a:srgbClr val="003399"/>
              </a:buClr>
              <a:buSzPct val="100000"/>
              <a:buFont typeface="Wingdings" panose="05000000000000000000" pitchFamily="2" charset="2"/>
              <a:buChar char="§"/>
              <a:defRPr lang="de-DE" sz="1600" kern="1200">
                <a:solidFill>
                  <a:srgbClr val="4D4D4D"/>
                </a:solidFill>
                <a:latin typeface="+mn-lt"/>
                <a:ea typeface="+mn-ea"/>
                <a:cs typeface="+mn-cs"/>
              </a:defRPr>
            </a:lvl1pPr>
            <a:lvl2pPr marL="541338" indent="-201613" algn="l" defTabSz="914400" rtl="0" eaLnBrk="1" fontAlgn="base" latinLnBrk="0" hangingPunct="1">
              <a:spcBef>
                <a:spcPct val="20000"/>
              </a:spcBef>
              <a:spcAft>
                <a:spcPct val="0"/>
              </a:spcAft>
              <a:buClr>
                <a:srgbClr val="003399"/>
              </a:buClr>
              <a:buSzPct val="100000"/>
              <a:buFont typeface="Wingdings" panose="05000000000000000000" pitchFamily="2" charset="2"/>
              <a:buChar char="§"/>
              <a:defRPr lang="de-DE" sz="1400" kern="1200">
                <a:solidFill>
                  <a:srgbClr val="4D4D4D"/>
                </a:solidFill>
                <a:latin typeface="+mn-lt"/>
                <a:ea typeface="+mn-ea"/>
                <a:cs typeface="+mn-cs"/>
              </a:defRPr>
            </a:lvl2pPr>
            <a:lvl3pPr marL="987425" indent="-139700" algn="l" defTabSz="914400" rtl="0" eaLnBrk="1" fontAlgn="base" latinLnBrk="0" hangingPunct="1">
              <a:spcBef>
                <a:spcPct val="20000"/>
              </a:spcBef>
              <a:spcAft>
                <a:spcPct val="0"/>
              </a:spcAft>
              <a:buClr>
                <a:srgbClr val="003399"/>
              </a:buClr>
              <a:buSzPct val="100000"/>
              <a:buFont typeface="Wingdings" panose="05000000000000000000" pitchFamily="2" charset="2"/>
              <a:buChar char="§"/>
              <a:defRPr lang="de-DE" sz="1200" kern="1200">
                <a:solidFill>
                  <a:srgbClr val="4D4D4D"/>
                </a:solidFill>
                <a:latin typeface="+mn-lt"/>
                <a:ea typeface="+mn-ea"/>
                <a:cs typeface="+mn-cs"/>
              </a:defRPr>
            </a:lvl3pPr>
            <a:lvl4pPr marL="1433513" indent="-157163" algn="l" defTabSz="914400" rtl="0" eaLnBrk="1" fontAlgn="base" latinLnBrk="0" hangingPunct="1">
              <a:spcBef>
                <a:spcPct val="20000"/>
              </a:spcBef>
              <a:spcAft>
                <a:spcPct val="0"/>
              </a:spcAft>
              <a:buClr>
                <a:srgbClr val="003399"/>
              </a:buClr>
              <a:buSzPct val="100000"/>
              <a:buFont typeface="Wingdings" panose="05000000000000000000" pitchFamily="2" charset="2"/>
              <a:buChar char="§"/>
              <a:defRPr lang="de-DE" sz="1200" kern="1200" dirty="0" smtClean="0">
                <a:solidFill>
                  <a:srgbClr val="4D4D4D"/>
                </a:solidFill>
                <a:latin typeface="+mn-lt"/>
                <a:ea typeface="+mn-ea"/>
                <a:cs typeface="+mn-cs"/>
              </a:defRPr>
            </a:lvl4pPr>
            <a:lvl5pPr marL="1879600" indent="-131763" algn="l" defTabSz="914400" rtl="0" eaLnBrk="1" fontAlgn="base" latinLnBrk="0" hangingPunct="1">
              <a:spcBef>
                <a:spcPct val="20000"/>
              </a:spcBef>
              <a:spcAft>
                <a:spcPct val="0"/>
              </a:spcAft>
              <a:buClr>
                <a:srgbClr val="003399"/>
              </a:buClr>
              <a:buSzPct val="100000"/>
              <a:buFont typeface="Wingdings" panose="05000000000000000000" pitchFamily="2" charset="2"/>
              <a:buChar char="§"/>
              <a:defRPr lang="de-DE" sz="1200" kern="1200">
                <a:solidFill>
                  <a:srgbClr val="4D4D4D"/>
                </a:solidFill>
                <a:latin typeface="+mn-lt"/>
                <a:ea typeface="+mn-ea"/>
                <a:cs typeface="+mn-cs"/>
              </a:defRPr>
            </a:lvl5pPr>
            <a:lvl6pPr marL="2333625" indent="-142875" algn="l" defTabSz="914400" rtl="0" eaLnBrk="1" fontAlgn="base" latinLnBrk="0" hangingPunct="1">
              <a:spcBef>
                <a:spcPct val="20000"/>
              </a:spcBef>
              <a:spcAft>
                <a:spcPct val="0"/>
              </a:spcAft>
              <a:buClr>
                <a:srgbClr val="003399"/>
              </a:buClr>
              <a:buSzPct val="100000"/>
              <a:buFont typeface="Wingdings" panose="05000000000000000000" pitchFamily="2" charset="2"/>
              <a:buChar char="§"/>
              <a:defRPr lang="de-DE" sz="1200" kern="1200">
                <a:solidFill>
                  <a:srgbClr val="4D4D4D"/>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590" dirty="0"/>
          </a:p>
        </p:txBody>
      </p:sp>
      <p:pic>
        <p:nvPicPr>
          <p:cNvPr id="7" name="Picture 6">
            <a:extLst>
              <a:ext uri="{FF2B5EF4-FFF2-40B4-BE49-F238E27FC236}">
                <a16:creationId xmlns:a16="http://schemas.microsoft.com/office/drawing/2014/main" id="{BF1D0BD9-A082-4108-8812-4FA20FA7FF9C}"/>
              </a:ext>
            </a:extLst>
          </p:cNvPr>
          <p:cNvPicPr/>
          <p:nvPr/>
        </p:nvPicPr>
        <p:blipFill>
          <a:blip r:embed="rId3">
            <a:extLst>
              <a:ext uri="{28A0092B-C50C-407E-A947-70E740481C1C}">
                <a14:useLocalDpi xmlns:a14="http://schemas.microsoft.com/office/drawing/2010/main" val="0"/>
              </a:ext>
            </a:extLst>
          </a:blip>
          <a:stretch>
            <a:fillRect/>
          </a:stretch>
        </p:blipFill>
        <p:spPr>
          <a:xfrm>
            <a:off x="899592" y="861283"/>
            <a:ext cx="6840760" cy="3942715"/>
          </a:xfrm>
          <a:prstGeom prst="rect">
            <a:avLst/>
          </a:prstGeom>
        </p:spPr>
      </p:pic>
    </p:spTree>
    <p:extLst>
      <p:ext uri="{BB962C8B-B14F-4D97-AF65-F5344CB8AC3E}">
        <p14:creationId xmlns:p14="http://schemas.microsoft.com/office/powerpoint/2010/main" val="2869908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2" y="302065"/>
            <a:ext cx="7776864" cy="518669"/>
          </a:xfrm>
        </p:spPr>
        <p:txBody>
          <a:bodyPr/>
          <a:lstStyle/>
          <a:p>
            <a:r>
              <a:rPr lang="en-US" dirty="0"/>
              <a:t>Component 3: User Interface for Digital NOTAM Scenarios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66334" y="1140480"/>
            <a:ext cx="6104265" cy="3669066"/>
          </a:xfrm>
          <a:prstGeom prst="rect">
            <a:avLst/>
          </a:prstGeom>
          <a:effectLst>
            <a:outerShdw blurRad="50800" dist="38100" dir="2700000" algn="tl" rotWithShape="0">
              <a:prstClr val="black">
                <a:alpha val="40000"/>
              </a:prstClr>
            </a:outerShdw>
          </a:effectLst>
        </p:spPr>
      </p:pic>
      <p:sp>
        <p:nvSpPr>
          <p:cNvPr id="4" name="Inhaltsplatzhalter 1"/>
          <p:cNvSpPr>
            <a:spLocks noGrp="1"/>
          </p:cNvSpPr>
          <p:nvPr>
            <p:ph idx="1"/>
          </p:nvPr>
        </p:nvSpPr>
        <p:spPr>
          <a:xfrm>
            <a:off x="636007" y="782662"/>
            <a:ext cx="4150246" cy="3918102"/>
          </a:xfrm>
        </p:spPr>
        <p:txBody>
          <a:bodyPr/>
          <a:lstStyle/>
          <a:p>
            <a:r>
              <a:rPr lang="de-AT" dirty="0" err="1"/>
              <a:t>Fully-fledged</a:t>
            </a:r>
            <a:r>
              <a:rPr lang="de-AT" dirty="0"/>
              <a:t> AIXM 5.1 </a:t>
            </a:r>
            <a:r>
              <a:rPr lang="de-AT" dirty="0" err="1"/>
              <a:t>user</a:t>
            </a:r>
            <a:r>
              <a:rPr lang="de-AT" dirty="0"/>
              <a:t> </a:t>
            </a:r>
            <a:r>
              <a:rPr lang="de-AT" dirty="0" err="1"/>
              <a:t>interface</a:t>
            </a:r>
            <a:endParaRPr lang="en-US" dirty="0"/>
          </a:p>
        </p:txBody>
      </p:sp>
      <p:sp>
        <p:nvSpPr>
          <p:cNvPr id="5" name="TextBox 4">
            <a:extLst>
              <a:ext uri="{FF2B5EF4-FFF2-40B4-BE49-F238E27FC236}">
                <a16:creationId xmlns:a16="http://schemas.microsoft.com/office/drawing/2014/main" id="{D992AE5E-9022-4C41-89FE-E28F397FF0AA}"/>
              </a:ext>
            </a:extLst>
          </p:cNvPr>
          <p:cNvSpPr txBox="1"/>
          <p:nvPr/>
        </p:nvSpPr>
        <p:spPr>
          <a:xfrm rot="20308736">
            <a:off x="2438000" y="1437062"/>
            <a:ext cx="4124875" cy="3135236"/>
          </a:xfrm>
          <a:prstGeom prst="rect">
            <a:avLst/>
          </a:prstGeom>
          <a:noFill/>
        </p:spPr>
        <p:txBody>
          <a:bodyPr wrap="none" rtlCol="0">
            <a:spAutoFit/>
          </a:bodyPr>
          <a:lstStyle/>
          <a:p>
            <a:r>
              <a:rPr lang="de-AT" sz="19777" b="1" dirty="0"/>
              <a:t>?!?</a:t>
            </a:r>
            <a:endParaRPr lang="de-DE" sz="19777" b="1" dirty="0"/>
          </a:p>
        </p:txBody>
      </p:sp>
      <p:sp>
        <p:nvSpPr>
          <p:cNvPr id="7" name="Inhaltsplatzhalter 1">
            <a:extLst>
              <a:ext uri="{FF2B5EF4-FFF2-40B4-BE49-F238E27FC236}">
                <a16:creationId xmlns:a16="http://schemas.microsoft.com/office/drawing/2014/main" id="{D3B36912-F974-4217-871A-2C5E56A0CA03}"/>
              </a:ext>
            </a:extLst>
          </p:cNvPr>
          <p:cNvSpPr txBox="1">
            <a:spLocks/>
          </p:cNvSpPr>
          <p:nvPr/>
        </p:nvSpPr>
        <p:spPr>
          <a:xfrm>
            <a:off x="4214620" y="718577"/>
            <a:ext cx="4150246" cy="3561911"/>
          </a:xfrm>
          <a:prstGeom prst="rect">
            <a:avLst/>
          </a:prstGeom>
        </p:spPr>
        <p:txBody>
          <a:bodyPr vert="horz" lIns="90876" tIns="45438" rIns="90876" bIns="45438" rtlCol="0">
            <a:normAutofit/>
          </a:bodyPr>
          <a:lstStyle>
            <a:lvl1pPr marL="182563" indent="-182563" algn="l" defTabSz="914400" rtl="0" eaLnBrk="1" fontAlgn="base" latinLnBrk="0" hangingPunct="1">
              <a:spcBef>
                <a:spcPct val="20000"/>
              </a:spcBef>
              <a:spcAft>
                <a:spcPct val="0"/>
              </a:spcAft>
              <a:buClr>
                <a:srgbClr val="003399"/>
              </a:buClr>
              <a:buSzPct val="100000"/>
              <a:buFont typeface="Wingdings" panose="05000000000000000000" pitchFamily="2" charset="2"/>
              <a:buChar char="§"/>
              <a:defRPr lang="de-DE" sz="1600" kern="1200">
                <a:solidFill>
                  <a:srgbClr val="4D4D4D"/>
                </a:solidFill>
                <a:latin typeface="+mn-lt"/>
                <a:ea typeface="+mn-ea"/>
                <a:cs typeface="+mn-cs"/>
              </a:defRPr>
            </a:lvl1pPr>
            <a:lvl2pPr marL="541338" indent="-201613" algn="l" defTabSz="914400" rtl="0" eaLnBrk="1" fontAlgn="base" latinLnBrk="0" hangingPunct="1">
              <a:spcBef>
                <a:spcPct val="20000"/>
              </a:spcBef>
              <a:spcAft>
                <a:spcPct val="0"/>
              </a:spcAft>
              <a:buClr>
                <a:srgbClr val="003399"/>
              </a:buClr>
              <a:buSzPct val="100000"/>
              <a:buFont typeface="Wingdings" panose="05000000000000000000" pitchFamily="2" charset="2"/>
              <a:buChar char="§"/>
              <a:defRPr lang="de-DE" sz="1400" kern="1200">
                <a:solidFill>
                  <a:srgbClr val="4D4D4D"/>
                </a:solidFill>
                <a:latin typeface="+mn-lt"/>
                <a:ea typeface="+mn-ea"/>
                <a:cs typeface="+mn-cs"/>
              </a:defRPr>
            </a:lvl2pPr>
            <a:lvl3pPr marL="987425" indent="-139700" algn="l" defTabSz="914400" rtl="0" eaLnBrk="1" fontAlgn="base" latinLnBrk="0" hangingPunct="1">
              <a:spcBef>
                <a:spcPct val="20000"/>
              </a:spcBef>
              <a:spcAft>
                <a:spcPct val="0"/>
              </a:spcAft>
              <a:buClr>
                <a:srgbClr val="003399"/>
              </a:buClr>
              <a:buSzPct val="100000"/>
              <a:buFont typeface="Wingdings" panose="05000000000000000000" pitchFamily="2" charset="2"/>
              <a:buChar char="§"/>
              <a:defRPr lang="de-DE" sz="1200" kern="1200">
                <a:solidFill>
                  <a:srgbClr val="4D4D4D"/>
                </a:solidFill>
                <a:latin typeface="+mn-lt"/>
                <a:ea typeface="+mn-ea"/>
                <a:cs typeface="+mn-cs"/>
              </a:defRPr>
            </a:lvl3pPr>
            <a:lvl4pPr marL="1433513" indent="-157163" algn="l" defTabSz="914400" rtl="0" eaLnBrk="1" fontAlgn="base" latinLnBrk="0" hangingPunct="1">
              <a:spcBef>
                <a:spcPct val="20000"/>
              </a:spcBef>
              <a:spcAft>
                <a:spcPct val="0"/>
              </a:spcAft>
              <a:buClr>
                <a:srgbClr val="003399"/>
              </a:buClr>
              <a:buSzPct val="100000"/>
              <a:buFont typeface="Wingdings" panose="05000000000000000000" pitchFamily="2" charset="2"/>
              <a:buChar char="§"/>
              <a:defRPr lang="de-DE" sz="1200" kern="1200" dirty="0" smtClean="0">
                <a:solidFill>
                  <a:srgbClr val="4D4D4D"/>
                </a:solidFill>
                <a:latin typeface="+mn-lt"/>
                <a:ea typeface="+mn-ea"/>
                <a:cs typeface="+mn-cs"/>
              </a:defRPr>
            </a:lvl4pPr>
            <a:lvl5pPr marL="1879600" indent="-131763" algn="l" defTabSz="914400" rtl="0" eaLnBrk="1" fontAlgn="base" latinLnBrk="0" hangingPunct="1">
              <a:spcBef>
                <a:spcPct val="20000"/>
              </a:spcBef>
              <a:spcAft>
                <a:spcPct val="0"/>
              </a:spcAft>
              <a:buClr>
                <a:srgbClr val="003399"/>
              </a:buClr>
              <a:buSzPct val="100000"/>
              <a:buFont typeface="Wingdings" panose="05000000000000000000" pitchFamily="2" charset="2"/>
              <a:buChar char="§"/>
              <a:defRPr lang="de-DE" sz="1200" kern="1200">
                <a:solidFill>
                  <a:srgbClr val="4D4D4D"/>
                </a:solidFill>
                <a:latin typeface="+mn-lt"/>
                <a:ea typeface="+mn-ea"/>
                <a:cs typeface="+mn-cs"/>
              </a:defRPr>
            </a:lvl5pPr>
            <a:lvl6pPr marL="2333625" indent="-142875" algn="l" defTabSz="914400" rtl="0" eaLnBrk="1" fontAlgn="base" latinLnBrk="0" hangingPunct="1">
              <a:spcBef>
                <a:spcPct val="20000"/>
              </a:spcBef>
              <a:spcAft>
                <a:spcPct val="0"/>
              </a:spcAft>
              <a:buClr>
                <a:srgbClr val="003399"/>
              </a:buClr>
              <a:buSzPct val="100000"/>
              <a:buFont typeface="Wingdings" panose="05000000000000000000" pitchFamily="2" charset="2"/>
              <a:buChar char="§"/>
              <a:defRPr lang="de-DE" sz="1200" kern="1200">
                <a:solidFill>
                  <a:srgbClr val="4D4D4D"/>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AT" sz="1590" dirty="0"/>
              <a:t>=&gt; </a:t>
            </a:r>
            <a:r>
              <a:rPr lang="de-AT" sz="1590" dirty="0" err="1"/>
              <a:t>overwhelming</a:t>
            </a:r>
            <a:r>
              <a:rPr lang="de-AT" sz="1590" dirty="0"/>
              <a:t> </a:t>
            </a:r>
            <a:r>
              <a:rPr lang="de-AT" sz="1590" dirty="0" err="1"/>
              <a:t>for</a:t>
            </a:r>
            <a:r>
              <a:rPr lang="de-AT" sz="1590" dirty="0"/>
              <a:t> NOTAM </a:t>
            </a:r>
            <a:r>
              <a:rPr lang="de-AT" sz="1590" dirty="0" err="1"/>
              <a:t>purposes</a:t>
            </a:r>
            <a:endParaRPr lang="en-US" sz="1590" dirty="0"/>
          </a:p>
        </p:txBody>
      </p:sp>
    </p:spTree>
    <p:extLst>
      <p:ext uri="{BB962C8B-B14F-4D97-AF65-F5344CB8AC3E}">
        <p14:creationId xmlns:p14="http://schemas.microsoft.com/office/powerpoint/2010/main" val="308697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36445" y="961571"/>
            <a:ext cx="7871548" cy="3918102"/>
          </a:xfrm>
        </p:spPr>
        <p:txBody>
          <a:bodyPr>
            <a:normAutofit/>
          </a:bodyPr>
          <a:lstStyle/>
          <a:p>
            <a:r>
              <a:rPr lang="en-US" dirty="0"/>
              <a:t>Problem: A fully-fledged AIXM 5.1 user interface shows the technical perspective instead of the business perspective.</a:t>
            </a:r>
          </a:p>
          <a:p>
            <a:endParaRPr lang="en-US" dirty="0"/>
          </a:p>
          <a:p>
            <a:r>
              <a:rPr lang="en-US" dirty="0"/>
              <a:t>Goal: Decoupling of data input forms from AIXM 5.1 schema</a:t>
            </a:r>
          </a:p>
          <a:p>
            <a:endParaRPr lang="en-US" dirty="0"/>
          </a:p>
          <a:p>
            <a:r>
              <a:rPr lang="en-US" dirty="0"/>
              <a:t>Benefits: Easier use, reduced complexity</a:t>
            </a:r>
          </a:p>
          <a:p>
            <a:endParaRPr lang="en-US" dirty="0"/>
          </a:p>
          <a:p>
            <a:r>
              <a:rPr lang="en-US" dirty="0"/>
              <a:t>Examples for Use-Case based Input Forms:</a:t>
            </a:r>
          </a:p>
          <a:p>
            <a:pPr lvl="1"/>
            <a:r>
              <a:rPr lang="en-US" dirty="0"/>
              <a:t>Digital NOTAM Scenarios</a:t>
            </a:r>
          </a:p>
          <a:p>
            <a:pPr lvl="1"/>
            <a:r>
              <a:rPr lang="en-US" dirty="0"/>
              <a:t>AIP Data Sets</a:t>
            </a:r>
          </a:p>
          <a:p>
            <a:pPr lvl="1"/>
            <a:r>
              <a:rPr lang="en-US" dirty="0"/>
              <a:t>Route Editor</a:t>
            </a:r>
          </a:p>
          <a:p>
            <a:pPr lvl="1"/>
            <a:r>
              <a:rPr lang="en-US" dirty="0"/>
              <a:t>Airspace Editor</a:t>
            </a:r>
          </a:p>
          <a:p>
            <a:pPr lvl="1"/>
            <a:r>
              <a:rPr lang="en-US" dirty="0"/>
              <a:t>Procedure Editor</a:t>
            </a:r>
          </a:p>
        </p:txBody>
      </p:sp>
      <p:sp>
        <p:nvSpPr>
          <p:cNvPr id="3" name="Titel 2"/>
          <p:cNvSpPr>
            <a:spLocks noGrp="1"/>
          </p:cNvSpPr>
          <p:nvPr>
            <p:ph type="title"/>
          </p:nvPr>
        </p:nvSpPr>
        <p:spPr>
          <a:xfrm>
            <a:off x="539552" y="302065"/>
            <a:ext cx="7776864" cy="518669"/>
          </a:xfrm>
        </p:spPr>
        <p:txBody>
          <a:bodyPr/>
          <a:lstStyle/>
          <a:p>
            <a:r>
              <a:rPr lang="en-US" dirty="0"/>
              <a:t>Component 3: User Interface for Digital NOTAM Scenarios</a:t>
            </a:r>
          </a:p>
        </p:txBody>
      </p:sp>
    </p:spTree>
    <p:extLst>
      <p:ext uri="{BB962C8B-B14F-4D97-AF65-F5344CB8AC3E}">
        <p14:creationId xmlns:p14="http://schemas.microsoft.com/office/powerpoint/2010/main" val="1980823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36445" y="961571"/>
            <a:ext cx="7871548" cy="3918102"/>
          </a:xfrm>
        </p:spPr>
        <p:txBody>
          <a:bodyPr/>
          <a:lstStyle/>
          <a:p>
            <a:r>
              <a:rPr lang="en-US" dirty="0"/>
              <a:t>Ability to display and freely arrange attributes of a feature</a:t>
            </a:r>
          </a:p>
          <a:p>
            <a:r>
              <a:rPr lang="en-US" dirty="0"/>
              <a:t>Ability to display attributes of several feature types on one screen</a:t>
            </a:r>
          </a:p>
          <a:p>
            <a:r>
              <a:rPr lang="en-US" dirty="0"/>
              <a:t>Temporality aspects are hidden as far as possible from the user, e.g.</a:t>
            </a:r>
          </a:p>
          <a:p>
            <a:pPr lvl="1"/>
            <a:r>
              <a:rPr lang="en-US" dirty="0"/>
              <a:t>Use of PERM or TEMP for new deltas</a:t>
            </a:r>
          </a:p>
          <a:p>
            <a:pPr lvl="1"/>
            <a:r>
              <a:rPr lang="en-US" dirty="0"/>
              <a:t>Use of correction if PERM/TEMP for the effective date already exists</a:t>
            </a:r>
          </a:p>
          <a:p>
            <a:r>
              <a:rPr lang="en-US" dirty="0"/>
              <a:t>Interface definition is configuration (no need to re-compile)</a:t>
            </a:r>
          </a:p>
          <a:p>
            <a:r>
              <a:rPr lang="en-US" dirty="0"/>
              <a:t>Interface definition could even be done by the customer (with proper training)</a:t>
            </a:r>
          </a:p>
          <a:p>
            <a:r>
              <a:rPr lang="en-US" dirty="0"/>
              <a:t>Different UI configurations in one system are supported. The UI configuration can be defined per user role.</a:t>
            </a:r>
          </a:p>
          <a:p>
            <a:r>
              <a:rPr lang="en-US" dirty="0"/>
              <a:t>Ability to consider potential local encoding rules</a:t>
            </a:r>
          </a:p>
        </p:txBody>
      </p:sp>
      <p:sp>
        <p:nvSpPr>
          <p:cNvPr id="3" name="Titel 2"/>
          <p:cNvSpPr>
            <a:spLocks noGrp="1"/>
          </p:cNvSpPr>
          <p:nvPr>
            <p:ph type="title"/>
          </p:nvPr>
        </p:nvSpPr>
        <p:spPr>
          <a:xfrm>
            <a:off x="539552" y="302065"/>
            <a:ext cx="7776864" cy="518669"/>
          </a:xfrm>
        </p:spPr>
        <p:txBody>
          <a:bodyPr/>
          <a:lstStyle/>
          <a:p>
            <a:r>
              <a:rPr lang="en-US" dirty="0"/>
              <a:t>Component 3: User Interface for Digital NOTAM Scenarios</a:t>
            </a:r>
          </a:p>
        </p:txBody>
      </p:sp>
    </p:spTree>
    <p:extLst>
      <p:ext uri="{BB962C8B-B14F-4D97-AF65-F5344CB8AC3E}">
        <p14:creationId xmlns:p14="http://schemas.microsoft.com/office/powerpoint/2010/main" val="35020633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so_16_9">
  <a:themeElements>
    <a:clrScheme name="comsoft">
      <a:dk1>
        <a:srgbClr val="4D4D4D"/>
      </a:dk1>
      <a:lt1>
        <a:srgbClr val="FFFFFF"/>
      </a:lt1>
      <a:dk2>
        <a:srgbClr val="4D4D4D"/>
      </a:dk2>
      <a:lt2>
        <a:srgbClr val="FFFFFF"/>
      </a:lt2>
      <a:accent1>
        <a:srgbClr val="003399"/>
      </a:accent1>
      <a:accent2>
        <a:srgbClr val="0099CC"/>
      </a:accent2>
      <a:accent3>
        <a:srgbClr val="CC3300"/>
      </a:accent3>
      <a:accent4>
        <a:srgbClr val="FF9900"/>
      </a:accent4>
      <a:accent5>
        <a:srgbClr val="99CC00"/>
      </a:accent5>
      <a:accent6>
        <a:srgbClr val="969696"/>
      </a:accent6>
      <a:hlink>
        <a:srgbClr val="0000FF"/>
      </a:hlink>
      <a:folHlink>
        <a:srgbClr val="800080"/>
      </a:folHlink>
    </a:clrScheme>
    <a:fontScheme name="COMSOFT">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bg1">
              <a:lumMod val="75000"/>
            </a:schemeClr>
          </a:solid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frq-cso_blank_19_9.potx" id="{56EA23A5-A79C-4592-AC91-34393D39D4F9}" vid="{6C14B217-6C86-4A1A-B3A4-D6F7CC5B753F}"/>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1786</Words>
  <Application>Microsoft Office PowerPoint</Application>
  <PresentationFormat>On-screen Show (16:9)</PresentationFormat>
  <Paragraphs>151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Arial Unicode MS</vt:lpstr>
      <vt:lpstr>Arial</vt:lpstr>
      <vt:lpstr>Wingdings</vt:lpstr>
      <vt:lpstr>cso_16_9</vt:lpstr>
      <vt:lpstr>Digital NOTAM</vt:lpstr>
      <vt:lpstr>ICAO Text NOTAM</vt:lpstr>
      <vt:lpstr>System Design Digital NOTAM </vt:lpstr>
      <vt:lpstr>Component 1: AIXM 5.1 Database (CADAS-AIMDB)</vt:lpstr>
      <vt:lpstr>Component 2: Workflow Management</vt:lpstr>
      <vt:lpstr>Component 2: Digital NOTAM Workflow</vt:lpstr>
      <vt:lpstr>Component 3: User Interface for Digital NOTAM Scenarios</vt:lpstr>
      <vt:lpstr>Component 3: User Interface for Digital NOTAM Scenarios</vt:lpstr>
      <vt:lpstr>Component 3: User Interface for Digital NOTAM Scenarios</vt:lpstr>
      <vt:lpstr>Component 3: GIS Viewer</vt:lpstr>
      <vt:lpstr>Component 3: User Interface for Digital NOTAM Scenarios</vt:lpstr>
      <vt:lpstr>Component 3: User Interface for Digital NOTAM Scenarios</vt:lpstr>
      <vt:lpstr>Component 3: User Interface for Digital NOTAM Scenarios</vt:lpstr>
      <vt:lpstr>In a nutshell: Digital NOTAM implementation</vt:lpstr>
      <vt:lpstr>PowerPoint Presentation</vt:lpstr>
    </vt:vector>
  </TitlesOfParts>
  <Company>COMSOFT Solutions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HAAS Markus</dc:creator>
  <cp:lastModifiedBy>HAAS Markus</cp:lastModifiedBy>
  <cp:revision>50</cp:revision>
  <cp:lastPrinted>2014-10-21T10:09:16Z</cp:lastPrinted>
  <dcterms:created xsi:type="dcterms:W3CDTF">2018-09-18T12:23:36Z</dcterms:created>
  <dcterms:modified xsi:type="dcterms:W3CDTF">2018-09-24T08:36:24Z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6D3D8FF9-4B9A-425C-8ABB-6523BF9BE8D0</vt:lpwstr>
  </property>
  <property fmtid="{D5CDD505-2E9C-101B-9397-08002B2CF9AE}" pid="3" name="ArticulatePath">
    <vt:lpwstr>ppt_neu</vt:lpwstr>
  </property>
</Properties>
</file>