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63" r:id="rId4"/>
    <p:sldId id="276" r:id="rId5"/>
    <p:sldId id="273" r:id="rId6"/>
    <p:sldId id="274" r:id="rId7"/>
    <p:sldId id="275" r:id="rId8"/>
    <p:sldId id="264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e, Young J (FAA)" initials="LY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2B5"/>
    <a:srgbClr val="53B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9DCF9-903A-4FB2-A199-BFB2636D778D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710D6-A3FF-42A9-B485-6E1D3CD78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58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710D6-A3FF-42A9-B485-6E1D3CD78A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57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46093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Delivering Digital</a:t>
            </a:r>
          </a:p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  <a:endParaRPr lang="en-US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023408"/>
            <a:ext cx="4267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5F2B5"/>
                </a:solidFill>
              </a:rPr>
              <a:t>FIXM -  </a:t>
            </a:r>
          </a:p>
          <a:p>
            <a:pPr algn="ctr"/>
            <a:r>
              <a:rPr lang="en-US" sz="4400" dirty="0" smtClean="0">
                <a:solidFill>
                  <a:srgbClr val="F5F2B5"/>
                </a:solidFill>
              </a:rPr>
              <a:t>Flight Information Exchange Model</a:t>
            </a:r>
            <a:endParaRPr lang="en-US" sz="4400" dirty="0">
              <a:solidFill>
                <a:srgbClr val="F5F2B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572000"/>
            <a:ext cx="4572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Presented By: Rob Hunt </a:t>
            </a:r>
          </a:p>
          <a:p>
            <a:pPr lvl="3"/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Manager, FAA,</a:t>
            </a:r>
          </a:p>
          <a:p>
            <a:pPr lvl="3"/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Air Traffic Organization,</a:t>
            </a:r>
          </a:p>
          <a:p>
            <a:pPr lvl="3"/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Technical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Analysis &amp; 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Operational Requirements Group</a:t>
            </a:r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Date:	August 26, 2014</a:t>
            </a:r>
            <a:endParaRPr lang="en-US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77225"/>
            <a:ext cx="61722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chemeClr val="tx2">
                    <a:lumMod val="75000"/>
                  </a:schemeClr>
                </a:solidFill>
              </a:rPr>
              <a:t>Background – Why are we here…</a:t>
            </a:r>
            <a:endParaRPr lang="en-US" sz="3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6279" y="624840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/>
              <a:t>1</a:t>
            </a:r>
            <a:endParaRPr lang="en-US" sz="25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1828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Problems</a:t>
            </a:r>
          </a:p>
          <a:p>
            <a:r>
              <a:rPr lang="en-US" sz="2000" dirty="0" smtClean="0"/>
              <a:t>Inconsistent </a:t>
            </a:r>
            <a:r>
              <a:rPr lang="en-US" sz="2000" dirty="0"/>
              <a:t>and redundant flight information/data exists </a:t>
            </a:r>
          </a:p>
          <a:p>
            <a:r>
              <a:rPr lang="en-US" sz="2000" dirty="0" smtClean="0"/>
              <a:t>Lack </a:t>
            </a:r>
            <a:r>
              <a:rPr lang="en-US" sz="2000" dirty="0"/>
              <a:t>of global harmonization/standardization and update constraints (ICAO 2012) </a:t>
            </a:r>
          </a:p>
          <a:p>
            <a:r>
              <a:rPr lang="en-US" sz="2000" dirty="0" smtClean="0"/>
              <a:t>Increasing </a:t>
            </a:r>
            <a:r>
              <a:rPr lang="en-US" sz="2000" dirty="0"/>
              <a:t>information requirements (FF-ICE, PBN, UAS, user preferences, etc.)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3276600"/>
            <a:ext cx="8763000" cy="2514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Solution – Flight Information Exchange Model (FIXM)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dirty="0" smtClean="0"/>
              <a:t>A </a:t>
            </a:r>
            <a:r>
              <a:rPr lang="en-US" sz="2000" dirty="0"/>
              <a:t>common, global data interchange format for sharing information about flights throughout their lifecycle </a:t>
            </a:r>
          </a:p>
          <a:p>
            <a:r>
              <a:rPr lang="en-US" sz="2000" dirty="0" smtClean="0"/>
              <a:t>Uses </a:t>
            </a:r>
            <a:r>
              <a:rPr lang="en-US" sz="2000" dirty="0"/>
              <a:t>current technology (XML) </a:t>
            </a:r>
          </a:p>
          <a:p>
            <a:pPr lvl="1"/>
            <a:r>
              <a:rPr lang="en-US" sz="1800" dirty="0" smtClean="0"/>
              <a:t>Not </a:t>
            </a:r>
            <a:r>
              <a:rPr lang="en-US" sz="1800" dirty="0"/>
              <a:t>text-based </a:t>
            </a:r>
          </a:p>
          <a:p>
            <a:pPr lvl="1"/>
            <a:r>
              <a:rPr lang="en-US" sz="1800" dirty="0" smtClean="0"/>
              <a:t>Machine-to-machine </a:t>
            </a:r>
            <a:r>
              <a:rPr lang="en-US" sz="1800" dirty="0"/>
              <a:t>understandable, consistent with AIXM and WXXM </a:t>
            </a:r>
          </a:p>
          <a:p>
            <a:pPr lvl="1"/>
            <a:r>
              <a:rPr lang="en-US" sz="1800" dirty="0" smtClean="0"/>
              <a:t>Supports </a:t>
            </a:r>
            <a:r>
              <a:rPr lang="en-US" sz="1800" dirty="0"/>
              <a:t>versioning and avoids global “Big Bang” change requirement </a:t>
            </a:r>
          </a:p>
        </p:txBody>
      </p:sp>
    </p:spTree>
    <p:extLst>
      <p:ext uri="{BB962C8B-B14F-4D97-AF65-F5344CB8AC3E}">
        <p14:creationId xmlns:p14="http://schemas.microsoft.com/office/powerpoint/2010/main" val="3822043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21102596">
            <a:off x="576781" y="438924"/>
            <a:ext cx="50982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Congratulations!</a:t>
            </a:r>
            <a:endParaRPr 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6279" y="624840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/>
              <a:t>2</a:t>
            </a:r>
            <a:endParaRPr lang="en-US" sz="2500" dirty="0"/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154363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3600" b="1" dirty="0" smtClean="0"/>
              <a:t>Release of FIXM Version 3.0</a:t>
            </a:r>
            <a:endParaRPr lang="en-US" sz="2600" b="1" i="1" dirty="0"/>
          </a:p>
          <a:p>
            <a:pPr>
              <a:spcBef>
                <a:spcPts val="1200"/>
              </a:spcBef>
            </a:pPr>
            <a:r>
              <a:rPr lang="en-US" sz="2600" dirty="0" smtClean="0"/>
              <a:t>4D Trajectory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Surface Operations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119544"/>
            <a:ext cx="214471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19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91869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FIXM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Governance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6279" y="624840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/>
              <a:t>3</a:t>
            </a:r>
            <a:endParaRPr lang="en-US" sz="25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600" dirty="0" smtClean="0"/>
              <a:t>FIXM CCB welcomed new members </a:t>
            </a:r>
          </a:p>
          <a:p>
            <a:pPr lvl="1">
              <a:spcBef>
                <a:spcPts val="1200"/>
              </a:spcBef>
            </a:pPr>
            <a:r>
              <a:rPr lang="en-US" sz="2200" dirty="0" smtClean="0"/>
              <a:t>DSNA (</a:t>
            </a:r>
            <a:r>
              <a:rPr lang="fr-FR" sz="2200" dirty="0" smtClean="0"/>
              <a:t>Direction </a:t>
            </a:r>
            <a:r>
              <a:rPr lang="fr-FR" sz="2200" dirty="0"/>
              <a:t>des Services de la navigation aérienne) </a:t>
            </a:r>
            <a:endParaRPr lang="fr-FR" sz="2200" dirty="0" smtClean="0"/>
          </a:p>
          <a:p>
            <a:pPr lvl="1">
              <a:spcBef>
                <a:spcPts val="1200"/>
              </a:spcBef>
            </a:pPr>
            <a:r>
              <a:rPr lang="en-US" sz="2200" dirty="0"/>
              <a:t>IATA (International Air Transport Association</a:t>
            </a:r>
            <a:r>
              <a:rPr lang="en-US" sz="2200" dirty="0" smtClean="0"/>
              <a:t>)</a:t>
            </a:r>
          </a:p>
          <a:p>
            <a:pPr marL="457200" lvl="1" indent="0">
              <a:spcBef>
                <a:spcPts val="1200"/>
              </a:spcBef>
              <a:buNone/>
            </a:pPr>
            <a:endParaRPr lang="en-US" sz="2200" dirty="0"/>
          </a:p>
          <a:p>
            <a:pPr>
              <a:spcBef>
                <a:spcPts val="1200"/>
              </a:spcBef>
            </a:pPr>
            <a:r>
              <a:rPr lang="en-US" sz="2600" dirty="0" smtClean="0"/>
              <a:t>FIXM CCB has finalized and published</a:t>
            </a:r>
          </a:p>
          <a:p>
            <a:pPr lvl="1">
              <a:spcBef>
                <a:spcPts val="1200"/>
              </a:spcBef>
            </a:pPr>
            <a:r>
              <a:rPr lang="en-US" sz="2200" dirty="0" smtClean="0"/>
              <a:t>FIXM Strategy document</a:t>
            </a:r>
          </a:p>
          <a:p>
            <a:pPr lvl="1">
              <a:spcBef>
                <a:spcPts val="1200"/>
              </a:spcBef>
            </a:pPr>
            <a:r>
              <a:rPr lang="en-US" sz="2200" dirty="0" smtClean="0"/>
              <a:t>FIXM Change Management Charter</a:t>
            </a:r>
          </a:p>
          <a:p>
            <a:pPr lvl="1">
              <a:spcBef>
                <a:spcPts val="1200"/>
              </a:spcBef>
            </a:pPr>
            <a:r>
              <a:rPr lang="en-US" sz="2200" dirty="0" smtClean="0"/>
              <a:t>Globally Unique Flight Identifier (GUFI) Requirements &amp; Format</a:t>
            </a:r>
          </a:p>
          <a:p>
            <a:pPr lvl="1">
              <a:spcBef>
                <a:spcPts val="1200"/>
              </a:spcBef>
            </a:pPr>
            <a:r>
              <a:rPr lang="en-US" sz="2200" dirty="0" smtClean="0"/>
              <a:t>ATS Message Content to FIXM Logical Model Map</a:t>
            </a:r>
          </a:p>
        </p:txBody>
      </p:sp>
    </p:spTree>
    <p:extLst>
      <p:ext uri="{BB962C8B-B14F-4D97-AF65-F5344CB8AC3E}">
        <p14:creationId xmlns:p14="http://schemas.microsoft.com/office/powerpoint/2010/main" val="3342882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FIXM Participants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6279" y="624840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/>
              <a:t>4</a:t>
            </a:r>
            <a:endParaRPr lang="en-US" sz="2500" dirty="0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209551" y="2416175"/>
            <a:ext cx="8724900" cy="2139948"/>
            <a:chOff x="176252" y="3393222"/>
            <a:chExt cx="8725388" cy="2139926"/>
          </a:xfrm>
        </p:grpSpPr>
        <p:grpSp>
          <p:nvGrpSpPr>
            <p:cNvPr id="7" name="Group 129"/>
            <p:cNvGrpSpPr>
              <a:grpSpLocks/>
            </p:cNvGrpSpPr>
            <p:nvPr/>
          </p:nvGrpSpPr>
          <p:grpSpPr bwMode="auto">
            <a:xfrm>
              <a:off x="176252" y="3396530"/>
              <a:ext cx="658323" cy="829977"/>
              <a:chOff x="2595" y="540"/>
              <a:chExt cx="555" cy="748"/>
            </a:xfrm>
          </p:grpSpPr>
          <p:pic>
            <p:nvPicPr>
              <p:cNvPr id="21" name="Picture 130" descr="faa-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5" y="540"/>
                <a:ext cx="555" cy="5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ectangle 131"/>
              <p:cNvSpPr>
                <a:spLocks noChangeArrowheads="1"/>
              </p:cNvSpPr>
              <p:nvPr/>
            </p:nvSpPr>
            <p:spPr bwMode="auto">
              <a:xfrm>
                <a:off x="2702" y="1038"/>
                <a:ext cx="36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C0504D"/>
                    </a:solidFill>
                  </a:rPr>
                  <a:t>FAA</a:t>
                </a:r>
              </a:p>
            </p:txBody>
          </p:sp>
        </p:grpSp>
        <p:grpSp>
          <p:nvGrpSpPr>
            <p:cNvPr id="8" name="Group 349"/>
            <p:cNvGrpSpPr>
              <a:grpSpLocks/>
            </p:cNvGrpSpPr>
            <p:nvPr/>
          </p:nvGrpSpPr>
          <p:grpSpPr bwMode="auto">
            <a:xfrm>
              <a:off x="1130623" y="4708919"/>
              <a:ext cx="569912" cy="785812"/>
              <a:chOff x="5089" y="2787"/>
              <a:chExt cx="359" cy="495"/>
            </a:xfrm>
          </p:grpSpPr>
          <p:pic>
            <p:nvPicPr>
              <p:cNvPr id="19" name="Picture 345" descr="DO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9" y="2787"/>
                <a:ext cx="359" cy="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ectangle 348"/>
              <p:cNvSpPr>
                <a:spLocks noChangeArrowheads="1"/>
              </p:cNvSpPr>
              <p:nvPr/>
            </p:nvSpPr>
            <p:spPr bwMode="auto">
              <a:xfrm>
                <a:off x="5121" y="3108"/>
                <a:ext cx="30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C0504D"/>
                    </a:solidFill>
                  </a:rPr>
                  <a:t>DOD</a:t>
                </a:r>
              </a:p>
            </p:txBody>
          </p:sp>
        </p:grpSp>
        <p:grpSp>
          <p:nvGrpSpPr>
            <p:cNvPr id="9" name="Group 49"/>
            <p:cNvGrpSpPr>
              <a:grpSpLocks/>
            </p:cNvGrpSpPr>
            <p:nvPr/>
          </p:nvGrpSpPr>
          <p:grpSpPr bwMode="auto">
            <a:xfrm>
              <a:off x="233601" y="4648200"/>
              <a:ext cx="635201" cy="884948"/>
              <a:chOff x="7124616" y="4387708"/>
              <a:chExt cx="635201" cy="884948"/>
            </a:xfrm>
          </p:grpSpPr>
          <p:pic>
            <p:nvPicPr>
              <p:cNvPr id="17" name="Picture 47" descr="DOT logo.bmp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4616" y="4387708"/>
                <a:ext cx="635201" cy="635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Rectangle 348"/>
              <p:cNvSpPr>
                <a:spLocks noChangeArrowheads="1"/>
              </p:cNvSpPr>
              <p:nvPr/>
            </p:nvSpPr>
            <p:spPr bwMode="auto">
              <a:xfrm>
                <a:off x="7236435" y="4995660"/>
                <a:ext cx="460217" cy="276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C0504D"/>
                    </a:solidFill>
                  </a:rPr>
                  <a:t>DOT</a:t>
                </a:r>
              </a:p>
            </p:txBody>
          </p:sp>
        </p:grpSp>
        <p:grpSp>
          <p:nvGrpSpPr>
            <p:cNvPr id="10" name="Group 59"/>
            <p:cNvGrpSpPr>
              <a:grpSpLocks/>
            </p:cNvGrpSpPr>
            <p:nvPr/>
          </p:nvGrpSpPr>
          <p:grpSpPr bwMode="auto">
            <a:xfrm>
              <a:off x="5304748" y="4788425"/>
              <a:ext cx="3596892" cy="572349"/>
              <a:chOff x="2456128" y="6135601"/>
              <a:chExt cx="3596892" cy="572349"/>
            </a:xfrm>
          </p:grpSpPr>
          <p:pic>
            <p:nvPicPr>
              <p:cNvPr id="14" name="Picture 150" descr="ADF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6128" y="6190371"/>
                <a:ext cx="1045822" cy="440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52" descr="jeppesen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2294" y="6203274"/>
                <a:ext cx="1078303" cy="362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55" descr="NASA_logo.jp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5911" y="6135601"/>
                <a:ext cx="667109" cy="572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0" t="15434" r="58449" b="74171"/>
            <a:stretch>
              <a:fillRect/>
            </a:stretch>
          </p:blipFill>
          <p:spPr bwMode="auto">
            <a:xfrm>
              <a:off x="3212166" y="4818966"/>
              <a:ext cx="1871241" cy="511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4952" y="4764071"/>
              <a:ext cx="1302287" cy="62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3393222"/>
              <a:ext cx="1071859" cy="65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58"/>
          <p:cNvGrpSpPr>
            <a:grpSpLocks/>
          </p:cNvGrpSpPr>
          <p:nvPr/>
        </p:nvGrpSpPr>
        <p:grpSpPr bwMode="auto">
          <a:xfrm>
            <a:off x="1023938" y="2384425"/>
            <a:ext cx="8107362" cy="730250"/>
            <a:chOff x="794073" y="5185469"/>
            <a:chExt cx="8107567" cy="730096"/>
          </a:xfrm>
        </p:grpSpPr>
        <p:pic>
          <p:nvPicPr>
            <p:cNvPr id="24" name="Picture 147" descr="jcab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4664" y="5188461"/>
              <a:ext cx="565150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48" descr="eurocontrol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073" y="5282152"/>
              <a:ext cx="673100" cy="63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49" descr="navcanadalogo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1351" y="5310315"/>
              <a:ext cx="980260" cy="448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51" descr="ATNS-Logo.jp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084" y="5224973"/>
              <a:ext cx="844368" cy="583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53" descr="SESAR JU_Q.JP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564" y="5185469"/>
              <a:ext cx="1096219" cy="70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54" descr="NATS.jp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1090" y="5259512"/>
              <a:ext cx="970550" cy="632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56" descr="iata_logo.gif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7679" y="5252812"/>
              <a:ext cx="876660" cy="563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Text Box 157"/>
          <p:cNvSpPr txBox="1">
            <a:spLocks noChangeArrowheads="1"/>
          </p:cNvSpPr>
          <p:nvPr/>
        </p:nvSpPr>
        <p:spPr bwMode="auto">
          <a:xfrm>
            <a:off x="7162801" y="4792665"/>
            <a:ext cx="1909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 i="1" dirty="0">
                <a:solidFill>
                  <a:srgbClr val="C0504D"/>
                </a:solidFill>
                <a:latin typeface="Calibri" pitchFamily="34" charset="0"/>
              </a:rPr>
              <a:t>Others in future…</a:t>
            </a:r>
          </a:p>
        </p:txBody>
      </p:sp>
      <p:pic>
        <p:nvPicPr>
          <p:cNvPr id="32" name="Picture 2" descr="C:\Users\young j lee\Desktop\Work Bench\ATIEC\DGAC_DSNA.svg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03132"/>
            <a:ext cx="782869" cy="78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25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502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Who’s using FIXM?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6279" y="624840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/>
              <a:t>5</a:t>
            </a:r>
            <a:endParaRPr lang="en-US" sz="25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600" dirty="0"/>
              <a:t>Mini-Global demonstrations   </a:t>
            </a:r>
            <a:r>
              <a:rPr lang="en-US" sz="2600" i="1" dirty="0"/>
              <a:t>(FAA)</a:t>
            </a:r>
          </a:p>
          <a:p>
            <a:pPr>
              <a:spcBef>
                <a:spcPts val="1200"/>
              </a:spcBef>
            </a:pPr>
            <a:r>
              <a:rPr lang="en-US" sz="2600" dirty="0"/>
              <a:t>FDPS (Flight Data Publication Services)  </a:t>
            </a:r>
            <a:r>
              <a:rPr lang="en-US" sz="2600" i="1" dirty="0"/>
              <a:t>(FAA)</a:t>
            </a:r>
          </a:p>
          <a:p>
            <a:pPr lvl="0">
              <a:spcBef>
                <a:spcPts val="1200"/>
              </a:spcBef>
            </a:pPr>
            <a:r>
              <a:rPr lang="en-US" sz="2600" dirty="0"/>
              <a:t>ODS (Operational Data Services)  </a:t>
            </a:r>
            <a:r>
              <a:rPr lang="en-US" sz="2600" i="1" dirty="0"/>
              <a:t>(Airservices Australia)</a:t>
            </a:r>
          </a:p>
          <a:p>
            <a:pPr lvl="0">
              <a:spcBef>
                <a:spcPts val="1200"/>
              </a:spcBef>
            </a:pPr>
            <a:r>
              <a:rPr lang="en-US" sz="2600" dirty="0"/>
              <a:t>ICATS (Interoperability Cross Atlantic </a:t>
            </a:r>
            <a:r>
              <a:rPr lang="en-US" sz="2600" dirty="0" err="1"/>
              <a:t>TrialS</a:t>
            </a:r>
            <a:r>
              <a:rPr lang="en-US" sz="2600" dirty="0"/>
              <a:t>)  </a:t>
            </a:r>
            <a:r>
              <a:rPr lang="en-US" sz="2600" i="1" dirty="0" smtClean="0"/>
              <a:t>(SESAR)</a:t>
            </a:r>
            <a:endParaRPr lang="en-US" sz="2600" i="1" dirty="0"/>
          </a:p>
          <a:p>
            <a:pPr lvl="0">
              <a:spcBef>
                <a:spcPts val="1200"/>
              </a:spcBef>
            </a:pPr>
            <a:r>
              <a:rPr lang="en-US" sz="2600" dirty="0" smtClean="0"/>
              <a:t>Jumpstart  </a:t>
            </a:r>
            <a:r>
              <a:rPr lang="en-US" sz="2600" i="1" dirty="0" smtClean="0"/>
              <a:t>(EUROCONTROL)</a:t>
            </a:r>
          </a:p>
          <a:p>
            <a:pPr lvl="0">
              <a:spcBef>
                <a:spcPts val="1200"/>
              </a:spcBef>
            </a:pPr>
            <a:r>
              <a:rPr lang="en-US" sz="2600" dirty="0" smtClean="0"/>
              <a:t>Airport CDM extension (EUROCONTROL)</a:t>
            </a:r>
            <a:endParaRPr lang="en-US" sz="2600" dirty="0"/>
          </a:p>
          <a:p>
            <a:pPr lvl="0">
              <a:spcBef>
                <a:spcPts val="1200"/>
              </a:spcBef>
            </a:pPr>
            <a:r>
              <a:rPr lang="en-US" sz="2600" dirty="0"/>
              <a:t>OGC - OWS-10  </a:t>
            </a:r>
            <a:r>
              <a:rPr lang="en-US" sz="2600" i="1" dirty="0"/>
              <a:t>(FAA, EUROCONTROL, OGC)</a:t>
            </a:r>
          </a:p>
        </p:txBody>
      </p:sp>
    </p:spTree>
    <p:extLst>
      <p:ext uri="{BB962C8B-B14F-4D97-AF65-F5344CB8AC3E}">
        <p14:creationId xmlns:p14="http://schemas.microsoft.com/office/powerpoint/2010/main" val="60562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502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This year…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6279" y="624840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/>
              <a:t>6</a:t>
            </a:r>
            <a:endParaRPr lang="en-US" sz="25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229600" cy="11430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 smtClean="0"/>
              <a:t>FIXM Version 4.0</a:t>
            </a:r>
            <a:endParaRPr lang="en-US" sz="2400" b="1" i="1" dirty="0"/>
          </a:p>
          <a:p>
            <a:pPr lvl="1">
              <a:spcBef>
                <a:spcPts val="1200"/>
              </a:spcBef>
            </a:pPr>
            <a:r>
              <a:rPr lang="en-US" sz="2200" dirty="0" smtClean="0"/>
              <a:t>4D Trajectory – 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 Package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0"/>
            <a:ext cx="3999209" cy="268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6200" y="2209800"/>
            <a:ext cx="50292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400" b="1" dirty="0" smtClean="0"/>
              <a:t>Mini Global Demonstration</a:t>
            </a:r>
          </a:p>
          <a:p>
            <a:pPr lvl="1"/>
            <a:r>
              <a:rPr lang="en-US" sz="2200" dirty="0" smtClean="0"/>
              <a:t>Demonstrate the applicability of the global exchange models for Flight, Aeronautical and Weather information using the FIXM, AIXM, and WXXM </a:t>
            </a:r>
          </a:p>
          <a:p>
            <a:pPr lvl="1"/>
            <a:r>
              <a:rPr lang="en-US" sz="2200" dirty="0" smtClean="0"/>
              <a:t>Demonstrate how ANSPs and Operators, in both the Pacific and Atlantic regions, are able to share common information to: </a:t>
            </a:r>
          </a:p>
          <a:p>
            <a:pPr lvl="2"/>
            <a:r>
              <a:rPr lang="en-US" sz="1900" dirty="0" smtClean="0"/>
              <a:t>Improve collaborative decision making (CDM) </a:t>
            </a:r>
          </a:p>
          <a:p>
            <a:pPr lvl="2"/>
            <a:r>
              <a:rPr lang="en-US" sz="1900" dirty="0" smtClean="0"/>
              <a:t>Improve air traffic management (ATM) </a:t>
            </a:r>
          </a:p>
          <a:p>
            <a:pPr lvl="2"/>
            <a:r>
              <a:rPr lang="en-US" sz="1900" dirty="0" smtClean="0"/>
              <a:t>Promote international harmonization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68237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52400"/>
            <a:ext cx="518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Looking forward…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6279" y="624840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/>
              <a:t>7</a:t>
            </a:r>
            <a:endParaRPr lang="en-US" sz="2500" dirty="0"/>
          </a:p>
        </p:txBody>
      </p:sp>
      <p:graphicFrame>
        <p:nvGraphicFramePr>
          <p:cNvPr id="5" name="Group 13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29049919"/>
              </p:ext>
            </p:extLst>
          </p:nvPr>
        </p:nvGraphicFramePr>
        <p:xfrm>
          <a:off x="304800" y="914400"/>
          <a:ext cx="8382000" cy="5059686"/>
        </p:xfrm>
        <a:graphic>
          <a:graphicData uri="http://schemas.openxmlformats.org/drawingml/2006/table">
            <a:tbl>
              <a:tblPr/>
              <a:tblGrid>
                <a:gridCol w="1047750"/>
                <a:gridCol w="1450731"/>
                <a:gridCol w="5883519"/>
              </a:tblGrid>
              <a:tr h="533400">
                <a:tc>
                  <a:txBody>
                    <a:bodyPr/>
                    <a:lstStyle/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ea typeface="ＭＳ 明朝" pitchFamily="17" charset="-128"/>
                          <a:cs typeface="Times New Roman" pitchFamily="18" charset="0"/>
                        </a:rPr>
                        <a:t>FIXM</a:t>
                      </a:r>
                    </a:p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ea typeface="ＭＳ 明朝" pitchFamily="17" charset="-128"/>
                          <a:cs typeface="Times New Roman" pitchFamily="18" charset="0"/>
                        </a:rPr>
                        <a:t>Release</a:t>
                      </a:r>
                      <a:endParaRPr kumimoji="0" lang="en-US" altLang="ja-JP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ＭＳ 明朝" pitchFamily="17" charset="-128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ea typeface="ＭＳ 明朝" pitchFamily="17" charset="-128"/>
                          <a:cs typeface="Times New Roman" pitchFamily="18" charset="0"/>
                        </a:rPr>
                        <a:t>Release</a:t>
                      </a:r>
                    </a:p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ea typeface="ＭＳ 明朝" pitchFamily="17" charset="-128"/>
                          <a:cs typeface="Times New Roman" pitchFamily="18" charset="0"/>
                        </a:rPr>
                        <a:t>Date</a:t>
                      </a:r>
                      <a:endParaRPr kumimoji="0" lang="en-US" altLang="ja-JP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ＭＳ 明朝" pitchFamily="17" charset="-128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ea typeface="ＭＳ 明朝" pitchFamily="17" charset="-128"/>
                          <a:cs typeface="Times New Roman" pitchFamily="18" charset="0"/>
                        </a:rPr>
                        <a:t>Release Contents</a:t>
                      </a:r>
                      <a:endParaRPr kumimoji="0" lang="en-US" altLang="ja-JP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ＭＳ 明朝" pitchFamily="17" charset="-128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  <a:tr h="944879">
                <a:tc>
                  <a:txBody>
                    <a:bodyPr/>
                    <a:lstStyle/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Times New Roman" pitchFamily="18" charset="0"/>
                        </a:rPr>
                        <a:t>1.0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Times New Roman" pitchFamily="18" charset="0"/>
                        </a:rPr>
                        <a:t>Aug 2012</a:t>
                      </a:r>
                    </a:p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Times New Roman" pitchFamily="18" charset="0"/>
                        </a:rPr>
                        <a:t>(completed)</a:t>
                      </a:r>
                      <a:endParaRPr kumimoji="0" lang="en-US" altLang="ja-JP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▪"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Times New Roman" pitchFamily="18" charset="0"/>
                        </a:rPr>
                        <a:t>ICAO 2012 ATS – FPL message</a:t>
                      </a: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▪"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Times New Roman" pitchFamily="18" charset="0"/>
                        </a:rPr>
                        <a:t>GUFI (Globally Unique Flight Identifier)</a:t>
                      </a:r>
                      <a:endParaRPr kumimoji="0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▪"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NAS Flight Plan Data</a:t>
                      </a:r>
                      <a:endParaRPr kumimoji="0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Arial" charset="0"/>
                      </a:endParaRP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▪"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Initial ED-133 Element inclusion </a:t>
                      </a:r>
                      <a:endParaRPr kumimoji="0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2">
                <a:tc>
                  <a:txBody>
                    <a:bodyPr/>
                    <a:lstStyle/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Times New Roman" pitchFamily="18" charset="0"/>
                        </a:rPr>
                        <a:t>1.1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Times New Roman" pitchFamily="18" charset="0"/>
                        </a:rPr>
                        <a:t>Dec 2012</a:t>
                      </a:r>
                    </a:p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Times New Roman" pitchFamily="18" charset="0"/>
                        </a:rPr>
                        <a:t>(completed)</a:t>
                      </a:r>
                      <a:endParaRPr kumimoji="0" lang="en-US" altLang="ja-JP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▪"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Times New Roman" pitchFamily="18" charset="0"/>
                        </a:rPr>
                        <a:t>Dangerous Goods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7796">
                <a:tc>
                  <a:txBody>
                    <a:bodyPr/>
                    <a:lstStyle/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Times New Roman" pitchFamily="18" charset="0"/>
                        </a:rPr>
                        <a:t>2.0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Times New Roman" pitchFamily="18" charset="0"/>
                        </a:rPr>
                        <a:t>Aug 2013</a:t>
                      </a:r>
                    </a:p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Times New Roman" pitchFamily="18" charset="0"/>
                        </a:rPr>
                        <a:t>(completed)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▪"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Times New Roman" pitchFamily="18" charset="0"/>
                        </a:rPr>
                        <a:t>ICAO 2012 ATS (15 remaining messages)</a:t>
                      </a: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▪"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Times New Roman" pitchFamily="18" charset="0"/>
                        </a:rPr>
                        <a:t>ICAO 2012 AIDC messages</a:t>
                      </a:r>
                      <a:endParaRPr kumimoji="0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▪"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TFM (Strategic)</a:t>
                      </a:r>
                      <a:endParaRPr kumimoji="0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Arial" charset="0"/>
                      </a:endParaRPr>
                    </a:p>
                    <a:p>
                      <a:pPr marL="742950" marR="0" lvl="1" indent="-28575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Times New Roman" pitchFamily="18" charset="0"/>
                        <a:buChar char="▪"/>
                        <a:tabLst/>
                      </a:pPr>
                      <a:r>
                        <a:rPr kumimoji="0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TFM Data Exchange</a:t>
                      </a:r>
                      <a:endParaRPr kumimoji="0" lang="en-US" altLang="ja-JP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Arial" charset="0"/>
                      </a:endParaRPr>
                    </a:p>
                    <a:p>
                      <a:pPr marL="742950" marR="0" lvl="1" indent="-28575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Times New Roman" pitchFamily="18" charset="0"/>
                        <a:buChar char="▪"/>
                        <a:tabLst/>
                      </a:pPr>
                      <a:r>
                        <a:rPr kumimoji="0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ANSP-Airline CDM</a:t>
                      </a:r>
                      <a:endParaRPr kumimoji="0" lang="en-US" altLang="ja-JP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Arial" charset="0"/>
                      </a:endParaRPr>
                    </a:p>
                    <a:p>
                      <a:pPr marL="742950" marR="0" lvl="1" indent="-28575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Times New Roman" pitchFamily="18" charset="0"/>
                        <a:buChar char="▪"/>
                        <a:tabLst/>
                      </a:pPr>
                      <a:r>
                        <a:rPr kumimoji="0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Fleet Prioritization</a:t>
                      </a:r>
                      <a:endParaRPr kumimoji="0" lang="en-US" altLang="ja-JP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Arial" charset="0"/>
                      </a:endParaRP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▪"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Airport CDM</a:t>
                      </a: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▪"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Times New Roman" pitchFamily="18" charset="0"/>
                        </a:rPr>
                        <a:t>ANSP-ANSP boundary crossing </a:t>
                      </a:r>
                      <a:endParaRPr kumimoji="0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5302">
                <a:tc>
                  <a:txBody>
                    <a:bodyPr/>
                    <a:lstStyle/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Times New Roman" pitchFamily="18" charset="0"/>
                        </a:rPr>
                        <a:t>Aug 2014</a:t>
                      </a:r>
                    </a:p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ja-JP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Times New Roman" pitchFamily="18" charset="0"/>
                        </a:rPr>
                        <a:t>(completed)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▪"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Times New Roman" pitchFamily="18" charset="0"/>
                        </a:rPr>
                        <a:t>Surface data </a:t>
                      </a: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▪"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4D Trajectories (1</a:t>
                      </a:r>
                      <a:r>
                        <a:rPr kumimoji="0" lang="en-US" altLang="ja-JP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st</a:t>
                      </a: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 package)</a:t>
                      </a:r>
                      <a:endParaRPr kumimoji="0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Times New Roman" pitchFamily="18" charset="0"/>
                        </a:rPr>
                        <a:t>4.0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Times New Roman" pitchFamily="18" charset="0"/>
                        </a:rPr>
                        <a:t>Feb 2016</a:t>
                      </a:r>
                    </a:p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Times New Roman" pitchFamily="18" charset="0"/>
                        </a:rPr>
                        <a:t>(pending CCB approval)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▪"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4D Trajectories (2</a:t>
                      </a:r>
                      <a:r>
                        <a:rPr kumimoji="0" lang="en-US" altLang="ja-JP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nd</a:t>
                      </a: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 package)</a:t>
                      </a:r>
                      <a:endParaRPr kumimoji="0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2305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Questions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6279" y="624840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/>
              <a:t>8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51" b="100000" l="9875" r="89917">
                        <a14:foregroundMark x1="48818" y1="76888" x2="48818" y2="90918"/>
                        <a14:foregroundMark x1="41029" y1="84796" x2="41725" y2="85510"/>
                        <a14:foregroundMark x1="60292" y1="78929" x2="60223" y2="83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048" y="914400"/>
            <a:ext cx="3085755" cy="420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447</Words>
  <Application>Microsoft Office PowerPoint</Application>
  <PresentationFormat>On-screen Show (4:3)</PresentationFormat>
  <Paragraphs>103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Shannon</dc:creator>
  <cp:lastModifiedBy>Plater, Debra CTR (FAA)</cp:lastModifiedBy>
  <cp:revision>28</cp:revision>
  <dcterms:created xsi:type="dcterms:W3CDTF">2012-06-25T19:22:03Z</dcterms:created>
  <dcterms:modified xsi:type="dcterms:W3CDTF">2014-08-26T12:50:06Z</dcterms:modified>
</cp:coreProperties>
</file>