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444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2020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Story of calling the FAA</a:t>
            </a:r>
          </a:p>
          <a:p>
            <a:pPr lvl="0">
              <a:defRPr sz="1800"/>
            </a:pPr>
            <a:r>
              <a:rPr sz="2400"/>
              <a:t>We got started because of the work done by groups like this today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The beauty of open data is that the disseminator of data doesn’t have to come up with a list of the potential solutions.  Leave that to industry to demand that from us.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311 example</a:t>
            </a:r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Often when data isn’t included where it should be (reg in FP is US) it’s hard to know where to get it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AU example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ot trying to get too grandiose</a:t>
            </a:r>
          </a:p>
          <a:p>
            <a:pPr lvl="0">
              <a:defRPr sz="1800"/>
            </a:pPr>
            <a:r>
              <a:rPr sz="2400"/>
              <a:t>this world is built on a foundation of strategic ATC systems, not ATM tactical</a:t>
            </a:r>
          </a:p>
          <a:p>
            <a:pPr lvl="0">
              <a:defRPr sz="1800"/>
            </a:pPr>
            <a:r>
              <a:rPr sz="2400"/>
              <a:t>efficiency critical (a phrase we heard at the last FAA meeting in DC) not safety critical, and that should shift the model more toward early/often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If you really want a portal, you can get someone in industry to do it for free.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We’ve learned about the importance of getting data out there</a:t>
            </a:r>
          </a:p>
          <a:p>
            <a:pPr lvl="0">
              <a:defRPr sz="1800"/>
            </a:pPr>
            <a:r>
              <a:rPr sz="2200"/>
              <a:t>Over 500 ADS-B sites in over 60 countries</a:t>
            </a:r>
          </a:p>
          <a:p>
            <a:pPr lvl="0">
              <a:defRPr sz="1800"/>
            </a:pPr>
            <a:r>
              <a:rPr sz="2200"/>
              <a:t>Currently used by Eurocontrol to demonstrate their SWIM services and provided to nearly a dozen SWIM participants for free.  Also available for commercial implementations by license.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Amazing success, more than I ever thought possible</a:t>
            </a:r>
          </a:p>
          <a:p>
            <a:pPr lvl="0">
              <a:defRPr sz="1800"/>
            </a:pPr>
            <a:r>
              <a:rPr sz="2400"/>
              <a:t>What I do now is travel around touting this success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Want a beta tester?</a:t>
            </a:r>
          </a:p>
          <a:p>
            <a:pPr lvl="0">
              <a:defRPr sz="1800"/>
            </a:pPr>
            <a:r>
              <a:rPr sz="2400"/>
              <a:t>Want free data?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4600"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FA_logo_whit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8826500"/>
            <a:ext cx="1818314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371600" y="4292600"/>
            <a:ext cx="10464800" cy="1168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8400"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>
            <a:lvl1pPr>
              <a:defRPr sz="4600"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solidFill>
          <a:srgbClr val="002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270000" y="42037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sz="4600"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4600"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889000" indent="-444500"/>
            <a:lvl3pPr marL="1333500" indent="-444500"/>
            <a:lvl4pPr marL="1778000" indent="-444500"/>
            <a:lvl5pPr marL="2222500" indent="-4445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4600"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2pPr>
            <a:lvl3pPr marL="12319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3pPr>
            <a:lvl4pPr marL="16764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4pPr>
            <a:lvl5pPr marL="21209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anchor="ctr"/>
          <a:lstStyle>
            <a:lvl1pPr>
              <a:defRPr sz="38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>
              <a:defRPr sz="38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>
              <a:defRPr sz="38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>
              <a:defRPr sz="38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>
              <a:defRPr sz="3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127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96416" y="1733550"/>
            <a:ext cx="11611968" cy="668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2pPr marL="889000" indent="-444500"/>
            <a:lvl3pPr marL="1333500" indent="-444500"/>
            <a:lvl4pPr marL="1778000" indent="-444500"/>
            <a:lvl5pPr marL="2222500" indent="-4445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  <p:pic>
        <p:nvPicPr>
          <p:cNvPr id="4" name="FA_logo_white.png"/>
          <p:cNvPicPr/>
          <p:nvPr/>
        </p:nvPicPr>
        <p:blipFill>
          <a:blip r:embed="rId15">
            <a:extLst/>
          </a:blip>
          <a:srcRect/>
          <a:stretch>
            <a:fillRect/>
          </a:stretch>
        </p:blipFill>
        <p:spPr>
          <a:xfrm>
            <a:off x="324346" y="8784937"/>
            <a:ext cx="1951011" cy="731630"/>
          </a:xfrm>
          <a:prstGeom prst="rect">
            <a:avLst/>
          </a:prstGeom>
          <a:ln w="12700">
            <a:miter lim="400000"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algn="ctr" defTabSz="584200">
        <a:defRPr sz="5100">
          <a:solidFill>
            <a:srgbClr val="FFFFFF"/>
          </a:solidFill>
          <a:latin typeface="Gill Sans"/>
          <a:ea typeface="Gill Sans"/>
          <a:cs typeface="Gill Sans"/>
          <a:sym typeface="Gill Sans"/>
        </a:defRPr>
      </a:lvl1pPr>
      <a:lvl2pPr indent="228600" algn="ctr" defTabSz="584200">
        <a:defRPr sz="5100">
          <a:solidFill>
            <a:srgbClr val="FFFFFF"/>
          </a:solidFill>
          <a:latin typeface="Gill Sans"/>
          <a:ea typeface="Gill Sans"/>
          <a:cs typeface="Gill Sans"/>
          <a:sym typeface="Gill Sans"/>
        </a:defRPr>
      </a:lvl2pPr>
      <a:lvl3pPr indent="457200" algn="ctr" defTabSz="584200">
        <a:defRPr sz="5100">
          <a:solidFill>
            <a:srgbClr val="FFFFFF"/>
          </a:solidFill>
          <a:latin typeface="Gill Sans"/>
          <a:ea typeface="Gill Sans"/>
          <a:cs typeface="Gill Sans"/>
          <a:sym typeface="Gill Sans"/>
        </a:defRPr>
      </a:lvl3pPr>
      <a:lvl4pPr indent="685800" algn="ctr" defTabSz="584200">
        <a:defRPr sz="5100">
          <a:solidFill>
            <a:srgbClr val="FFFFFF"/>
          </a:solidFill>
          <a:latin typeface="Gill Sans"/>
          <a:ea typeface="Gill Sans"/>
          <a:cs typeface="Gill Sans"/>
          <a:sym typeface="Gill Sans"/>
        </a:defRPr>
      </a:lvl4pPr>
      <a:lvl5pPr indent="914400" algn="ctr" defTabSz="584200">
        <a:defRPr sz="5100">
          <a:solidFill>
            <a:srgbClr val="FFFFFF"/>
          </a:solidFill>
          <a:latin typeface="Gill Sans"/>
          <a:ea typeface="Gill Sans"/>
          <a:cs typeface="Gill Sans"/>
          <a:sym typeface="Gill Sans"/>
        </a:defRPr>
      </a:lvl5pPr>
      <a:lvl6pPr indent="1143000" algn="ctr" defTabSz="584200">
        <a:defRPr sz="5100">
          <a:solidFill>
            <a:srgbClr val="FFFFFF"/>
          </a:solidFill>
          <a:latin typeface="Gill Sans"/>
          <a:ea typeface="Gill Sans"/>
          <a:cs typeface="Gill Sans"/>
          <a:sym typeface="Gill Sans"/>
        </a:defRPr>
      </a:lvl6pPr>
      <a:lvl7pPr indent="1371600" algn="ctr" defTabSz="584200">
        <a:defRPr sz="5100">
          <a:solidFill>
            <a:srgbClr val="FFFFFF"/>
          </a:solidFill>
          <a:latin typeface="Gill Sans"/>
          <a:ea typeface="Gill Sans"/>
          <a:cs typeface="Gill Sans"/>
          <a:sym typeface="Gill Sans"/>
        </a:defRPr>
      </a:lvl7pPr>
      <a:lvl8pPr indent="1600200" algn="ctr" defTabSz="584200">
        <a:defRPr sz="5100">
          <a:solidFill>
            <a:srgbClr val="FFFFFF"/>
          </a:solidFill>
          <a:latin typeface="Gill Sans"/>
          <a:ea typeface="Gill Sans"/>
          <a:cs typeface="Gill Sans"/>
          <a:sym typeface="Gill Sans"/>
        </a:defRPr>
      </a:lvl8pPr>
      <a:lvl9pPr indent="1828800" algn="ctr" defTabSz="584200">
        <a:defRPr sz="5100">
          <a:solidFill>
            <a:srgbClr val="FFFFFF"/>
          </a:solidFill>
          <a:latin typeface="Gill Sans"/>
          <a:ea typeface="Gill Sans"/>
          <a:cs typeface="Gill Sans"/>
          <a:sym typeface="Gill Sans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solidFill>
            <a:srgbClr val="FFFFFF"/>
          </a:solidFill>
          <a:latin typeface="+mj-lt"/>
          <a:ea typeface="+mj-ea"/>
          <a:cs typeface="+mj-cs"/>
          <a:sym typeface="Gill Sans Light"/>
        </a:defRPr>
      </a:lvl1pPr>
      <a:lvl2pPr marL="865605" indent="-421105" defTabSz="584200">
        <a:spcBef>
          <a:spcPts val="4200"/>
        </a:spcBef>
        <a:buSzPct val="75000"/>
        <a:buChar char="•"/>
        <a:defRPr sz="3600">
          <a:solidFill>
            <a:srgbClr val="FFFFFF"/>
          </a:solidFill>
          <a:latin typeface="+mj-lt"/>
          <a:ea typeface="+mj-ea"/>
          <a:cs typeface="+mj-cs"/>
          <a:sym typeface="Gill Sans Light"/>
        </a:defRPr>
      </a:lvl2pPr>
      <a:lvl3pPr marL="1310105" indent="-421105" defTabSz="584200">
        <a:spcBef>
          <a:spcPts val="4200"/>
        </a:spcBef>
        <a:buSzPct val="75000"/>
        <a:buChar char="•"/>
        <a:defRPr sz="3600">
          <a:solidFill>
            <a:srgbClr val="FFFFFF"/>
          </a:solidFill>
          <a:latin typeface="+mj-lt"/>
          <a:ea typeface="+mj-ea"/>
          <a:cs typeface="+mj-cs"/>
          <a:sym typeface="Gill Sans Light"/>
        </a:defRPr>
      </a:lvl3pPr>
      <a:lvl4pPr marL="1754605" indent="-421105" defTabSz="584200">
        <a:spcBef>
          <a:spcPts val="4200"/>
        </a:spcBef>
        <a:buSzPct val="75000"/>
        <a:buChar char="•"/>
        <a:defRPr sz="3600">
          <a:solidFill>
            <a:srgbClr val="FFFFFF"/>
          </a:solidFill>
          <a:latin typeface="+mj-lt"/>
          <a:ea typeface="+mj-ea"/>
          <a:cs typeface="+mj-cs"/>
          <a:sym typeface="Gill Sans Light"/>
        </a:defRPr>
      </a:lvl4pPr>
      <a:lvl5pPr marL="2199105" indent="-421105" defTabSz="584200">
        <a:spcBef>
          <a:spcPts val="4200"/>
        </a:spcBef>
        <a:buSzPct val="75000"/>
        <a:buChar char="•"/>
        <a:defRPr sz="3600">
          <a:solidFill>
            <a:srgbClr val="FFFFFF"/>
          </a:solidFill>
          <a:latin typeface="+mj-lt"/>
          <a:ea typeface="+mj-ea"/>
          <a:cs typeface="+mj-cs"/>
          <a:sym typeface="Gill Sans Light"/>
        </a:defRPr>
      </a:lvl5pPr>
      <a:lvl6pPr marL="2643605" indent="-421105" defTabSz="584200">
        <a:spcBef>
          <a:spcPts val="4200"/>
        </a:spcBef>
        <a:buSzPct val="75000"/>
        <a:buChar char="•"/>
        <a:defRPr sz="3600">
          <a:solidFill>
            <a:srgbClr val="FFFFFF"/>
          </a:solidFill>
          <a:latin typeface="+mj-lt"/>
          <a:ea typeface="+mj-ea"/>
          <a:cs typeface="+mj-cs"/>
          <a:sym typeface="Gill Sans Light"/>
        </a:defRPr>
      </a:lvl6pPr>
      <a:lvl7pPr marL="3088105" indent="-421105" defTabSz="584200">
        <a:spcBef>
          <a:spcPts val="4200"/>
        </a:spcBef>
        <a:buSzPct val="75000"/>
        <a:buChar char="•"/>
        <a:defRPr sz="3600">
          <a:solidFill>
            <a:srgbClr val="FFFFFF"/>
          </a:solidFill>
          <a:latin typeface="+mj-lt"/>
          <a:ea typeface="+mj-ea"/>
          <a:cs typeface="+mj-cs"/>
          <a:sym typeface="Gill Sans Light"/>
        </a:defRPr>
      </a:lvl7pPr>
      <a:lvl8pPr marL="3532605" indent="-421105" defTabSz="584200">
        <a:spcBef>
          <a:spcPts val="4200"/>
        </a:spcBef>
        <a:buSzPct val="75000"/>
        <a:buChar char="•"/>
        <a:defRPr sz="3600">
          <a:solidFill>
            <a:srgbClr val="FFFFFF"/>
          </a:solidFill>
          <a:latin typeface="+mj-lt"/>
          <a:ea typeface="+mj-ea"/>
          <a:cs typeface="+mj-cs"/>
          <a:sym typeface="Gill Sans Light"/>
        </a:defRPr>
      </a:lvl8pPr>
      <a:lvl9pPr marL="3977105" indent="-421105" defTabSz="584200">
        <a:spcBef>
          <a:spcPts val="4200"/>
        </a:spcBef>
        <a:buSzPct val="75000"/>
        <a:buChar char="•"/>
        <a:defRPr sz="3600">
          <a:solidFill>
            <a:srgbClr val="FFFFFF"/>
          </a:solidFill>
          <a:latin typeface="+mj-lt"/>
          <a:ea typeface="+mj-ea"/>
          <a:cs typeface="+mj-cs"/>
          <a:sym typeface="Gill Sans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761483" y="4533444"/>
            <a:ext cx="11481834" cy="13462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Service Provider - Turning Data Into Solutions</a:t>
            </a:r>
          </a:p>
        </p:txBody>
      </p:sp>
      <p:pic>
        <p:nvPicPr>
          <p:cNvPr id="38" name="FA_logo_white.pn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24346" y="8784937"/>
            <a:ext cx="1951011" cy="73163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/>
        </p:nvSpPr>
        <p:spPr>
          <a:xfrm>
            <a:off x="3371394" y="1901035"/>
            <a:ext cx="6262012" cy="2455942"/>
          </a:xfrm>
          <a:prstGeom prst="roundRect">
            <a:avLst>
              <a:gd name="adj" fmla="val 109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9443343" y="8298513"/>
            <a:ext cx="3494326" cy="1704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600"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August 27, 2014</a:t>
            </a:r>
          </a:p>
        </p:txBody>
      </p:sp>
      <p:pic>
        <p:nvPicPr>
          <p:cNvPr id="41" name="FA_logo_CMYK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80329" y="2140059"/>
            <a:ext cx="5244142" cy="197789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875783" y="5654645"/>
            <a:ext cx="11481834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rPr>
              <a:t>Daniel Baker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rPr>
              <a:t>CEO, FlightAware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Availability of Aviation Data</a:t>
            </a:r>
          </a:p>
        </p:txBody>
      </p:sp>
      <p:sp>
        <p:nvSpPr>
          <p:cNvPr id="76" name="Shape 76"/>
          <p:cNvSpPr/>
          <p:nvPr/>
        </p:nvSpPr>
        <p:spPr>
          <a:xfrm>
            <a:off x="2127869" y="3532716"/>
            <a:ext cx="874906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600"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Usage Restrictions</a:t>
            </a:r>
          </a:p>
        </p:txBody>
      </p:sp>
      <p:sp>
        <p:nvSpPr>
          <p:cNvPr id="77" name="Shape 77"/>
          <p:cNvSpPr/>
          <p:nvPr/>
        </p:nvSpPr>
        <p:spPr>
          <a:xfrm>
            <a:off x="952499" y="5325533"/>
            <a:ext cx="11099801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000"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Even simple restrictions have enormous impacts on the usability of the data.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Availability of Aviation Data</a:t>
            </a:r>
          </a:p>
        </p:txBody>
      </p:sp>
      <p:sp>
        <p:nvSpPr>
          <p:cNvPr id="82" name="Shape 82"/>
          <p:cNvSpPr/>
          <p:nvPr/>
        </p:nvSpPr>
        <p:spPr>
          <a:xfrm>
            <a:off x="2127870" y="3532716"/>
            <a:ext cx="8749060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600"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Chicken or Egg?</a:t>
            </a:r>
          </a:p>
        </p:txBody>
      </p:sp>
      <p:sp>
        <p:nvSpPr>
          <p:cNvPr id="83" name="Shape 83"/>
          <p:cNvSpPr/>
          <p:nvPr/>
        </p:nvSpPr>
        <p:spPr>
          <a:xfrm>
            <a:off x="1218423" y="4813300"/>
            <a:ext cx="10567955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000"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Many government data sources require a customer in order to establish restricted data (e.g., CDM, ASDE-X, ASDI Class 1, DDS to AO, etc)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Availability of Aviation Data</a:t>
            </a:r>
          </a:p>
        </p:txBody>
      </p:sp>
      <p:sp>
        <p:nvSpPr>
          <p:cNvPr id="86" name="Shape 86"/>
          <p:cNvSpPr/>
          <p:nvPr/>
        </p:nvSpPr>
        <p:spPr>
          <a:xfrm>
            <a:off x="2127870" y="3905249"/>
            <a:ext cx="8749060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600"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Release Early, Release Often</a:t>
            </a:r>
          </a:p>
        </p:txBody>
      </p:sp>
      <p:sp>
        <p:nvSpPr>
          <p:cNvPr id="87" name="Shape 87"/>
          <p:cNvSpPr/>
          <p:nvPr/>
        </p:nvSpPr>
        <p:spPr>
          <a:xfrm>
            <a:off x="75356" y="5397500"/>
            <a:ext cx="1285408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000"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Distribute what’s possible now or you will never be done.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Availability of Aviation Data</a:t>
            </a:r>
          </a:p>
        </p:txBody>
      </p:sp>
      <p:sp>
        <p:nvSpPr>
          <p:cNvPr id="92" name="Shape 92"/>
          <p:cNvSpPr/>
          <p:nvPr/>
        </p:nvSpPr>
        <p:spPr>
          <a:xfrm>
            <a:off x="2127869" y="3905249"/>
            <a:ext cx="874906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600"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Prioritize API over Portal</a:t>
            </a:r>
          </a:p>
        </p:txBody>
      </p:sp>
      <p:sp>
        <p:nvSpPr>
          <p:cNvPr id="93" name="Shape 93"/>
          <p:cNvSpPr/>
          <p:nvPr/>
        </p:nvSpPr>
        <p:spPr>
          <a:xfrm>
            <a:off x="75356" y="5242310"/>
            <a:ext cx="12854088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000"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CDM is the future, but even with standards, it will require an industry solution to aggregate every ANSP and airport CDM solution.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952500" y="-3175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FlightAware ADS-B Network</a:t>
            </a:r>
          </a:p>
        </p:txBody>
      </p:sp>
      <p:pic>
        <p:nvPicPr>
          <p:cNvPr id="98" name="Google ChromeScreenSnapz37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882" y="1338456"/>
            <a:ext cx="11421036" cy="6289288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1119212" y="7838040"/>
            <a:ext cx="1076637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400"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Available in Eurocontrol SWIM Registry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Public/Private Partnership</a:t>
            </a:r>
          </a:p>
        </p:txBody>
      </p:sp>
      <p:sp>
        <p:nvSpPr>
          <p:cNvPr id="104" name="Shape 104"/>
          <p:cNvSpPr/>
          <p:nvPr/>
        </p:nvSpPr>
        <p:spPr>
          <a:xfrm>
            <a:off x="68486" y="4516966"/>
            <a:ext cx="12867829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400"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These government organizations, this group and this industry demonstrates what’s possible.</a:t>
            </a:r>
          </a:p>
        </p:txBody>
      </p:sp>
      <p:sp>
        <p:nvSpPr>
          <p:cNvPr id="105" name="Shape 105"/>
          <p:cNvSpPr/>
          <p:nvPr/>
        </p:nvSpPr>
        <p:spPr>
          <a:xfrm>
            <a:off x="3033315" y="1915583"/>
            <a:ext cx="6938170" cy="2247901"/>
          </a:xfrm>
          <a:prstGeom prst="roundRect">
            <a:avLst>
              <a:gd name="adj" fmla="val 84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106" name="ec-color-online-large.tif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68315" y="2258483"/>
            <a:ext cx="1549401" cy="1580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79305" y="2096856"/>
            <a:ext cx="1826791" cy="1885355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68486" y="6846267"/>
            <a:ext cx="1286782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400"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How can we expand that around the world?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2127870" y="2025650"/>
            <a:ext cx="8749060" cy="570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rPr>
              <a:t>Daniel Baker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5600" dirty="0">
              <a:solidFill>
                <a:srgbClr val="FFFFFF"/>
              </a:solidFill>
              <a:latin typeface="+mj-lt"/>
              <a:ea typeface="+mj-ea"/>
              <a:cs typeface="+mj-cs"/>
              <a:sym typeface="Gill Sans Light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rPr>
              <a:t>CEO, FlightAware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5600" dirty="0">
              <a:solidFill>
                <a:srgbClr val="FFFFFF"/>
              </a:solidFill>
              <a:latin typeface="+mj-lt"/>
              <a:ea typeface="+mj-ea"/>
              <a:cs typeface="+mj-cs"/>
              <a:sym typeface="Gill Sans Light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 u="sng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rPr>
              <a:t>dbaker@flightaware.com</a:t>
            </a:r>
            <a:endParaRPr sz="5600">
              <a:solidFill>
                <a:srgbClr val="FFFFFF"/>
              </a:solidFill>
              <a:latin typeface="+mj-lt"/>
              <a:ea typeface="+mj-ea"/>
              <a:cs typeface="+mj-cs"/>
              <a:sym typeface="Gill Sans Light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5600" dirty="0">
              <a:solidFill>
                <a:srgbClr val="FFFFFF"/>
              </a:solidFill>
              <a:latin typeface="+mj-lt"/>
              <a:ea typeface="+mj-ea"/>
              <a:cs typeface="+mj-cs"/>
              <a:sym typeface="Gill Sans Light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rPr>
              <a:t>+1 713 877 9005</a:t>
            </a:r>
          </a:p>
        </p:txBody>
      </p:sp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588962" y="-177800"/>
            <a:ext cx="11826876" cy="2159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Let’s improve aviation with more open data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952499" y="-273106"/>
            <a:ext cx="11099801" cy="2159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About FlightAware - Overview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696416" y="1535831"/>
            <a:ext cx="11611968" cy="6681938"/>
          </a:xfrm>
          <a:prstGeom prst="rect">
            <a:avLst/>
          </a:prstGeom>
        </p:spPr>
        <p:txBody>
          <a:bodyPr anchor="ctr"/>
          <a:lstStyle/>
          <a:p>
            <a:pPr marL="635000" lvl="0" indent="-635000">
              <a:spcBef>
                <a:spcPts val="3800"/>
              </a:spcBef>
              <a:buSzPct val="125000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Flight tracking service and data provider to airlines, business aviation, cargo,  airline service providers, military</a:t>
            </a:r>
          </a:p>
          <a:p>
            <a:pPr marL="635000" lvl="0" indent="-635000">
              <a:spcBef>
                <a:spcPts val="3800"/>
              </a:spcBef>
              <a:buSzPct val="125000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Customers include ARINC, United Airlines, SITA, Virgin Atlantic</a:t>
            </a:r>
          </a:p>
          <a:p>
            <a:pPr marL="635000" lvl="0" indent="-635000">
              <a:spcBef>
                <a:spcPts val="3800"/>
              </a:spcBef>
              <a:buSzPct val="125000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15,000 commercial customers, 8,000,000 consumer users</a:t>
            </a:r>
          </a:p>
          <a:p>
            <a:pPr marL="635000" lvl="0" indent="-635000">
              <a:spcBef>
                <a:spcPts val="3800"/>
              </a:spcBef>
              <a:buSzPct val="125000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Largest aviation site in the world (&gt;300MM page views/mo)</a:t>
            </a:r>
          </a:p>
          <a:p>
            <a:pPr marL="635000" lvl="0" indent="-635000">
              <a:spcBef>
                <a:spcPts val="3800"/>
              </a:spcBef>
              <a:buSzPct val="125000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40 employees at offices in Houston and New York City</a:t>
            </a:r>
          </a:p>
          <a:p>
            <a:pPr marL="635000" lvl="0" indent="-635000">
              <a:spcBef>
                <a:spcPts val="3800"/>
              </a:spcBef>
              <a:buSzPct val="125000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Data centers in Houston, Washington, San Francisco, New York, Dallas, London, Amsterdam, Singapore, and Hong Kong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952500" y="-5334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Next-Generation Flight Tracking</a:t>
            </a:r>
          </a:p>
        </p:txBody>
      </p:sp>
      <p:pic>
        <p:nvPicPr>
          <p:cNvPr id="4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2309" y="1170979"/>
            <a:ext cx="7800378" cy="7411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952500" y="-5334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Next-Generation Flight Tracking</a:t>
            </a:r>
          </a:p>
        </p:txBody>
      </p:sp>
      <p:pic>
        <p:nvPicPr>
          <p:cNvPr id="51" name="Screen Shot 2014-08-25 at 11.33.25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537" y="-184969"/>
            <a:ext cx="11769563" cy="9460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952500" y="-2286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About FlightAware - Brief History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253181" y="1637431"/>
            <a:ext cx="12498438" cy="6681938"/>
          </a:xfrm>
          <a:prstGeom prst="rect">
            <a:avLst/>
          </a:prstGeom>
        </p:spPr>
        <p:txBody>
          <a:bodyPr anchor="ctr"/>
          <a:lstStyle/>
          <a:p>
            <a:pPr marL="635000" lvl="0" indent="-635000">
              <a:spcBef>
                <a:spcPts val="3800"/>
              </a:spcBef>
              <a:buSzPct val="125000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Founded in 2005 by pilots, based in Houston</a:t>
            </a:r>
          </a:p>
          <a:p>
            <a:pPr marL="635000" lvl="0" indent="-635000">
              <a:spcBef>
                <a:spcPts val="3800"/>
              </a:spcBef>
              <a:buSzPct val="125000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First data feed was Aircraft Situational Display to Industry (ASDI) from the FAA</a:t>
            </a:r>
          </a:p>
          <a:p>
            <a:pPr marL="635000" lvl="0" indent="-635000">
              <a:spcBef>
                <a:spcPts val="3800"/>
              </a:spcBef>
              <a:buSzPct val="125000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Availability of data allowed us to fill a niche and industry need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696416" y="1535831"/>
            <a:ext cx="11611968" cy="6681938"/>
          </a:xfrm>
          <a:prstGeom prst="rect">
            <a:avLst/>
          </a:prstGeom>
        </p:spPr>
        <p:txBody>
          <a:bodyPr anchor="ctr"/>
          <a:lstStyle/>
          <a:p>
            <a:pPr marL="635000" lvl="0" indent="-635000">
              <a:spcBef>
                <a:spcPts val="3800"/>
              </a:spcBef>
              <a:buSzPct val="125000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FlightAware aggregates over 50 real-time data feeds from government sources including FAA, Eurocontrol, NOAA, Airways New Zealand</a:t>
            </a:r>
          </a:p>
          <a:p>
            <a:pPr marL="635000" lvl="0" indent="-635000">
              <a:spcBef>
                <a:spcPts val="3800"/>
              </a:spcBef>
              <a:buSzPct val="125000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Data is fused with private industry data like flight plan data, ACARS, ADS-B</a:t>
            </a:r>
          </a:p>
          <a:p>
            <a:pPr marL="635000" lvl="0" indent="-635000">
              <a:spcBef>
                <a:spcPts val="3800"/>
              </a:spcBef>
              <a:buSzPct val="125000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It is not practical for each end-user (e.g., an airline) to aggregate so many sources</a:t>
            </a:r>
          </a:p>
          <a:p>
            <a:pPr marL="635000" lvl="0" indent="-635000">
              <a:spcBef>
                <a:spcPts val="3800"/>
              </a:spcBef>
              <a:buSzPct val="125000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FlightAware then integrates into over a dozen products</a:t>
            </a:r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FFFFF"/>
                </a:solidFill>
              </a:rPr>
              <a:t>Gateway to Industry &amp; The World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FFFFF"/>
                </a:solidFill>
              </a:rPr>
              <a:t>Gateway to Industry &amp; The World - Examples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696416" y="1535831"/>
            <a:ext cx="11611968" cy="6681938"/>
          </a:xfrm>
          <a:prstGeom prst="rect">
            <a:avLst/>
          </a:prstGeom>
        </p:spPr>
        <p:txBody>
          <a:bodyPr anchor="ctr"/>
          <a:lstStyle/>
          <a:p>
            <a:pPr marL="635000" lvl="0" indent="-635000">
              <a:spcBef>
                <a:spcPts val="3800"/>
              </a:spcBef>
              <a:buSzPct val="125000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Web-based, graphical flight tracking system used by over 10,000 business aviation aircraft operators</a:t>
            </a:r>
          </a:p>
          <a:p>
            <a:pPr marL="635000" lvl="0" indent="-635000">
              <a:spcBef>
                <a:spcPts val="3800"/>
              </a:spcBef>
              <a:buSzPct val="125000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Fused data feed provided to SITA for use in operational flight tracking system used by airline operations</a:t>
            </a:r>
          </a:p>
          <a:p>
            <a:pPr marL="635000" lvl="0" indent="-635000">
              <a:spcBef>
                <a:spcPts val="3800"/>
              </a:spcBef>
              <a:buSzPct val="125000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In-flight tool providing connecting gate and delay information to Southwest Airlines passengers via Row44</a:t>
            </a:r>
          </a:p>
          <a:p>
            <a:pPr marL="635000" lvl="0" indent="-635000">
              <a:spcBef>
                <a:spcPts val="3800"/>
              </a:spcBef>
              <a:buSzPct val="125000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“MiseryMap” delay map and forecast used by NBC’s “Today” show</a:t>
            </a:r>
          </a:p>
          <a:p>
            <a:pPr marL="635000" lvl="0" indent="-635000">
              <a:spcBef>
                <a:spcPts val="3800"/>
              </a:spcBef>
              <a:buSzPct val="125000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Downlinking pre-departure route amendments and delay programs to cockpit (pilot EFBs)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Value of Data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696416" y="1535831"/>
            <a:ext cx="11611968" cy="6681938"/>
          </a:xfrm>
          <a:prstGeom prst="rect">
            <a:avLst/>
          </a:prstGeom>
        </p:spPr>
        <p:txBody>
          <a:bodyPr anchor="ctr"/>
          <a:lstStyle/>
          <a:p>
            <a:pPr marL="635000" lvl="0" indent="-635000">
              <a:spcBef>
                <a:spcPts val="3800"/>
              </a:spcBef>
              <a:buSzPct val="125000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Aircraft operators are facing data overload and “portal” overload</a:t>
            </a:r>
          </a:p>
          <a:p>
            <a:pPr marL="635000" lvl="0" indent="-635000">
              <a:spcBef>
                <a:spcPts val="3800"/>
              </a:spcBef>
              <a:buSzPct val="125000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FlightAware breaks through this and creates efficiencies by:</a:t>
            </a:r>
          </a:p>
          <a:p>
            <a:pPr marL="977900" lvl="1" indent="-635000">
              <a:spcBef>
                <a:spcPts val="3800"/>
              </a:spcBef>
              <a:buSzPct val="125000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Aggregating data sources</a:t>
            </a:r>
          </a:p>
          <a:p>
            <a:pPr marL="977900" lvl="1" indent="-635000">
              <a:spcBef>
                <a:spcPts val="3800"/>
              </a:spcBef>
              <a:buSzPct val="125000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Creating tools that answer questions</a:t>
            </a:r>
          </a:p>
          <a:p>
            <a:pPr marL="977900" lvl="1" indent="-635000">
              <a:spcBef>
                <a:spcPts val="3800"/>
              </a:spcBef>
              <a:buSzPct val="125000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Leveraging historical data to predict the future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Availability of Aviation Data</a:t>
            </a:r>
          </a:p>
        </p:txBody>
      </p:sp>
      <p:sp>
        <p:nvSpPr>
          <p:cNvPr id="70" name="Shape 70"/>
          <p:cNvSpPr/>
          <p:nvPr/>
        </p:nvSpPr>
        <p:spPr>
          <a:xfrm>
            <a:off x="2127869" y="3532716"/>
            <a:ext cx="874906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600"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Little Known Secrets</a:t>
            </a:r>
          </a:p>
        </p:txBody>
      </p:sp>
      <p:sp>
        <p:nvSpPr>
          <p:cNvPr id="71" name="Shape 71"/>
          <p:cNvSpPr/>
          <p:nvPr/>
        </p:nvSpPr>
        <p:spPr>
          <a:xfrm>
            <a:off x="952499" y="5033433"/>
            <a:ext cx="11099801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000"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ANSPs are full of gems of information that are rarely published.  Public, organized registries are the key to ensuring they’re leveraged as much as possible.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 Light"/>
        <a:ea typeface="Gill Sans Light"/>
        <a:cs typeface="Gill Sans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 Light"/>
        <a:ea typeface="Gill Sans Light"/>
        <a:cs typeface="Gill Sans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746</Words>
  <Application>Microsoft Office PowerPoint</Application>
  <PresentationFormat>Custom</PresentationFormat>
  <Paragraphs>80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Black</vt:lpstr>
      <vt:lpstr>Service Provider - Turning Data Into Solutions</vt:lpstr>
      <vt:lpstr>About FlightAware - Overview</vt:lpstr>
      <vt:lpstr>Next-Generation Flight Tracking</vt:lpstr>
      <vt:lpstr>Next-Generation Flight Tracking</vt:lpstr>
      <vt:lpstr>About FlightAware - Brief History</vt:lpstr>
      <vt:lpstr>Gateway to Industry &amp; The World</vt:lpstr>
      <vt:lpstr>Gateway to Industry &amp; The World - Examples</vt:lpstr>
      <vt:lpstr>Value of Data</vt:lpstr>
      <vt:lpstr>Availability of Aviation Data</vt:lpstr>
      <vt:lpstr>Availability of Aviation Data</vt:lpstr>
      <vt:lpstr>Availability of Aviation Data</vt:lpstr>
      <vt:lpstr>Availability of Aviation Data</vt:lpstr>
      <vt:lpstr>Availability of Aviation Data</vt:lpstr>
      <vt:lpstr>FlightAware ADS-B Network</vt:lpstr>
      <vt:lpstr>Public/Private Partnership</vt:lpstr>
      <vt:lpstr>Let’s improve aviation with more open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Provider - Turning Data Into Solutions</dc:title>
  <dc:creator>Plater, Debra CTR (FAA)</dc:creator>
  <cp:lastModifiedBy>Plater, Debra CTR (FAA)</cp:lastModifiedBy>
  <cp:revision>2</cp:revision>
  <dcterms:modified xsi:type="dcterms:W3CDTF">2014-08-27T12:00:05Z</dcterms:modified>
</cp:coreProperties>
</file>