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27AE1-425D-4F8A-B3EC-6058D0542A96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30EC-A7F8-4FD8-B572-D96723A7F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 MT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E7EC7-4287-4D30-B6FF-D0E55AEE152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1" y="2133600"/>
            <a:ext cx="342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5F2B5"/>
                </a:solidFill>
              </a:rPr>
              <a:t>Ontology/</a:t>
            </a:r>
          </a:p>
          <a:p>
            <a:pPr algn="ctr"/>
            <a:r>
              <a:rPr lang="en-US" sz="4400" dirty="0" smtClean="0">
                <a:solidFill>
                  <a:srgbClr val="F5F2B5"/>
                </a:solidFill>
              </a:rPr>
              <a:t>Semantics</a:t>
            </a:r>
          </a:p>
          <a:p>
            <a:pPr algn="ctr"/>
            <a:r>
              <a:rPr lang="en-US" sz="4400" dirty="0" smtClean="0">
                <a:solidFill>
                  <a:srgbClr val="F5F2B5"/>
                </a:solidFill>
              </a:rPr>
              <a:t>Theme</a:t>
            </a:r>
            <a:endParaRPr lang="en-US" sz="44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Deborah Cowell, 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FAA, AIT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27,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Our Speakers Today…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/>
          <a:p>
            <a:r>
              <a:rPr lang="en-US" dirty="0" smtClean="0"/>
              <a:t>Josh Powers</a:t>
            </a:r>
          </a:p>
          <a:p>
            <a:r>
              <a:rPr lang="en-US" dirty="0" smtClean="0"/>
              <a:t>Wen Zhu (Demo)</a:t>
            </a:r>
          </a:p>
          <a:p>
            <a:r>
              <a:rPr lang="en-US" dirty="0" smtClean="0"/>
              <a:t>Eduard </a:t>
            </a:r>
            <a:r>
              <a:rPr lang="en-US" dirty="0" err="1" smtClean="0"/>
              <a:t>Gringinger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Business Challenges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109"/>
            <a:ext cx="8229600" cy="4846783"/>
          </a:xfrm>
        </p:spPr>
        <p:txBody>
          <a:bodyPr/>
          <a:lstStyle/>
          <a:p>
            <a:r>
              <a:rPr lang="en-US" sz="2400" dirty="0" smtClean="0"/>
              <a:t>What data/information do we have?</a:t>
            </a:r>
          </a:p>
          <a:p>
            <a:r>
              <a:rPr lang="en-US" sz="2400" dirty="0" smtClean="0"/>
              <a:t>Where is it?</a:t>
            </a:r>
          </a:p>
          <a:p>
            <a:r>
              <a:rPr lang="en-US" sz="2400" dirty="0" smtClean="0"/>
              <a:t>How can I find it?</a:t>
            </a:r>
          </a:p>
          <a:p>
            <a:r>
              <a:rPr lang="en-US" sz="2400" dirty="0" smtClean="0"/>
              <a:t>How can I get to it?</a:t>
            </a:r>
          </a:p>
          <a:p>
            <a:r>
              <a:rPr lang="en-US" sz="2400" dirty="0" smtClean="0"/>
              <a:t>How can I merge it with other information that I need to answer business questions? And…have the agility to add more sources in a timely manner?</a:t>
            </a:r>
          </a:p>
          <a:p>
            <a:r>
              <a:rPr lang="en-US" sz="2400" dirty="0" smtClean="0"/>
              <a:t>How can I retrieve only the information that I need that is “relevant” to me, versus everything?</a:t>
            </a:r>
          </a:p>
          <a:p>
            <a:r>
              <a:rPr lang="en-US" sz="2400" dirty="0" smtClean="0"/>
              <a:t>How can I extract </a:t>
            </a:r>
            <a:r>
              <a:rPr lang="en-US" sz="2400" dirty="0"/>
              <a:t>value from paper-based </a:t>
            </a:r>
            <a:r>
              <a:rPr lang="en-US" sz="2400" dirty="0" smtClean="0"/>
              <a:t>forms/documents?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Technological Challenges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Integrating data and information from disparate sources (Variety); each using different schemas and models. </a:t>
            </a:r>
          </a:p>
          <a:p>
            <a:r>
              <a:rPr lang="en-US" sz="2400" dirty="0" smtClean="0"/>
              <a:t>Coping with rapidly increasing volumes of data/content (Velocity &amp; Volume).</a:t>
            </a:r>
          </a:p>
          <a:p>
            <a:r>
              <a:rPr lang="en-US" sz="2400" dirty="0" smtClean="0"/>
              <a:t>Providing access </a:t>
            </a:r>
            <a:r>
              <a:rPr lang="en-US" sz="2400" dirty="0"/>
              <a:t>to relevant, timely </a:t>
            </a:r>
            <a:r>
              <a:rPr lang="en-US" sz="2400" dirty="0" smtClean="0"/>
              <a:t>and </a:t>
            </a:r>
            <a:r>
              <a:rPr lang="en-US" sz="2400" dirty="0"/>
              <a:t>reliable </a:t>
            </a:r>
            <a:r>
              <a:rPr lang="en-US" sz="2400" dirty="0" smtClean="0"/>
              <a:t>data (Veracity).</a:t>
            </a:r>
          </a:p>
          <a:p>
            <a:r>
              <a:rPr lang="en-US" sz="2400" dirty="0" smtClean="0"/>
              <a:t>Delivering value to the information customers by providing agile methods, techniques and tools.</a:t>
            </a:r>
          </a:p>
          <a:p>
            <a:r>
              <a:rPr lang="en-US" sz="2400" dirty="0" smtClean="0"/>
              <a:t>Providing the ability to ask questions extemporaneously.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800" b="1" i="1" dirty="0" smtClean="0">
              <a:solidFill>
                <a:srgbClr val="17375E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b="1" i="1" dirty="0" smtClean="0">
                <a:solidFill>
                  <a:srgbClr val="17375E"/>
                </a:solidFill>
                <a:ea typeface="+mj-ea"/>
                <a:cs typeface="+mj-cs"/>
              </a:rPr>
              <a:t>Requires </a:t>
            </a:r>
            <a:r>
              <a:rPr lang="en-US" b="1" i="1" dirty="0">
                <a:solidFill>
                  <a:srgbClr val="17375E"/>
                </a:solidFill>
                <a:ea typeface="+mj-ea"/>
                <a:cs typeface="+mj-cs"/>
              </a:rPr>
              <a:t>us all to undergo a new way of thinking!</a:t>
            </a:r>
          </a:p>
        </p:txBody>
      </p:sp>
    </p:spTree>
    <p:extLst>
      <p:ext uri="{BB962C8B-B14F-4D97-AF65-F5344CB8AC3E}">
        <p14:creationId xmlns:p14="http://schemas.microsoft.com/office/powerpoint/2010/main" val="19019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Key Enabler: Semantic Technology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 Technologies </a:t>
            </a:r>
            <a:endParaRPr lang="en-US" dirty="0"/>
          </a:p>
          <a:p>
            <a:pPr lvl="1"/>
            <a:r>
              <a:rPr lang="en-US" dirty="0"/>
              <a:t>Software systems built with algorithms that depend on machine-executable representations of real-world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Machine Understanding</a:t>
            </a:r>
          </a:p>
          <a:p>
            <a:pPr lvl="1"/>
            <a:r>
              <a:rPr lang="en-US" dirty="0" smtClean="0"/>
              <a:t>Semantics provides machine interpretable context</a:t>
            </a:r>
          </a:p>
          <a:p>
            <a:pPr lvl="1"/>
            <a:r>
              <a:rPr lang="en-US" dirty="0" smtClean="0"/>
              <a:t>Standards-based technologies enable knowledge at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270" y="5838795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Source: 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Securboration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Inc.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Ontology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pPr lvl="1"/>
            <a:r>
              <a:rPr lang="en-US" dirty="0"/>
              <a:t>An ontology is a structured representation of the types of entities and relations existing in a given domain that is designed to support exchange and reuse of data and information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270" y="5838795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Source: 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Securboration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Inc.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Ontology – Components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239159"/>
            <a:ext cx="4549414" cy="4886861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Classes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dirty="0" smtClean="0"/>
              <a:t>Collections of individuals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dirty="0" smtClean="0"/>
              <a:t>Ex: Airport, Runway, Infrastructure</a:t>
            </a:r>
            <a:endParaRPr lang="en-US" sz="1200" dirty="0" smtClean="0"/>
          </a:p>
          <a:p>
            <a:pPr eaLnBrk="1" hangingPunct="1"/>
            <a:r>
              <a:rPr lang="en-US" sz="1800" dirty="0" smtClean="0"/>
              <a:t>Relations</a:t>
            </a:r>
          </a:p>
          <a:p>
            <a:pPr lvl="1" eaLnBrk="1" hangingPunct="1"/>
            <a:r>
              <a:rPr lang="en-US" sz="1400" dirty="0" smtClean="0"/>
              <a:t>Specification of how classes and individuals relate to one another</a:t>
            </a:r>
          </a:p>
          <a:p>
            <a:pPr lvl="1" eaLnBrk="1" hangingPunct="1"/>
            <a:r>
              <a:rPr lang="en-US" sz="1400" dirty="0" smtClean="0"/>
              <a:t>Ex: part of</a:t>
            </a:r>
          </a:p>
          <a:p>
            <a:pPr eaLnBrk="1" hangingPunct="1"/>
            <a:r>
              <a:rPr lang="en-US" sz="1800" dirty="0" smtClean="0"/>
              <a:t>Axioms</a:t>
            </a:r>
          </a:p>
          <a:p>
            <a:pPr lvl="1" eaLnBrk="1" hangingPunct="1"/>
            <a:r>
              <a:rPr lang="en-US" sz="1400" dirty="0" smtClean="0"/>
              <a:t>Categorical assertions</a:t>
            </a:r>
          </a:p>
          <a:p>
            <a:pPr lvl="1" eaLnBrk="1" hangingPunct="1"/>
            <a:r>
              <a:rPr lang="en-US" sz="1400" dirty="0" smtClean="0"/>
              <a:t>Ex: “Airports are infrastructure”, “No Airport is a runway”.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Individuals</a:t>
            </a:r>
          </a:p>
          <a:p>
            <a:pPr lvl="1" eaLnBrk="1" hangingPunct="1"/>
            <a:r>
              <a:rPr lang="en-US" sz="1400" dirty="0" smtClean="0"/>
              <a:t>Basic entities/instances which get classified</a:t>
            </a:r>
          </a:p>
          <a:p>
            <a:pPr lvl="1" eaLnBrk="1" hangingPunct="1"/>
            <a:r>
              <a:rPr lang="en-US" sz="1400" dirty="0" smtClean="0"/>
              <a:t>Ex: IAD, 01C/19C</a:t>
            </a:r>
          </a:p>
          <a:p>
            <a:pPr lvl="1" eaLnBrk="1" hangingPunct="1"/>
            <a:endParaRPr lang="en-US" sz="1400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5226980" y="3002624"/>
            <a:ext cx="1193800" cy="317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Airport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449460" y="3002624"/>
            <a:ext cx="1193800" cy="3175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Runway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232094" y="1709659"/>
            <a:ext cx="1343186" cy="301059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Infrastructure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1272" name="Elbow Connector 12"/>
          <p:cNvCxnSpPr>
            <a:cxnSpLocks noChangeShapeType="1"/>
            <a:stCxn id="11269" idx="0"/>
            <a:endCxn id="11271" idx="2"/>
          </p:cNvCxnSpPr>
          <p:nvPr/>
        </p:nvCxnSpPr>
        <p:spPr bwMode="auto">
          <a:xfrm rot="5400000" flipH="1" flipV="1">
            <a:off x="5867830" y="1966768"/>
            <a:ext cx="991906" cy="107980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0AB71"/>
            </a:solidFill>
            <a:round/>
            <a:headEnd/>
            <a:tailEnd type="arrow" w="med" len="med"/>
          </a:ln>
        </p:spPr>
      </p:cxnSp>
      <p:cxnSp>
        <p:nvCxnSpPr>
          <p:cNvPr id="11273" name="Elbow Connector 14"/>
          <p:cNvCxnSpPr>
            <a:cxnSpLocks noChangeShapeType="1"/>
            <a:stCxn id="11270" idx="0"/>
            <a:endCxn id="11271" idx="2"/>
          </p:cNvCxnSpPr>
          <p:nvPr/>
        </p:nvCxnSpPr>
        <p:spPr bwMode="auto">
          <a:xfrm rot="16200000" flipV="1">
            <a:off x="6979071" y="1935334"/>
            <a:ext cx="991906" cy="114267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0AB71"/>
            </a:solidFill>
            <a:round/>
            <a:headEnd/>
            <a:tailEnd type="arrow" w="med" len="med"/>
          </a:ln>
        </p:spPr>
      </p:cxnSp>
      <p:cxnSp>
        <p:nvCxnSpPr>
          <p:cNvPr id="11274" name="Straight Arrow Connector 16"/>
          <p:cNvCxnSpPr>
            <a:cxnSpLocks noChangeShapeType="1"/>
            <a:stCxn id="11269" idx="3"/>
            <a:endCxn id="11270" idx="1"/>
          </p:cNvCxnSpPr>
          <p:nvPr/>
        </p:nvCxnSpPr>
        <p:spPr bwMode="auto">
          <a:xfrm>
            <a:off x="6420780" y="3161374"/>
            <a:ext cx="1028680" cy="0"/>
          </a:xfrm>
          <a:prstGeom prst="straightConnector1">
            <a:avLst/>
          </a:prstGeom>
          <a:noFill/>
          <a:ln w="25400">
            <a:solidFill>
              <a:srgbClr val="90AB71"/>
            </a:solidFill>
            <a:round/>
            <a:headEnd type="arrow" w="med" len="med"/>
            <a:tailEnd type="arrow" w="med" len="med"/>
          </a:ln>
        </p:spPr>
      </p:cxnSp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6482467" y="2870788"/>
            <a:ext cx="96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disjoint</a:t>
            </a:r>
          </a:p>
          <a:p>
            <a:pPr algn="ctr"/>
            <a:r>
              <a:rPr lang="en-US" sz="1400"/>
              <a:t>with</a:t>
            </a:r>
          </a:p>
        </p:txBody>
      </p:sp>
      <p:sp>
        <p:nvSpPr>
          <p:cNvPr id="11276" name="TextBox 18"/>
          <p:cNvSpPr txBox="1">
            <a:spLocks noChangeArrowheads="1"/>
          </p:cNvSpPr>
          <p:nvPr/>
        </p:nvSpPr>
        <p:spPr bwMode="auto">
          <a:xfrm>
            <a:off x="6888200" y="2123318"/>
            <a:ext cx="96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is a</a:t>
            </a:r>
          </a:p>
        </p:txBody>
      </p:sp>
      <p:sp>
        <p:nvSpPr>
          <p:cNvPr id="11279" name="Oval 21"/>
          <p:cNvSpPr>
            <a:spLocks noChangeArrowheads="1"/>
          </p:cNvSpPr>
          <p:nvPr/>
        </p:nvSpPr>
        <p:spPr bwMode="auto">
          <a:xfrm>
            <a:off x="5289859" y="4519349"/>
            <a:ext cx="1079500" cy="330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IAD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81" name="Oval 23"/>
          <p:cNvSpPr>
            <a:spLocks noChangeArrowheads="1"/>
          </p:cNvSpPr>
          <p:nvPr/>
        </p:nvSpPr>
        <p:spPr bwMode="auto">
          <a:xfrm>
            <a:off x="7272867" y="4467925"/>
            <a:ext cx="1512030" cy="43037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01C/19C</a:t>
            </a:r>
          </a:p>
        </p:txBody>
      </p:sp>
      <p:cxnSp>
        <p:nvCxnSpPr>
          <p:cNvPr id="11282" name="Curved Connector 25"/>
          <p:cNvCxnSpPr>
            <a:cxnSpLocks noChangeShapeType="1"/>
            <a:stCxn id="11279" idx="0"/>
            <a:endCxn id="11269" idx="2"/>
          </p:cNvCxnSpPr>
          <p:nvPr/>
        </p:nvCxnSpPr>
        <p:spPr bwMode="auto">
          <a:xfrm rot="16200000" flipV="1">
            <a:off x="5227133" y="3916872"/>
            <a:ext cx="1199225" cy="572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90AB71"/>
            </a:solidFill>
            <a:prstDash val="dash"/>
            <a:round/>
            <a:headEnd/>
            <a:tailEnd/>
          </a:ln>
        </p:spPr>
      </p:cxnSp>
      <p:sp>
        <p:nvSpPr>
          <p:cNvPr id="11285" name="TextBox 36"/>
          <p:cNvSpPr txBox="1">
            <a:spLocks noChangeArrowheads="1"/>
          </p:cNvSpPr>
          <p:nvPr/>
        </p:nvSpPr>
        <p:spPr bwMode="auto">
          <a:xfrm>
            <a:off x="5722342" y="3638824"/>
            <a:ext cx="96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type</a:t>
            </a:r>
            <a:endParaRPr lang="en-US" sz="1400" dirty="0"/>
          </a:p>
        </p:txBody>
      </p:sp>
      <p:cxnSp>
        <p:nvCxnSpPr>
          <p:cNvPr id="11286" name="Straight Arrow Connector 38"/>
          <p:cNvCxnSpPr>
            <a:cxnSpLocks noChangeShapeType="1"/>
            <a:stCxn id="11279" idx="6"/>
            <a:endCxn id="11281" idx="2"/>
          </p:cNvCxnSpPr>
          <p:nvPr/>
        </p:nvCxnSpPr>
        <p:spPr bwMode="auto">
          <a:xfrm flipV="1">
            <a:off x="6369359" y="4683111"/>
            <a:ext cx="903508" cy="1338"/>
          </a:xfrm>
          <a:prstGeom prst="straightConnector1">
            <a:avLst/>
          </a:prstGeom>
          <a:noFill/>
          <a:ln w="25400">
            <a:solidFill>
              <a:srgbClr val="90AB71"/>
            </a:solidFill>
            <a:round/>
            <a:headEnd type="arrow" w="med" len="med"/>
            <a:tailEnd/>
          </a:ln>
        </p:spPr>
      </p:cxnSp>
      <p:sp>
        <p:nvSpPr>
          <p:cNvPr id="11288" name="TextBox 41"/>
          <p:cNvSpPr txBox="1">
            <a:spLocks noChangeArrowheads="1"/>
          </p:cNvSpPr>
          <p:nvPr/>
        </p:nvSpPr>
        <p:spPr bwMode="auto">
          <a:xfrm>
            <a:off x="6138969" y="4368761"/>
            <a:ext cx="147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part of</a:t>
            </a:r>
            <a:endParaRPr lang="en-US" sz="1400" dirty="0"/>
          </a:p>
        </p:txBody>
      </p:sp>
      <p:cxnSp>
        <p:nvCxnSpPr>
          <p:cNvPr id="11294" name="Curved Connector 50"/>
          <p:cNvCxnSpPr>
            <a:cxnSpLocks noChangeShapeType="1"/>
            <a:stCxn id="11270" idx="2"/>
            <a:endCxn id="11281" idx="0"/>
          </p:cNvCxnSpPr>
          <p:nvPr/>
        </p:nvCxnSpPr>
        <p:spPr bwMode="auto">
          <a:xfrm rot="5400000">
            <a:off x="7463721" y="3885285"/>
            <a:ext cx="1147801" cy="1747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90AB71"/>
            </a:solidFill>
            <a:prstDash val="dash"/>
            <a:round/>
            <a:headEnd/>
            <a:tailEnd/>
          </a:ln>
        </p:spPr>
      </p:cxn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7863722" y="3638214"/>
            <a:ext cx="96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type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5095543" y="1496699"/>
            <a:ext cx="3795194" cy="252474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096740" y="4098249"/>
            <a:ext cx="3795194" cy="125359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74235" y="2615447"/>
            <a:ext cx="2404127" cy="37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4265734" y="4581339"/>
            <a:ext cx="1223524" cy="37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5270" y="5838795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Source: 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Securboration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Inc.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Ontology Architecture: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Tiered Approach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202"/>
          <a:stretch/>
        </p:blipFill>
        <p:spPr bwMode="auto">
          <a:xfrm>
            <a:off x="4596576" y="2326055"/>
            <a:ext cx="4254676" cy="26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35741" y="2008575"/>
            <a:ext cx="4041775" cy="402359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Upper Level </a:t>
            </a:r>
            <a:r>
              <a:rPr lang="en-US" dirty="0" smtClean="0"/>
              <a:t>- A small, highly curated and stable ontology that describes </a:t>
            </a:r>
          </a:p>
          <a:p>
            <a:pPr lvl="1"/>
            <a:r>
              <a:rPr lang="en-US" dirty="0" smtClean="0"/>
              <a:t>very </a:t>
            </a:r>
            <a:r>
              <a:rPr lang="en-US" dirty="0"/>
              <a:t>general concepts (e.g. </a:t>
            </a:r>
            <a:r>
              <a:rPr lang="en-US" dirty="0" smtClean="0"/>
              <a:t>Entity</a:t>
            </a:r>
            <a:r>
              <a:rPr lang="en-US" dirty="0"/>
              <a:t>, </a:t>
            </a:r>
            <a:r>
              <a:rPr lang="en-US" dirty="0" smtClean="0"/>
              <a:t>Event</a:t>
            </a:r>
            <a:r>
              <a:rPr lang="en-US" dirty="0"/>
              <a:t>) that are the same across all knowledge domains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Mid Level </a:t>
            </a:r>
            <a:r>
              <a:rPr lang="en-US" dirty="0" smtClean="0"/>
              <a:t>– A high level domain ontology that provides</a:t>
            </a:r>
          </a:p>
          <a:p>
            <a:pPr lvl="1"/>
            <a:r>
              <a:rPr lang="en-US" dirty="0" smtClean="0"/>
              <a:t>A bridge between an upper-level ontology and numerous low level domain ontology  </a:t>
            </a:r>
          </a:p>
          <a:p>
            <a:pPr lvl="1"/>
            <a:r>
              <a:rPr lang="en-US" dirty="0" smtClean="0"/>
              <a:t>E.g.: Aviation Ontology</a:t>
            </a:r>
          </a:p>
          <a:p>
            <a:r>
              <a:rPr lang="en-US" b="1" dirty="0" smtClean="0"/>
              <a:t>Lower Level </a:t>
            </a:r>
            <a:r>
              <a:rPr lang="en-US" dirty="0" smtClean="0"/>
              <a:t>- A low level domain ontology that describes</a:t>
            </a:r>
          </a:p>
          <a:p>
            <a:pPr lvl="1"/>
            <a:r>
              <a:rPr lang="en-US" dirty="0" smtClean="0"/>
              <a:t>A very specific area of a domain</a:t>
            </a:r>
          </a:p>
          <a:p>
            <a:pPr lvl="1"/>
            <a:r>
              <a:rPr lang="en-US" dirty="0" smtClean="0"/>
              <a:t>E.g.: Phase of Flight Ontology is a lower level Aviation Ontology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35741" y="1368813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Ontology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669518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Source:  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</a:rPr>
              <a:t>Securboration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, Inc.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Relationship to the Data Models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7400"/>
            <a:ext cx="5715000" cy="33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4662" y="5715000"/>
            <a:ext cx="7601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Malcolm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Chisholm, </a:t>
            </a:r>
            <a:r>
              <a:rPr lang="da-DK" sz="1200" dirty="0" smtClean="0">
                <a:solidFill>
                  <a:schemeClr val="tx2">
                    <a:lumMod val="75000"/>
                  </a:schemeClr>
                </a:solidFill>
              </a:rPr>
              <a:t>AUG </a:t>
            </a:r>
            <a:r>
              <a:rPr lang="da-DK" sz="1200" dirty="0">
                <a:solidFill>
                  <a:schemeClr val="tx2">
                    <a:lumMod val="75000"/>
                  </a:schemeClr>
                </a:solidFill>
              </a:rPr>
              <a:t>12, 2014 </a:t>
            </a:r>
            <a:r>
              <a:rPr lang="da-DK" sz="1200" dirty="0" smtClean="0">
                <a:solidFill>
                  <a:schemeClr val="tx2">
                    <a:lumMod val="75000"/>
                  </a:schemeClr>
                </a:solidFill>
              </a:rPr>
              <a:t>Information Management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0" name="Picture 1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3979"/>
            <a:ext cx="7086600" cy="594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453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Business Challenges</vt:lpstr>
      <vt:lpstr>Technological Challenges</vt:lpstr>
      <vt:lpstr>Key Enabler: Semantic Technology</vt:lpstr>
      <vt:lpstr>Ontology</vt:lpstr>
      <vt:lpstr>Ontology – Components</vt:lpstr>
      <vt:lpstr>Ontology Architecture:  A Tiered Approach</vt:lpstr>
      <vt:lpstr>Relationship to the Data Models</vt:lpstr>
      <vt:lpstr>PowerPoint Presentation</vt:lpstr>
      <vt:lpstr>Our Speakers Today…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36</cp:revision>
  <dcterms:created xsi:type="dcterms:W3CDTF">2012-06-25T19:22:03Z</dcterms:created>
  <dcterms:modified xsi:type="dcterms:W3CDTF">2014-08-27T11:10:17Z</dcterms:modified>
</cp:coreProperties>
</file>