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  <p:sldMasterId id="2147484062" r:id="rId2"/>
    <p:sldMasterId id="2147484066" r:id="rId3"/>
  </p:sldMasterIdLst>
  <p:notesMasterIdLst>
    <p:notesMasterId r:id="rId61"/>
  </p:notesMasterIdLst>
  <p:handoutMasterIdLst>
    <p:handoutMasterId r:id="rId62"/>
  </p:handoutMasterIdLst>
  <p:sldIdLst>
    <p:sldId id="561" r:id="rId4"/>
    <p:sldId id="562" r:id="rId5"/>
    <p:sldId id="587" r:id="rId6"/>
    <p:sldId id="576" r:id="rId7"/>
    <p:sldId id="593" r:id="rId8"/>
    <p:sldId id="594" r:id="rId9"/>
    <p:sldId id="595" r:id="rId10"/>
    <p:sldId id="596" r:id="rId11"/>
    <p:sldId id="597" r:id="rId12"/>
    <p:sldId id="598" r:id="rId13"/>
    <p:sldId id="599" r:id="rId14"/>
    <p:sldId id="600" r:id="rId15"/>
    <p:sldId id="602" r:id="rId16"/>
    <p:sldId id="603" r:id="rId17"/>
    <p:sldId id="604" r:id="rId18"/>
    <p:sldId id="605" r:id="rId19"/>
    <p:sldId id="606" r:id="rId20"/>
    <p:sldId id="607" r:id="rId21"/>
    <p:sldId id="608" r:id="rId22"/>
    <p:sldId id="609" r:id="rId23"/>
    <p:sldId id="610" r:id="rId24"/>
    <p:sldId id="645" r:id="rId25"/>
    <p:sldId id="611" r:id="rId26"/>
    <p:sldId id="612" r:id="rId27"/>
    <p:sldId id="613" r:id="rId28"/>
    <p:sldId id="614" r:id="rId29"/>
    <p:sldId id="615" r:id="rId30"/>
    <p:sldId id="616" r:id="rId31"/>
    <p:sldId id="617" r:id="rId32"/>
    <p:sldId id="618" r:id="rId33"/>
    <p:sldId id="619" r:id="rId34"/>
    <p:sldId id="620" r:id="rId35"/>
    <p:sldId id="621" r:id="rId36"/>
    <p:sldId id="622" r:id="rId37"/>
    <p:sldId id="623" r:id="rId38"/>
    <p:sldId id="624" r:id="rId39"/>
    <p:sldId id="625" r:id="rId40"/>
    <p:sldId id="626" r:id="rId41"/>
    <p:sldId id="627" r:id="rId42"/>
    <p:sldId id="628" r:id="rId43"/>
    <p:sldId id="629" r:id="rId44"/>
    <p:sldId id="630" r:id="rId45"/>
    <p:sldId id="631" r:id="rId46"/>
    <p:sldId id="632" r:id="rId47"/>
    <p:sldId id="633" r:id="rId48"/>
    <p:sldId id="634" r:id="rId49"/>
    <p:sldId id="635" r:id="rId50"/>
    <p:sldId id="636" r:id="rId51"/>
    <p:sldId id="637" r:id="rId52"/>
    <p:sldId id="638" r:id="rId53"/>
    <p:sldId id="639" r:id="rId54"/>
    <p:sldId id="640" r:id="rId55"/>
    <p:sldId id="641" r:id="rId56"/>
    <p:sldId id="642" r:id="rId57"/>
    <p:sldId id="643" r:id="rId58"/>
    <p:sldId id="644" r:id="rId59"/>
    <p:sldId id="592" r:id="rId6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koineme Giwa-Agbomeirele" initials="OGA" lastIdx="1" clrIdx="0"/>
  <p:cmAuthor id="1" name="Nix, William [USA]" initials="WN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56B13"/>
    <a:srgbClr val="FFCC00"/>
    <a:srgbClr val="FFFF66"/>
    <a:srgbClr val="003366"/>
    <a:srgbClr val="008000"/>
    <a:srgbClr val="FF99FF"/>
    <a:srgbClr val="009900"/>
    <a:srgbClr val="0070C0"/>
    <a:srgbClr val="007434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0" autoAdjust="0"/>
    <p:restoredTop sz="92624" autoAdjust="0"/>
  </p:normalViewPr>
  <p:slideViewPr>
    <p:cSldViewPr snapToGrid="0">
      <p:cViewPr>
        <p:scale>
          <a:sx n="73" d="100"/>
          <a:sy n="73" d="100"/>
        </p:scale>
        <p:origin x="-2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2502" y="-9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2336" cy="464586"/>
          </a:xfrm>
          <a:prstGeom prst="rect">
            <a:avLst/>
          </a:prstGeom>
        </p:spPr>
        <p:txBody>
          <a:bodyPr vert="horz" lIns="92693" tIns="46348" rIns="92693" bIns="4634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7" y="3"/>
            <a:ext cx="3032336" cy="464586"/>
          </a:xfrm>
          <a:prstGeom prst="rect">
            <a:avLst/>
          </a:prstGeom>
        </p:spPr>
        <p:txBody>
          <a:bodyPr vert="horz" lIns="92693" tIns="46348" rIns="92693" bIns="46348" rtlCol="0"/>
          <a:lstStyle>
            <a:lvl1pPr algn="r">
              <a:defRPr sz="1200"/>
            </a:lvl1pPr>
          </a:lstStyle>
          <a:p>
            <a:fld id="{6853EE16-808C-42C6-AE1C-17CD32670745}" type="datetimeFigureOut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7516"/>
            <a:ext cx="3032336" cy="464586"/>
          </a:xfrm>
          <a:prstGeom prst="rect">
            <a:avLst/>
          </a:prstGeom>
        </p:spPr>
        <p:txBody>
          <a:bodyPr vert="horz" lIns="92693" tIns="46348" rIns="92693" bIns="4634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7" y="8817516"/>
            <a:ext cx="3032336" cy="464586"/>
          </a:xfrm>
          <a:prstGeom prst="rect">
            <a:avLst/>
          </a:prstGeom>
        </p:spPr>
        <p:txBody>
          <a:bodyPr vert="horz" lIns="92693" tIns="46348" rIns="92693" bIns="46348" rtlCol="0" anchor="b"/>
          <a:lstStyle>
            <a:lvl1pPr algn="r">
              <a:defRPr sz="1200"/>
            </a:lvl1pPr>
          </a:lstStyle>
          <a:p>
            <a:fld id="{EB35388A-F179-4E2C-8A34-FD96026E8D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50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32336" cy="4645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11" tIns="45855" rIns="91711" bIns="45855" numCol="1" anchor="t" anchorCtr="0" compatLnSpc="1">
            <a:prstTxWarp prst="textNoShape">
              <a:avLst/>
            </a:prstTxWarp>
          </a:bodyPr>
          <a:lstStyle>
            <a:lvl1pPr defTabSz="917188" eaLnBrk="0" hangingPunct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747" y="3"/>
            <a:ext cx="3032336" cy="4645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11" tIns="45855" rIns="91711" bIns="45855" numCol="1" anchor="t" anchorCtr="0" compatLnSpc="1">
            <a:prstTxWarp prst="textNoShape">
              <a:avLst/>
            </a:prstTxWarp>
          </a:bodyPr>
          <a:lstStyle>
            <a:lvl1pPr algn="r" defTabSz="917188" eaLnBrk="0" hangingPunct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6775F611-02E0-4A12-8983-6DB120759DC2}" type="datetimeFigureOut">
              <a:rPr lang="en-US"/>
              <a:pPr>
                <a:defRPr/>
              </a:pPr>
              <a:t>8/27/2014</a:t>
            </a:fld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770" y="4410360"/>
            <a:ext cx="5598160" cy="4176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11" tIns="45855" rIns="91711" bIns="45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17516"/>
            <a:ext cx="3032336" cy="4645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11" tIns="45855" rIns="91711" bIns="45855" numCol="1" anchor="b" anchorCtr="0" compatLnSpc="1">
            <a:prstTxWarp prst="textNoShape">
              <a:avLst/>
            </a:prstTxWarp>
          </a:bodyPr>
          <a:lstStyle>
            <a:lvl1pPr defTabSz="917188" eaLnBrk="0" hangingPunct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747" y="8817516"/>
            <a:ext cx="3032336" cy="4645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711" tIns="45855" rIns="91711" bIns="45855" numCol="1" anchor="b" anchorCtr="0" compatLnSpc="1">
            <a:prstTxWarp prst="textNoShape">
              <a:avLst/>
            </a:prstTxWarp>
          </a:bodyPr>
          <a:lstStyle>
            <a:lvl1pPr algn="r" defTabSz="917188" eaLnBrk="0" hangingPunct="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547FD074-9F57-48DE-B1E0-8F8F8E509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51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FD074-9F57-48DE-B1E0-8F8F8E5099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08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FD074-9F57-48DE-B1E0-8F8F8E5099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2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FD074-9F57-48DE-B1E0-8F8F8E5099F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3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FD074-9F57-48DE-B1E0-8F8F8E5099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6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FD074-9F57-48DE-B1E0-8F8F8E5099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2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FD074-9F57-48DE-B1E0-8F8F8E5099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2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DRM = Departure Reservoir Management; TMI = Traffic</a:t>
            </a:r>
            <a:r>
              <a:rPr lang="en-US" baseline="0" dirty="0" smtClean="0"/>
              <a:t> Management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FD074-9F57-48DE-B1E0-8F8F8E5099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2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FD074-9F57-48DE-B1E0-8F8F8E5099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24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pop-up with 1 big</a:t>
            </a:r>
            <a:r>
              <a:rPr lang="en-US" baseline="0" dirty="0" smtClean="0"/>
              <a:t> font sentence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FD074-9F57-48DE-B1E0-8F8F8E5099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24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pop-up with 1 big</a:t>
            </a:r>
            <a:r>
              <a:rPr lang="en-US" baseline="0" dirty="0" smtClean="0"/>
              <a:t> font sentence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FD074-9F57-48DE-B1E0-8F8F8E5099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2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7FD074-9F57-48DE-B1E0-8F8F8E5099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2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631CCC-04FC-4E4A-86F6-4D828777C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3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Aft>
                <a:spcPts val="0"/>
              </a:spcAft>
              <a:defRPr sz="1000">
                <a:solidFill>
                  <a:srgbClr val="8EB4E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26A4FF-32A4-4938-8697-46B978744195}" type="datetime1">
              <a:rPr lang="en-US" smtClean="0"/>
              <a:pPr>
                <a:defRPr/>
              </a:pPr>
              <a:t>8/27/2014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5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0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3194-4192-4317-828A-019D64AAFAB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8/27/2014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153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Aft>
                <a:spcPts val="0"/>
              </a:spcAft>
              <a:defRPr sz="1000">
                <a:solidFill>
                  <a:srgbClr val="8EB4E3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A60753-EBE6-41C8-8D05-E2ED0DCF1D3A}" type="datetime1">
              <a:rPr lang="en-US" smtClean="0"/>
              <a:pPr>
                <a:defRPr/>
              </a:pPr>
              <a:t>8/27/2014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0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42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554E9-EF2E-41A0-A42F-45619C7791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5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8956E6E-FAE9-43C0-8CD8-9A6992C5605E}" type="slidenum">
              <a:rPr lang="en-US"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0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110" r:id="rId2"/>
    <p:sldLayoutId id="2147484111" r:id="rId3"/>
    <p:sldLayoutId id="214748411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>
          <a:solidFill>
            <a:srgbClr val="7F7F7F"/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Arial" pitchFamily="34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>
          <a:solidFill>
            <a:srgbClr val="7F7F7F"/>
          </a:solidFill>
          <a:latin typeface="Arial" pitchFamily="34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Arial" pitchFamily="34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>
          <a:solidFill>
            <a:srgbClr val="7F7F7F"/>
          </a:solidFill>
          <a:latin typeface="Arial" pitchFamily="34" charset="0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9" name="Group 25"/>
          <p:cNvGrpSpPr>
            <a:grpSpLocks/>
          </p:cNvGrpSpPr>
          <p:nvPr userDrawn="1"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0" name="Picture 26" descr="NEW FAA LOGO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Arial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Arial"/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71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>
          <a:solidFill>
            <a:srgbClr val="7F7F7F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>
          <a:solidFill>
            <a:srgbClr val="7F7F7F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9783" y="6381750"/>
            <a:ext cx="432261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6765FBC-C2C0-4AF2-B9BA-61DA3CEEAE6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9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800">
          <a:solidFill>
            <a:srgbClr val="7F7F7F"/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>
          <a:solidFill>
            <a:srgbClr val="7F7F7F"/>
          </a:solidFill>
          <a:latin typeface="Arial" pitchFamily="34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itchFamily="34" charset="0"/>
        <a:buChar char="•"/>
        <a:defRPr sz="2000">
          <a:solidFill>
            <a:srgbClr val="7F7F7F"/>
          </a:solidFill>
          <a:latin typeface="Arial" pitchFamily="34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>
          <a:solidFill>
            <a:srgbClr val="7F7F7F"/>
          </a:solidFill>
          <a:latin typeface="Arial" pitchFamily="34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pitchFamily="34" charset="0"/>
        <a:buChar char="»"/>
        <a:defRPr>
          <a:solidFill>
            <a:srgbClr val="7F7F7F"/>
          </a:solidFill>
          <a:latin typeface="Arial" pitchFamily="34" charset="0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>
          <a:solidFill>
            <a:srgbClr val="7F7F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39" y="1327355"/>
            <a:ext cx="8908025" cy="2639961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Cross-Organizational Semantic Services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Interagency Net-Centric Operations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4/4/14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7" descr="FAA_NG_PPT_01_Tit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55639" y="1479755"/>
            <a:ext cx="8908025" cy="263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smtClean="0">
                <a:solidFill>
                  <a:schemeClr val="bg1"/>
                </a:solidFill>
              </a:rPr>
              <a:t>Cross-Organizational Semantic Services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Interagency Net-Centric Operations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8/27/14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62000" y="274638"/>
            <a:ext cx="8229600" cy="58281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9pPr>
          </a:lstStyle>
          <a:p>
            <a:pPr algn="r"/>
            <a:r>
              <a:rPr lang="en-US" sz="2000" kern="0" dirty="0" smtClean="0"/>
              <a:t>Top FAR Highlighted with Evidence</a:t>
            </a:r>
            <a:endParaRPr lang="en-US" sz="2000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17352" r="19501" b="10012"/>
          <a:stretch/>
        </p:blipFill>
        <p:spPr bwMode="auto">
          <a:xfrm>
            <a:off x="685800" y="709612"/>
            <a:ext cx="8029575" cy="5562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Technical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2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r"/>
            <a:r>
              <a:rPr lang="en-US" sz="2000" dirty="0"/>
              <a:t>Original FAR Data Source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1904999"/>
          </a:xfrm>
        </p:spPr>
        <p:txBody>
          <a:bodyPr/>
          <a:lstStyle/>
          <a:p>
            <a:r>
              <a:rPr lang="en-US" sz="2400" dirty="0" smtClean="0"/>
              <a:t>5 XML Batch Files</a:t>
            </a:r>
          </a:p>
          <a:p>
            <a:pPr lvl="1"/>
            <a:r>
              <a:rPr lang="en-US" sz="2000" dirty="0" smtClean="0"/>
              <a:t>2-5 Megabytes each</a:t>
            </a:r>
          </a:p>
          <a:p>
            <a:pPr lvl="1"/>
            <a:r>
              <a:rPr lang="en-US" sz="2000" dirty="0" smtClean="0"/>
              <a:t>19.5 Megabytes total</a:t>
            </a:r>
          </a:p>
          <a:p>
            <a:pPr lvl="1"/>
            <a:r>
              <a:rPr lang="en-US" sz="2000" dirty="0" smtClean="0"/>
              <a:t>Many non-FAR Meta-sections (TOC, Usage, Appendices)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t="13482" r="2589" b="34144"/>
          <a:stretch/>
        </p:blipFill>
        <p:spPr bwMode="auto">
          <a:xfrm>
            <a:off x="304799" y="2438400"/>
            <a:ext cx="8096865" cy="3781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1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r"/>
            <a:r>
              <a:rPr lang="en-US" sz="2000" dirty="0" smtClean="0"/>
              <a:t>FAR Data Source Conversion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1447799"/>
          </a:xfrm>
        </p:spPr>
        <p:txBody>
          <a:bodyPr/>
          <a:lstStyle/>
          <a:p>
            <a:r>
              <a:rPr lang="en-US" sz="2400" dirty="0" smtClean="0"/>
              <a:t>6530 Individual FAR Sections</a:t>
            </a:r>
          </a:p>
          <a:p>
            <a:pPr lvl="1"/>
            <a:r>
              <a:rPr lang="en-US" sz="2000" dirty="0" smtClean="0"/>
              <a:t>HTML version</a:t>
            </a:r>
          </a:p>
          <a:p>
            <a:pPr lvl="1"/>
            <a:r>
              <a:rPr lang="en-US" sz="2000" dirty="0" smtClean="0"/>
              <a:t>Securboration Document Model version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13686" r="2105" b="23948"/>
          <a:stretch/>
        </p:blipFill>
        <p:spPr bwMode="auto">
          <a:xfrm>
            <a:off x="204787" y="2057400"/>
            <a:ext cx="858733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93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r"/>
            <a:r>
              <a:rPr lang="en-US" sz="2000" dirty="0" smtClean="0"/>
              <a:t>Ontology-Based Query Language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990599"/>
          </a:xfrm>
        </p:spPr>
        <p:txBody>
          <a:bodyPr/>
          <a:lstStyle/>
          <a:p>
            <a:r>
              <a:rPr lang="en-US" sz="2000" dirty="0" smtClean="0"/>
              <a:t>Better-than-keyword queries using natural language expressions and ontology relations to support aviation Topics</a:t>
            </a:r>
            <a:endParaRPr lang="en-US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19406" r="17855" b="25849"/>
          <a:stretch/>
        </p:blipFill>
        <p:spPr bwMode="auto">
          <a:xfrm>
            <a:off x="685800" y="1828800"/>
            <a:ext cx="773937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4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r"/>
            <a:r>
              <a:rPr lang="en-US" sz="2000" dirty="0" smtClean="0"/>
              <a:t>Validation Against Human Research, FAR Portal Site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038599"/>
          </a:xfrm>
        </p:spPr>
        <p:txBody>
          <a:bodyPr/>
          <a:lstStyle/>
          <a:p>
            <a:r>
              <a:rPr lang="en-US" sz="2000" dirty="0" err="1" smtClean="0"/>
              <a:t>CrOSS</a:t>
            </a:r>
            <a:r>
              <a:rPr lang="en-US" sz="2000" dirty="0" smtClean="0"/>
              <a:t>: Semantic Query for Bird Strike</a:t>
            </a:r>
          </a:p>
          <a:p>
            <a:r>
              <a:rPr lang="en-US" sz="2000" dirty="0" smtClean="0"/>
              <a:t>Human: Text Editor Query for “Bird Strike” in Original XML</a:t>
            </a:r>
          </a:p>
          <a:p>
            <a:r>
              <a:rPr lang="en-US" sz="2000" dirty="0" smtClean="0"/>
              <a:t>Portal: Keyword Query for “Bird Strike”</a:t>
            </a:r>
          </a:p>
          <a:p>
            <a:r>
              <a:rPr lang="en-US" sz="2000" dirty="0" smtClean="0"/>
              <a:t>Cross</a:t>
            </a:r>
          </a:p>
          <a:p>
            <a:pPr lvl="1"/>
            <a:r>
              <a:rPr lang="en-US" sz="1600" dirty="0" smtClean="0"/>
              <a:t>Precision: 100%</a:t>
            </a:r>
          </a:p>
          <a:p>
            <a:pPr lvl="1"/>
            <a:r>
              <a:rPr lang="en-US" sz="1600" dirty="0" smtClean="0"/>
              <a:t>Recall: 100%</a:t>
            </a:r>
          </a:p>
          <a:p>
            <a:r>
              <a:rPr lang="en-US" sz="2000" dirty="0" smtClean="0"/>
              <a:t>Human</a:t>
            </a:r>
          </a:p>
          <a:p>
            <a:pPr lvl="1"/>
            <a:r>
              <a:rPr lang="en-US" sz="1600" dirty="0" smtClean="0"/>
              <a:t>Precision: 100%</a:t>
            </a:r>
          </a:p>
          <a:p>
            <a:pPr lvl="1"/>
            <a:r>
              <a:rPr lang="en-US" sz="1600" dirty="0" smtClean="0"/>
              <a:t>Recall: 17%</a:t>
            </a:r>
          </a:p>
          <a:p>
            <a:r>
              <a:rPr lang="en-US" sz="2000" dirty="0" smtClean="0"/>
              <a:t>Portal</a:t>
            </a:r>
          </a:p>
          <a:p>
            <a:pPr lvl="1"/>
            <a:r>
              <a:rPr lang="en-US" sz="1600" dirty="0" smtClean="0"/>
              <a:t>Precision: 100%</a:t>
            </a:r>
          </a:p>
          <a:p>
            <a:pPr lvl="1"/>
            <a:r>
              <a:rPr lang="en-US" sz="1600" dirty="0" smtClean="0"/>
              <a:t>Recall: 25%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05284"/>
              </p:ext>
            </p:extLst>
          </p:nvPr>
        </p:nvGraphicFramePr>
        <p:xfrm>
          <a:off x="3352800" y="2209800"/>
          <a:ext cx="5562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/>
                <a:gridCol w="1390650"/>
                <a:gridCol w="1390650"/>
                <a:gridCol w="1390650"/>
              </a:tblGrid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CrOSS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Human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Portal Search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23.1323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23.775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23.901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25.1323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25.571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25.631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25.773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25.775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29.631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33.76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35.36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121.157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A119-1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762000" y="5257800"/>
            <a:ext cx="22860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NOTE: This section is about agricultural use of civil aircraft in bird chasing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5"/>
          </p:cNvCxnSpPr>
          <p:nvPr/>
        </p:nvCxnSpPr>
        <p:spPr>
          <a:xfrm>
            <a:off x="2713223" y="6038289"/>
            <a:ext cx="715777" cy="210111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r"/>
            <a:r>
              <a:rPr lang="en-US" sz="2000" dirty="0" smtClean="0"/>
              <a:t>Validation Against Human Research, FAR Portal Site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038599"/>
          </a:xfrm>
        </p:spPr>
        <p:txBody>
          <a:bodyPr/>
          <a:lstStyle/>
          <a:p>
            <a:r>
              <a:rPr lang="en-US" sz="2000" dirty="0" err="1" smtClean="0"/>
              <a:t>CrOSS</a:t>
            </a:r>
            <a:r>
              <a:rPr lang="en-US" sz="2000" dirty="0" smtClean="0"/>
              <a:t>: Semantic Query for Bird Strike</a:t>
            </a:r>
          </a:p>
          <a:p>
            <a:r>
              <a:rPr lang="en-US" sz="2000" dirty="0" smtClean="0"/>
              <a:t>Human: Text Editor Query for “Bird” in Original XML</a:t>
            </a:r>
          </a:p>
          <a:p>
            <a:r>
              <a:rPr lang="en-US" sz="2000" dirty="0" smtClean="0"/>
              <a:t>Portal: Keyword Query for “Bird”</a:t>
            </a:r>
          </a:p>
          <a:p>
            <a:r>
              <a:rPr lang="en-US" sz="2000" dirty="0" smtClean="0"/>
              <a:t>Cross</a:t>
            </a:r>
          </a:p>
          <a:p>
            <a:pPr lvl="1"/>
            <a:r>
              <a:rPr lang="en-US" sz="1600" dirty="0" smtClean="0"/>
              <a:t>Precision: 100%</a:t>
            </a:r>
          </a:p>
          <a:p>
            <a:pPr lvl="1"/>
            <a:r>
              <a:rPr lang="en-US" sz="1600" dirty="0" smtClean="0"/>
              <a:t>Recall: 100%</a:t>
            </a:r>
          </a:p>
          <a:p>
            <a:r>
              <a:rPr lang="en-US" sz="2000" dirty="0" smtClean="0"/>
              <a:t>Human</a:t>
            </a:r>
          </a:p>
          <a:p>
            <a:pPr lvl="1"/>
            <a:r>
              <a:rPr lang="en-US" sz="1600" dirty="0" smtClean="0"/>
              <a:t>Precision: 92%</a:t>
            </a:r>
          </a:p>
          <a:p>
            <a:pPr lvl="1"/>
            <a:r>
              <a:rPr lang="en-US" sz="1600" dirty="0" smtClean="0"/>
              <a:t>Recall: 100%</a:t>
            </a:r>
          </a:p>
          <a:p>
            <a:r>
              <a:rPr lang="en-US" sz="2000" dirty="0" smtClean="0"/>
              <a:t>Portal</a:t>
            </a:r>
          </a:p>
          <a:p>
            <a:pPr lvl="1"/>
            <a:r>
              <a:rPr lang="en-US" sz="1600" dirty="0" smtClean="0"/>
              <a:t>Precision: 92%</a:t>
            </a:r>
          </a:p>
          <a:p>
            <a:pPr lvl="1"/>
            <a:r>
              <a:rPr lang="en-US" sz="1600" dirty="0" smtClean="0"/>
              <a:t>Recall: 92%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456698"/>
              </p:ext>
            </p:extLst>
          </p:nvPr>
        </p:nvGraphicFramePr>
        <p:xfrm>
          <a:off x="3352800" y="2209800"/>
          <a:ext cx="5562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/>
                <a:gridCol w="1390650"/>
                <a:gridCol w="1390650"/>
                <a:gridCol w="1390650"/>
              </a:tblGrid>
              <a:tr h="2311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CrOSS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Human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Portal Search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23.1323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23.775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23.901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25.1323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25.571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25.631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25.773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25.775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29.631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33.76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35.36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121.157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11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A119-1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75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r"/>
            <a:r>
              <a:rPr lang="en-US" sz="2400" dirty="0" smtClean="0"/>
              <a:t>What Happens When Wildlife Strikes?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2400" dirty="0" smtClean="0"/>
              <a:t>Bird Strikes are only a part of the problem</a:t>
            </a:r>
          </a:p>
          <a:p>
            <a:r>
              <a:rPr lang="en-US" sz="2400" dirty="0" smtClean="0"/>
              <a:t>FAA Wildlife Strike Database allows for coyotes, insects, etc.</a:t>
            </a:r>
          </a:p>
          <a:p>
            <a:endParaRPr lang="en-US" sz="2400" dirty="0"/>
          </a:p>
          <a:p>
            <a:r>
              <a:rPr lang="en-US" sz="2400" dirty="0" smtClean="0"/>
              <a:t>Update </a:t>
            </a:r>
            <a:r>
              <a:rPr lang="en-US" sz="2400" dirty="0" err="1" smtClean="0"/>
              <a:t>CrOSS</a:t>
            </a:r>
            <a:r>
              <a:rPr lang="en-US" sz="2400" dirty="0" smtClean="0"/>
              <a:t> semantic definition from bird strikes to wildlife strikes</a:t>
            </a:r>
          </a:p>
          <a:p>
            <a:pPr lvl="1"/>
            <a:r>
              <a:rPr lang="en-US" sz="2000" dirty="0" smtClean="0"/>
              <a:t>17 results</a:t>
            </a:r>
          </a:p>
          <a:p>
            <a:endParaRPr lang="en-US" sz="2400" dirty="0"/>
          </a:p>
          <a:p>
            <a:r>
              <a:rPr lang="en-US" sz="2400" dirty="0" smtClean="0"/>
              <a:t>Keyword query FAR portal ‘wildlife strike’</a:t>
            </a:r>
          </a:p>
          <a:p>
            <a:pPr lvl="1"/>
            <a:r>
              <a:rPr lang="en-US" sz="2000" dirty="0" smtClean="0"/>
              <a:t>2 results</a:t>
            </a:r>
          </a:p>
          <a:p>
            <a:r>
              <a:rPr lang="en-US" sz="2400" dirty="0" smtClean="0"/>
              <a:t>Keyword query FAR portal ‘wildlife’</a:t>
            </a:r>
          </a:p>
          <a:p>
            <a:pPr lvl="1"/>
            <a:r>
              <a:rPr lang="en-US" sz="2000" dirty="0" smtClean="0"/>
              <a:t>7 results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62000" y="274638"/>
            <a:ext cx="8229600" cy="58281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9pPr>
          </a:lstStyle>
          <a:p>
            <a:pPr algn="r"/>
            <a:r>
              <a:rPr lang="en-US" sz="2400" kern="0" dirty="0" smtClean="0"/>
              <a:t>All 17 Wildlife Strike FARs, per </a:t>
            </a:r>
            <a:r>
              <a:rPr lang="en-US" sz="2400" kern="0" dirty="0" err="1" smtClean="0"/>
              <a:t>CrOSS</a:t>
            </a:r>
            <a:r>
              <a:rPr lang="en-US" sz="2400" kern="0" dirty="0" smtClean="0"/>
              <a:t> Ranking</a:t>
            </a:r>
            <a:endParaRPr lang="en-US" sz="24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7294" r="56015" b="1503"/>
          <a:stretch/>
        </p:blipFill>
        <p:spPr bwMode="auto">
          <a:xfrm>
            <a:off x="2819400" y="857455"/>
            <a:ext cx="3781778" cy="539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3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263" y="1460867"/>
            <a:ext cx="2321488" cy="135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062"/>
            <a:ext cx="8229600" cy="545633"/>
          </a:xfrm>
        </p:spPr>
        <p:txBody>
          <a:bodyPr/>
          <a:lstStyle/>
          <a:p>
            <a:pPr algn="r"/>
            <a:r>
              <a:rPr lang="en-US" sz="2400" dirty="0" err="1" smtClean="0"/>
              <a:t>CrOSS</a:t>
            </a:r>
            <a:r>
              <a:rPr lang="en-US" sz="2400" dirty="0" smtClean="0"/>
              <a:t> Informs Decision Making</a:t>
            </a:r>
            <a:endParaRPr lang="en-US" sz="24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8" y="3092827"/>
            <a:ext cx="2134637" cy="133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92430" y="1283924"/>
            <a:ext cx="1559859" cy="100853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Critical Information Requirement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2052289" y="1613108"/>
            <a:ext cx="744699" cy="370063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Notched Right Arrow 6"/>
          <p:cNvSpPr/>
          <p:nvPr/>
        </p:nvSpPr>
        <p:spPr>
          <a:xfrm rot="5400000">
            <a:off x="872172" y="2507609"/>
            <a:ext cx="800372" cy="370063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430" y="4397189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Domain Modeling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2812673" y="1390961"/>
            <a:ext cx="457200" cy="558323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000000"/>
                </a:solidFill>
              </a:rPr>
              <a:t>&lt;xml&lt;/&gt;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4332" y="2391736"/>
            <a:ext cx="2042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Dataset Harvesting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15995" r="1176" b="1748"/>
          <a:stretch/>
        </p:blipFill>
        <p:spPr bwMode="auto">
          <a:xfrm>
            <a:off x="3384177" y="3572436"/>
            <a:ext cx="2490623" cy="1649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Notched Right Arrow 19"/>
          <p:cNvSpPr/>
          <p:nvPr/>
        </p:nvSpPr>
        <p:spPr>
          <a:xfrm>
            <a:off x="2524332" y="3812827"/>
            <a:ext cx="800372" cy="370063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1229" y="5221676"/>
            <a:ext cx="1978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Big Data Analytics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3029212" y="1518977"/>
            <a:ext cx="457200" cy="558323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0" name="Picture 6" descr="http://www.siminfar.com/images/icon-worldwide-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07" y="1620100"/>
            <a:ext cx="333810" cy="33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lded Corner 13"/>
          <p:cNvSpPr/>
          <p:nvPr/>
        </p:nvSpPr>
        <p:spPr>
          <a:xfrm>
            <a:off x="3236548" y="1651070"/>
            <a:ext cx="457200" cy="558323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4" descr="http://techpaul.files.wordpress.com/2010/01/word_icon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r="20909"/>
          <a:stretch/>
        </p:blipFill>
        <p:spPr bwMode="auto">
          <a:xfrm>
            <a:off x="3287008" y="1723639"/>
            <a:ext cx="363564" cy="41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lded Corner 14"/>
          <p:cNvSpPr/>
          <p:nvPr/>
        </p:nvSpPr>
        <p:spPr>
          <a:xfrm>
            <a:off x="3446104" y="1814820"/>
            <a:ext cx="457200" cy="558323"/>
          </a:xfrm>
          <a:prstGeom prst="foldedCorner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http://files.softicons.com/download/system-icons/lozengue-filetype-icons-by-gurato/png/512/PD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04" y="1843918"/>
            <a:ext cx="448850" cy="4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25472" r="29716" b="8552"/>
          <a:stretch/>
        </p:blipFill>
        <p:spPr bwMode="auto">
          <a:xfrm>
            <a:off x="4364066" y="1122365"/>
            <a:ext cx="2110875" cy="1329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381425" y="2816319"/>
            <a:ext cx="1253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Dashboard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Notched Right Arrow 29"/>
          <p:cNvSpPr/>
          <p:nvPr/>
        </p:nvSpPr>
        <p:spPr>
          <a:xfrm rot="18331158">
            <a:off x="4636218" y="2993226"/>
            <a:ext cx="800372" cy="370063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21257" r="69111" b="3236"/>
          <a:stretch/>
        </p:blipFill>
        <p:spPr bwMode="auto">
          <a:xfrm>
            <a:off x="7781016" y="3774893"/>
            <a:ext cx="1058489" cy="19478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17447" r="28665" b="18421"/>
          <a:stretch/>
        </p:blipFill>
        <p:spPr bwMode="auto">
          <a:xfrm>
            <a:off x="6507557" y="4409618"/>
            <a:ext cx="2107179" cy="1403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536923" y="5813226"/>
            <a:ext cx="2363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Situational Awareness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" name="Notched Right Arrow 34"/>
          <p:cNvSpPr/>
          <p:nvPr/>
        </p:nvSpPr>
        <p:spPr>
          <a:xfrm rot="1223645">
            <a:off x="5896889" y="4680439"/>
            <a:ext cx="550237" cy="370063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Notched Right Arrow 35"/>
          <p:cNvSpPr/>
          <p:nvPr/>
        </p:nvSpPr>
        <p:spPr>
          <a:xfrm rot="3907325">
            <a:off x="3555808" y="2858550"/>
            <a:ext cx="800372" cy="370063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Notched Right Arrow 36"/>
          <p:cNvSpPr/>
          <p:nvPr/>
        </p:nvSpPr>
        <p:spPr>
          <a:xfrm rot="21440788">
            <a:off x="7383260" y="1870961"/>
            <a:ext cx="418988" cy="370063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Notched Right Arrow 37"/>
          <p:cNvSpPr/>
          <p:nvPr/>
        </p:nvSpPr>
        <p:spPr>
          <a:xfrm rot="16200000">
            <a:off x="8003957" y="3167502"/>
            <a:ext cx="800372" cy="370063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http://ts2.mm.bing.net/th?id=HN.608013970159110097&amp;pid=1.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26" y="1332401"/>
            <a:ext cx="1023034" cy="10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845335" y="2329574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Better 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Decisions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6944" y="5722752"/>
            <a:ext cx="506319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Organize -&gt; Navigate -&gt; Understand -&gt; Decide</a:t>
            </a:r>
            <a:endParaRPr lang="en-US" sz="1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02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/>
          <a:lstStyle/>
          <a:p>
            <a:pPr algn="r"/>
            <a:r>
              <a:rPr lang="en-US" sz="2000" dirty="0" smtClean="0"/>
              <a:t>Wildlife Validation Against FAR Portal Site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038599"/>
          </a:xfrm>
        </p:spPr>
        <p:txBody>
          <a:bodyPr/>
          <a:lstStyle/>
          <a:p>
            <a:r>
              <a:rPr lang="en-US" sz="2000" dirty="0" err="1" smtClean="0"/>
              <a:t>CrOSS</a:t>
            </a:r>
            <a:r>
              <a:rPr lang="en-US" sz="2000" dirty="0" smtClean="0"/>
              <a:t>: Semantic Query for Wildlife Strike</a:t>
            </a:r>
          </a:p>
          <a:p>
            <a:r>
              <a:rPr lang="en-US" sz="2000" dirty="0" smtClean="0"/>
              <a:t>Portal: Keyword Query for “Wildlife”</a:t>
            </a:r>
          </a:p>
          <a:p>
            <a:r>
              <a:rPr lang="en-US" sz="2000" dirty="0" smtClean="0"/>
              <a:t>Cross</a:t>
            </a:r>
          </a:p>
          <a:p>
            <a:pPr lvl="1"/>
            <a:r>
              <a:rPr lang="en-US" sz="1600" dirty="0" smtClean="0"/>
              <a:t>Precision: 94%</a:t>
            </a:r>
          </a:p>
          <a:p>
            <a:pPr lvl="1"/>
            <a:r>
              <a:rPr lang="en-US" sz="1600" dirty="0" smtClean="0"/>
              <a:t>Recall: 89%</a:t>
            </a:r>
          </a:p>
          <a:p>
            <a:r>
              <a:rPr lang="en-US" sz="2000" dirty="0" smtClean="0"/>
              <a:t>Portal</a:t>
            </a:r>
          </a:p>
          <a:p>
            <a:pPr lvl="1"/>
            <a:r>
              <a:rPr lang="en-US" sz="1600" dirty="0" smtClean="0"/>
              <a:t>Precision: 86%</a:t>
            </a:r>
          </a:p>
          <a:p>
            <a:pPr lvl="1"/>
            <a:r>
              <a:rPr lang="en-US" sz="1600" dirty="0" smtClean="0"/>
              <a:t>Recall: 33%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82615"/>
              </p:ext>
            </p:extLst>
          </p:nvPr>
        </p:nvGraphicFramePr>
        <p:xfrm>
          <a:off x="5486400" y="533400"/>
          <a:ext cx="348615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050"/>
                <a:gridCol w="1162050"/>
                <a:gridCol w="1162050"/>
              </a:tblGrid>
              <a:tr h="2708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FAR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CrOSS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Portal Search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21.25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23.1323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23.775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23.901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25.1323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25.571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25.631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25.773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25.775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29.631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33.76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35.36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121.157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139.203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139.303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139.327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139.337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139.339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139.5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1216.304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085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A119-1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981200" y="5410200"/>
            <a:ext cx="2438400" cy="7804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NOTE: These sections are about human impact on wildlife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5"/>
          </p:cNvCxnSpPr>
          <p:nvPr/>
        </p:nvCxnSpPr>
        <p:spPr>
          <a:xfrm>
            <a:off x="4062505" y="6076389"/>
            <a:ext cx="1500095" cy="21935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7"/>
          </p:cNvCxnSpPr>
          <p:nvPr/>
        </p:nvCxnSpPr>
        <p:spPr>
          <a:xfrm flipV="1">
            <a:off x="4062505" y="1143002"/>
            <a:ext cx="1500095" cy="438149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r"/>
            <a:r>
              <a:rPr lang="en-US" sz="2400" dirty="0" smtClean="0"/>
              <a:t>Conclusions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r"/>
            <a:r>
              <a:rPr lang="en-US" sz="2400" dirty="0" smtClean="0"/>
              <a:t>Some Remarks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r>
              <a:rPr lang="en-US" sz="2400" dirty="0" err="1" smtClean="0"/>
              <a:t>CrOSS</a:t>
            </a:r>
            <a:r>
              <a:rPr lang="en-US" sz="2400" dirty="0" smtClean="0"/>
              <a:t> is implemented as a standing query</a:t>
            </a:r>
          </a:p>
          <a:p>
            <a:pPr lvl="1"/>
            <a:r>
              <a:rPr lang="en-US" dirty="0" smtClean="0"/>
              <a:t>Standing queries are more stable, easier to re-use in multiple information requirement contexts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“Bird Strike” is a query written at the same level as the language of the FARs</a:t>
            </a:r>
          </a:p>
          <a:p>
            <a:pPr lvl="1"/>
            <a:r>
              <a:rPr lang="en-US" dirty="0" smtClean="0"/>
              <a:t>FARs do not specify differences between eagle strikes and swallow strikes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“Wildlife Strike” is a query written at a slightly more general level than most FARs</a:t>
            </a:r>
          </a:p>
          <a:p>
            <a:pPr lvl="1"/>
            <a:r>
              <a:rPr lang="en-US" dirty="0" smtClean="0"/>
              <a:t>Bird strikes count as wildlife strikes, but keyword search engines can’t know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CrOSS</a:t>
            </a:r>
            <a:r>
              <a:rPr lang="en-US" dirty="0" smtClean="0"/>
              <a:t> Semantic search and navigation can significantly improve situational awareness and decision making</a:t>
            </a:r>
          </a:p>
          <a:p>
            <a:pPr lvl="1"/>
            <a:r>
              <a:rPr lang="en-US" dirty="0" smtClean="0"/>
              <a:t>Improve incident response turnaround time</a:t>
            </a:r>
          </a:p>
          <a:p>
            <a:pPr lvl="1"/>
            <a:r>
              <a:rPr lang="en-US" dirty="0" smtClean="0"/>
              <a:t>Alignment of regulatory content to complex information requirements</a:t>
            </a:r>
          </a:p>
          <a:p>
            <a:pPr lvl="1"/>
            <a:r>
              <a:rPr lang="en-US" dirty="0" smtClean="0"/>
              <a:t>Ability to deal with general concepts such as ‘wildlife’ and ‘weather’</a:t>
            </a:r>
          </a:p>
          <a:p>
            <a:pPr lvl="1"/>
            <a:r>
              <a:rPr lang="en-US" dirty="0" smtClean="0"/>
              <a:t>Ability to put information in context based on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17" y="274638"/>
            <a:ext cx="8229600" cy="563562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336699"/>
                </a:solidFill>
              </a:rPr>
              <a:t>Use Case 2: TCDS</a:t>
            </a:r>
            <a:endParaRPr lang="en-US" sz="3200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Need to analyze 5 pieces of data found in the TCDS document repository</a:t>
            </a:r>
          </a:p>
          <a:p>
            <a:pPr lvl="1"/>
            <a:r>
              <a:rPr lang="en-US" dirty="0" smtClean="0"/>
              <a:t>TCDS number</a:t>
            </a:r>
          </a:p>
          <a:p>
            <a:pPr lvl="1"/>
            <a:r>
              <a:rPr lang="en-US" dirty="0" smtClean="0"/>
              <a:t>Model and series</a:t>
            </a:r>
          </a:p>
          <a:p>
            <a:pPr lvl="1"/>
            <a:r>
              <a:rPr lang="en-US" dirty="0" smtClean="0"/>
              <a:t>Maximum Takeoff Weight</a:t>
            </a:r>
          </a:p>
          <a:p>
            <a:pPr lvl="1"/>
            <a:r>
              <a:rPr lang="en-US" dirty="0" smtClean="0"/>
              <a:t>Maximum Structural Cruising Speed</a:t>
            </a:r>
          </a:p>
          <a:p>
            <a:pPr lvl="1"/>
            <a:r>
              <a:rPr lang="en-US" dirty="0" smtClean="0"/>
              <a:t>Number of seats</a:t>
            </a:r>
          </a:p>
          <a:p>
            <a:r>
              <a:rPr lang="en-US" dirty="0" smtClean="0"/>
              <a:t>No database with this information exists</a:t>
            </a:r>
          </a:p>
          <a:p>
            <a:pPr lvl="1"/>
            <a:r>
              <a:rPr lang="en-US" dirty="0" smtClean="0"/>
              <a:t>All information in web-hosted PDF files</a:t>
            </a:r>
          </a:p>
          <a:p>
            <a:pPr lvl="1"/>
            <a:r>
              <a:rPr lang="en-US" dirty="0" smtClean="0"/>
              <a:t>Arbitrary number of models/series in each PDF</a:t>
            </a:r>
          </a:p>
          <a:p>
            <a:pPr lvl="1"/>
            <a:r>
              <a:rPr lang="en-US" dirty="0" smtClean="0"/>
              <a:t>Arbitrary amount of desired information available in each PDF</a:t>
            </a:r>
          </a:p>
        </p:txBody>
      </p:sp>
    </p:spTree>
    <p:extLst>
      <p:ext uri="{BB962C8B-B14F-4D97-AF65-F5344CB8AC3E}">
        <p14:creationId xmlns:p14="http://schemas.microsoft.com/office/powerpoint/2010/main" val="39221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17" y="274638"/>
            <a:ext cx="8229600" cy="563562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rgbClr val="336699"/>
                </a:solidFill>
              </a:rPr>
              <a:t>Authoritative Data Source</a:t>
            </a:r>
            <a:endParaRPr lang="en-US" sz="3600" dirty="0">
              <a:solidFill>
                <a:srgbClr val="3366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t="15914" r="3933" b="18352"/>
          <a:stretch/>
        </p:blipFill>
        <p:spPr bwMode="auto">
          <a:xfrm>
            <a:off x="240029" y="1341540"/>
            <a:ext cx="8656932" cy="4647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035040" y="4695185"/>
            <a:ext cx="1988820" cy="2882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17" y="274638"/>
            <a:ext cx="8229600" cy="563562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rgbClr val="336699"/>
                </a:solidFill>
              </a:rPr>
              <a:t>Locating a TCDS</a:t>
            </a:r>
            <a:endParaRPr lang="en-US" sz="3600" dirty="0">
              <a:solidFill>
                <a:srgbClr val="3366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6832" r="17188" b="23255"/>
          <a:stretch/>
        </p:blipFill>
        <p:spPr bwMode="auto">
          <a:xfrm>
            <a:off x="240030" y="838200"/>
            <a:ext cx="4923050" cy="3253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54330" y="1700525"/>
            <a:ext cx="971550" cy="6883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4" t="23739" r="13281" b="2417"/>
          <a:stretch/>
        </p:blipFill>
        <p:spPr bwMode="auto">
          <a:xfrm>
            <a:off x="3246120" y="1700524"/>
            <a:ext cx="5440680" cy="4860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>
            <a:stCxn id="6" idx="5"/>
          </p:cNvCxnSpPr>
          <p:nvPr/>
        </p:nvCxnSpPr>
        <p:spPr>
          <a:xfrm>
            <a:off x="1183600" y="2288065"/>
            <a:ext cx="3102650" cy="718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8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28918"/>
            <a:ext cx="8229600" cy="662622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336699"/>
                </a:solidFill>
              </a:rPr>
              <a:t>TCDS PDF Document Characteristics</a:t>
            </a:r>
            <a:endParaRPr lang="en-US" sz="3200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8229600" cy="4640580"/>
          </a:xfrm>
        </p:spPr>
        <p:txBody>
          <a:bodyPr/>
          <a:lstStyle/>
          <a:p>
            <a:r>
              <a:rPr lang="en-US" dirty="0" smtClean="0"/>
              <a:t>PDF URL </a:t>
            </a:r>
            <a:r>
              <a:rPr lang="en-US" dirty="0"/>
              <a:t>p</a:t>
            </a:r>
            <a:r>
              <a:rPr lang="en-US" dirty="0" smtClean="0"/>
              <a:t>atterns cannot be predicted from TCDS name</a:t>
            </a:r>
          </a:p>
          <a:p>
            <a:pPr lvl="1"/>
            <a:r>
              <a:rPr lang="en-US" dirty="0" smtClean="0"/>
              <a:t>/1a7.PDF</a:t>
            </a:r>
          </a:p>
          <a:p>
            <a:pPr lvl="1"/>
            <a:r>
              <a:rPr lang="en-US" dirty="0" smtClean="0"/>
              <a:t>/1A8_Rev_35.pdf</a:t>
            </a:r>
          </a:p>
          <a:p>
            <a:pPr lvl="1"/>
            <a:r>
              <a:rPr lang="en-US" dirty="0"/>
              <a:t>/</a:t>
            </a:r>
            <a:r>
              <a:rPr lang="en-US" dirty="0" smtClean="0"/>
              <a:t>1E10%20Rev%2024.pdf</a:t>
            </a:r>
          </a:p>
          <a:p>
            <a:pPr lvl="1"/>
            <a:r>
              <a:rPr lang="en-US" dirty="0"/>
              <a:t>/</a:t>
            </a:r>
            <a:r>
              <a:rPr lang="en-US" dirty="0" smtClean="0"/>
              <a:t>ATTZEDHU/ATC40.pdf</a:t>
            </a:r>
          </a:p>
          <a:p>
            <a:pPr lvl="1"/>
            <a:r>
              <a:rPr lang="en-US" dirty="0"/>
              <a:t>/E00054EN%20Rev%208.pdf</a:t>
            </a:r>
          </a:p>
        </p:txBody>
      </p:sp>
      <p:sp>
        <p:nvSpPr>
          <p:cNvPr id="8" name="Oval 7"/>
          <p:cNvSpPr/>
          <p:nvPr/>
        </p:nvSpPr>
        <p:spPr>
          <a:xfrm>
            <a:off x="4217670" y="2043425"/>
            <a:ext cx="1428750" cy="482605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Inconsistent Case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2628900" y="2284728"/>
            <a:ext cx="1588770" cy="367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 flipH="1">
            <a:off x="3817620" y="2284728"/>
            <a:ext cx="400050" cy="8013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01765" y="3425190"/>
            <a:ext cx="1428750" cy="482605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Arbitrary Subfolders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3120390" y="3666493"/>
            <a:ext cx="3381375" cy="4483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01765" y="4949190"/>
            <a:ext cx="1581150" cy="7086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Inconsistent Revision Numbering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23" idx="2"/>
          </p:cNvCxnSpPr>
          <p:nvPr/>
        </p:nvCxnSpPr>
        <p:spPr>
          <a:xfrm flipH="1" flipV="1">
            <a:off x="4017645" y="4785360"/>
            <a:ext cx="2484120" cy="518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1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28918"/>
            <a:ext cx="8229600" cy="662622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rgbClr val="336699"/>
                </a:solidFill>
              </a:rPr>
              <a:t>Dataset Harvesting Approach</a:t>
            </a:r>
            <a:endParaRPr lang="en-US" sz="3600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8229600" cy="4640580"/>
          </a:xfrm>
        </p:spPr>
        <p:txBody>
          <a:bodyPr/>
          <a:lstStyle/>
          <a:p>
            <a:r>
              <a:rPr lang="en-US" dirty="0" smtClean="0"/>
              <a:t>Received 3 lists of TCDS Information Page URLs</a:t>
            </a:r>
          </a:p>
          <a:p>
            <a:r>
              <a:rPr lang="en-US" dirty="0" smtClean="0"/>
              <a:t>Due to PDF naming inconsistencies, could not predict URLs to PDF TCDS source documents from the Information Page URLs</a:t>
            </a:r>
          </a:p>
          <a:p>
            <a:r>
              <a:rPr lang="en-US" dirty="0" smtClean="0"/>
              <a:t>Instrumented Web Crawler to download the information page, find the link to the actual PDF(s) and download it locally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28918"/>
            <a:ext cx="8229600" cy="662622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>
                <a:solidFill>
                  <a:srgbClr val="336699"/>
                </a:solidFill>
              </a:rPr>
              <a:t>Dataset Harvesting Results</a:t>
            </a:r>
            <a:endParaRPr lang="en-US" sz="3600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8229600" cy="4640580"/>
          </a:xfrm>
        </p:spPr>
        <p:txBody>
          <a:bodyPr>
            <a:normAutofit/>
          </a:bodyPr>
          <a:lstStyle/>
          <a:p>
            <a:r>
              <a:rPr lang="en-US" dirty="0" smtClean="0"/>
              <a:t>Harvested 2030 information pages to identify 2032 URLs leading to PDF TCDS source documents</a:t>
            </a:r>
          </a:p>
          <a:p>
            <a:pPr lvl="1"/>
            <a:r>
              <a:rPr lang="en-US" dirty="0" smtClean="0"/>
              <a:t>2 Word Documents</a:t>
            </a:r>
          </a:p>
          <a:p>
            <a:pPr lvl="1"/>
            <a:r>
              <a:rPr lang="en-US" dirty="0" smtClean="0"/>
              <a:t>1 TCDS information page without a link to any source document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 information pages had multiple links</a:t>
            </a:r>
          </a:p>
          <a:p>
            <a:r>
              <a:rPr lang="en-US" dirty="0" smtClean="0"/>
              <a:t>Downloaded 2030 PDF files</a:t>
            </a:r>
          </a:p>
          <a:p>
            <a:pPr lvl="1"/>
            <a:r>
              <a:rPr lang="en-US" dirty="0" smtClean="0"/>
              <a:t>2 PDF URLs unavailable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180509"/>
            <a:ext cx="8229600" cy="639762"/>
          </a:xfrm>
        </p:spPr>
        <p:txBody>
          <a:bodyPr/>
          <a:lstStyle/>
          <a:p>
            <a:r>
              <a:rPr lang="en-US" dirty="0" err="1" smtClean="0"/>
              <a:t>CrOSS</a:t>
            </a:r>
            <a:r>
              <a:rPr lang="en-US" dirty="0" smtClean="0"/>
              <a:t> Information Analysis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CrOSS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Automates: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Tagging of data with domain-relevant vocabulary</a:t>
            </a:r>
          </a:p>
          <a:p>
            <a:pPr lvl="1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Organizing datasets for relevance ranking and navigation</a:t>
            </a:r>
          </a:p>
          <a:p>
            <a:pPr lvl="1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Extracting specific information from large volumes of text</a:t>
            </a:r>
          </a:p>
          <a:p>
            <a:pPr lvl="1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Delivering decision support information to knowledge workers</a:t>
            </a:r>
          </a:p>
        </p:txBody>
      </p:sp>
    </p:spTree>
    <p:extLst>
      <p:ext uri="{BB962C8B-B14F-4D97-AF65-F5344CB8AC3E}">
        <p14:creationId xmlns:p14="http://schemas.microsoft.com/office/powerpoint/2010/main" val="28375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9" t="23199" r="55630" b="7451"/>
          <a:stretch/>
        </p:blipFill>
        <p:spPr bwMode="auto">
          <a:xfrm>
            <a:off x="5080975" y="2793304"/>
            <a:ext cx="3228635" cy="38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60338"/>
            <a:ext cx="8229600" cy="468312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336699"/>
                </a:solidFill>
              </a:rPr>
              <a:t>Extraction Results</a:t>
            </a:r>
            <a:endParaRPr lang="en-US" sz="3200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" y="628650"/>
            <a:ext cx="8229600" cy="15201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Typical PDF Defects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215" y="1130203"/>
            <a:ext cx="798957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Th</a:t>
            </a:r>
            <a:r>
              <a:rPr lang="en-US" dirty="0"/>
              <a:t> is  da ta  </a:t>
            </a:r>
            <a:r>
              <a:rPr lang="en-US" dirty="0" err="1"/>
              <a:t>shee</a:t>
            </a:r>
            <a:r>
              <a:rPr lang="en-US" dirty="0"/>
              <a:t> t ,  </a:t>
            </a:r>
            <a:r>
              <a:rPr lang="en-US" dirty="0" err="1"/>
              <a:t>wh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s  pa r t  o f  Type  </a:t>
            </a:r>
            <a:r>
              <a:rPr lang="en-US" dirty="0" err="1"/>
              <a:t>Cer</a:t>
            </a:r>
            <a:r>
              <a:rPr lang="en-US" dirty="0"/>
              <a:t> t </a:t>
            </a:r>
            <a:r>
              <a:rPr lang="en-US" dirty="0" err="1"/>
              <a:t>i</a:t>
            </a:r>
            <a:r>
              <a:rPr lang="en-US" dirty="0"/>
              <a:t> f </a:t>
            </a:r>
            <a:r>
              <a:rPr lang="en-US" dirty="0" err="1"/>
              <a:t>i</a:t>
            </a:r>
            <a:r>
              <a:rPr lang="en-US" dirty="0"/>
              <a:t> ca </a:t>
            </a:r>
            <a:r>
              <a:rPr lang="en-US" dirty="0" err="1"/>
              <a:t>te</a:t>
            </a:r>
            <a:r>
              <a:rPr lang="en-US" dirty="0"/>
              <a:t>  No .  A21CE,  p </a:t>
            </a:r>
            <a:r>
              <a:rPr lang="en-US" dirty="0" err="1"/>
              <a:t>resc</a:t>
            </a:r>
            <a:r>
              <a:rPr lang="en-US" dirty="0"/>
              <a:t> r </a:t>
            </a:r>
            <a:r>
              <a:rPr lang="en-US" dirty="0" err="1"/>
              <a:t>ibes</a:t>
            </a:r>
            <a:r>
              <a:rPr lang="en-US" dirty="0"/>
              <a:t>  </a:t>
            </a:r>
            <a:r>
              <a:rPr lang="en-US" dirty="0" err="1"/>
              <a:t>cond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  and  l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ta 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  under  </a:t>
            </a:r>
          </a:p>
          <a:p>
            <a:r>
              <a:rPr lang="en-US" dirty="0" err="1"/>
              <a:t>wh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 the  p </a:t>
            </a:r>
            <a:r>
              <a:rPr lang="en-US" dirty="0" err="1"/>
              <a:t>roduc</a:t>
            </a:r>
            <a:r>
              <a:rPr lang="en-US" dirty="0"/>
              <a:t> t  </a:t>
            </a:r>
            <a:r>
              <a:rPr lang="en-US" dirty="0" err="1"/>
              <a:t>fo</a:t>
            </a:r>
            <a:r>
              <a:rPr lang="en-US" dirty="0"/>
              <a:t> r  the  </a:t>
            </a:r>
            <a:r>
              <a:rPr lang="en-US" dirty="0" err="1"/>
              <a:t>wh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 t </a:t>
            </a:r>
            <a:r>
              <a:rPr lang="en-US" dirty="0" err="1"/>
              <a:t>ype</a:t>
            </a:r>
            <a:r>
              <a:rPr lang="en-US" dirty="0"/>
              <a:t>  ce r t </a:t>
            </a:r>
            <a:r>
              <a:rPr lang="en-US" dirty="0" err="1"/>
              <a:t>i</a:t>
            </a:r>
            <a:r>
              <a:rPr lang="en-US" dirty="0"/>
              <a:t> f </a:t>
            </a:r>
            <a:r>
              <a:rPr lang="en-US" dirty="0" err="1"/>
              <a:t>i</a:t>
            </a:r>
            <a:r>
              <a:rPr lang="en-US" dirty="0"/>
              <a:t> ca </a:t>
            </a:r>
            <a:r>
              <a:rPr lang="en-US" dirty="0" err="1"/>
              <a:t>te</a:t>
            </a:r>
            <a:r>
              <a:rPr lang="en-US" dirty="0"/>
              <a:t>  was 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ssued</a:t>
            </a:r>
            <a:r>
              <a:rPr lang="en-US" dirty="0"/>
              <a:t> 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ts</a:t>
            </a:r>
            <a:r>
              <a:rPr lang="en-US" dirty="0"/>
              <a:t>  the  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rwor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dirty="0" err="1"/>
              <a:t>iness</a:t>
            </a:r>
            <a:r>
              <a:rPr lang="en-US" dirty="0"/>
              <a:t>  </a:t>
            </a:r>
            <a:r>
              <a:rPr lang="en-US" dirty="0" err="1"/>
              <a:t>requ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remen</a:t>
            </a:r>
            <a:r>
              <a:rPr lang="en-US" dirty="0"/>
              <a:t> </a:t>
            </a:r>
            <a:r>
              <a:rPr lang="en-US" dirty="0" err="1"/>
              <a:t>ts</a:t>
            </a:r>
            <a:r>
              <a:rPr lang="en-US" dirty="0"/>
              <a:t>  o f  t he  </a:t>
            </a:r>
          </a:p>
          <a:p>
            <a:r>
              <a:rPr lang="en-US" dirty="0" err="1"/>
              <a:t>Federa</a:t>
            </a:r>
            <a:r>
              <a:rPr lang="en-US" dirty="0"/>
              <a:t> l  Av </a:t>
            </a:r>
            <a:r>
              <a:rPr lang="en-US" dirty="0" err="1"/>
              <a:t>ia</a:t>
            </a:r>
            <a:r>
              <a:rPr lang="en-US" dirty="0"/>
              <a:t> t </a:t>
            </a:r>
            <a:r>
              <a:rPr lang="en-US" dirty="0" err="1"/>
              <a:t>i</a:t>
            </a:r>
            <a:r>
              <a:rPr lang="en-US" dirty="0"/>
              <a:t> on  </a:t>
            </a:r>
            <a:r>
              <a:rPr lang="en-US" dirty="0" err="1"/>
              <a:t>Regu</a:t>
            </a:r>
            <a:r>
              <a:rPr lang="en-US" dirty="0"/>
              <a:t> la t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 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7" t="11568" r="40000" b="40206"/>
          <a:stretch/>
        </p:blipFill>
        <p:spPr bwMode="auto">
          <a:xfrm>
            <a:off x="80010" y="2793304"/>
            <a:ext cx="4536000" cy="3560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409162" y="4146115"/>
            <a:ext cx="839244" cy="6514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converts to text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60338"/>
            <a:ext cx="8229600" cy="468312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336699"/>
                </a:solidFill>
              </a:rPr>
              <a:t>Extraction Results</a:t>
            </a:r>
            <a:endParaRPr lang="en-US" sz="3200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" y="560070"/>
            <a:ext cx="8229600" cy="52349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TCDS Code</a:t>
            </a:r>
          </a:p>
          <a:p>
            <a:pPr lvl="1"/>
            <a:r>
              <a:rPr lang="en-US" sz="2000" dirty="0" smtClean="0"/>
              <a:t>File name</a:t>
            </a:r>
          </a:p>
          <a:p>
            <a:pPr lvl="2"/>
            <a:r>
              <a:rPr lang="en-US" sz="1800" dirty="0" smtClean="0"/>
              <a:t>Eliminate “_Rev_#”</a:t>
            </a:r>
          </a:p>
          <a:p>
            <a:pPr lvl="2"/>
            <a:r>
              <a:rPr lang="en-US" sz="1800" dirty="0" smtClean="0"/>
              <a:t>Well-behaved (some </a:t>
            </a:r>
            <a:r>
              <a:rPr lang="en-US" sz="1800" dirty="0"/>
              <a:t>file names like </a:t>
            </a:r>
            <a:r>
              <a:rPr lang="en-US" sz="1800" dirty="0" smtClean="0"/>
              <a:t>ATT2RSZ4_408_429_610_754_802_809_817_843)</a:t>
            </a:r>
          </a:p>
          <a:p>
            <a:pPr lvl="1"/>
            <a:r>
              <a:rPr lang="en-US" sz="2000" dirty="0" smtClean="0"/>
              <a:t>Regular expression search over TCDS text</a:t>
            </a:r>
          </a:p>
          <a:p>
            <a:pPr lvl="2"/>
            <a:r>
              <a:rPr lang="en-US" sz="1800" dirty="0" smtClean="0"/>
              <a:t>Aircraft Specification - 156</a:t>
            </a:r>
          </a:p>
          <a:p>
            <a:pPr lvl="2"/>
            <a:r>
              <a:rPr lang="en-US" sz="1800" dirty="0" smtClean="0"/>
              <a:t>Type Certificate Data Sheet - 1311</a:t>
            </a:r>
          </a:p>
          <a:p>
            <a:pPr lvl="2"/>
            <a:r>
              <a:rPr lang="en-US" sz="1800" dirty="0" smtClean="0"/>
              <a:t>TCDS – 1106</a:t>
            </a:r>
          </a:p>
          <a:p>
            <a:pPr lvl="1"/>
            <a:r>
              <a:rPr lang="en-US" sz="2000" dirty="0" smtClean="0"/>
              <a:t>Many case variants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88" y="3303270"/>
            <a:ext cx="5917712" cy="355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0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60338"/>
            <a:ext cx="8229600" cy="468312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336699"/>
                </a:solidFill>
              </a:rPr>
              <a:t>Extraction Results</a:t>
            </a:r>
            <a:endParaRPr lang="en-US" sz="3200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" y="560070"/>
            <a:ext cx="8229600" cy="52349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Models/Series</a:t>
            </a:r>
          </a:p>
          <a:p>
            <a:pPr lvl="1"/>
            <a:r>
              <a:rPr lang="en-US" sz="2000" dirty="0" smtClean="0"/>
              <a:t>Regular expression searches over TCDS text</a:t>
            </a:r>
          </a:p>
          <a:p>
            <a:pPr lvl="1"/>
            <a:r>
              <a:rPr lang="en-US" sz="2000" dirty="0" smtClean="0"/>
              <a:t>Ambiguity on </a:t>
            </a:r>
            <a:r>
              <a:rPr lang="en-US" sz="2000" dirty="0" err="1" smtClean="0"/>
              <a:t>AlphaNumeric</a:t>
            </a:r>
            <a:r>
              <a:rPr lang="en-US" sz="2000" dirty="0" smtClean="0"/>
              <a:t> sequences: What is “EA347?”</a:t>
            </a:r>
          </a:p>
          <a:p>
            <a:pPr lvl="2"/>
            <a:r>
              <a:rPr lang="en-US" sz="1600" dirty="0" smtClean="0"/>
              <a:t>Location may be important</a:t>
            </a:r>
          </a:p>
          <a:p>
            <a:pPr lvl="2"/>
            <a:r>
              <a:rPr lang="en-US" sz="1600" dirty="0" smtClean="0"/>
              <a:t>Machine learning for extraction requires significant marked-up ground truth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17" y="2554923"/>
            <a:ext cx="6662455" cy="408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0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60338"/>
            <a:ext cx="8229600" cy="468312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336699"/>
                </a:solidFill>
              </a:rPr>
              <a:t>Extraction Results</a:t>
            </a:r>
            <a:endParaRPr lang="en-US" sz="3200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" y="560070"/>
            <a:ext cx="8229600" cy="52349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Maximum Takeoff Weight (MTOW)</a:t>
            </a:r>
          </a:p>
          <a:p>
            <a:pPr lvl="1"/>
            <a:r>
              <a:rPr lang="en-US" sz="1600" dirty="0" smtClean="0"/>
              <a:t>Regular expression searches over TCDS text</a:t>
            </a:r>
          </a:p>
          <a:p>
            <a:pPr lvl="1"/>
            <a:r>
              <a:rPr lang="en-US" sz="1600" dirty="0" smtClean="0"/>
              <a:t>Maximum Takeoff Thrust also measured in pounds</a:t>
            </a:r>
          </a:p>
          <a:p>
            <a:pPr lvl="1"/>
            <a:r>
              <a:rPr lang="en-US" sz="1600" dirty="0" smtClean="0"/>
              <a:t>Tabular parsing necessary for full coverage – very difficult to do accurately</a:t>
            </a:r>
          </a:p>
          <a:p>
            <a:pPr lvl="1"/>
            <a:r>
              <a:rPr lang="en-US" sz="1600" dirty="0" smtClean="0"/>
              <a:t>For multi-model TCDS, which weight corresponds to which model?</a:t>
            </a:r>
          </a:p>
          <a:p>
            <a:pPr lvl="1"/>
            <a:r>
              <a:rPr lang="en-US" sz="1600" dirty="0" smtClean="0"/>
              <a:t>Many configurations have different MTOWs</a:t>
            </a:r>
            <a:endParaRPr lang="en-US" sz="1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94" y="2593209"/>
            <a:ext cx="6626116" cy="42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8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60338"/>
            <a:ext cx="8229600" cy="468312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336699"/>
                </a:solidFill>
              </a:rPr>
              <a:t>Extraction Results</a:t>
            </a:r>
            <a:endParaRPr lang="en-US" sz="3200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" y="560070"/>
            <a:ext cx="8229600" cy="52349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Maximum Structural Cruising Speed</a:t>
            </a:r>
          </a:p>
          <a:p>
            <a:pPr lvl="1"/>
            <a:r>
              <a:rPr lang="en-US" sz="1800" dirty="0" smtClean="0"/>
              <a:t>Regular expression searches over TCDS text</a:t>
            </a:r>
          </a:p>
          <a:p>
            <a:pPr lvl="1"/>
            <a:r>
              <a:rPr lang="en-US" sz="1800" dirty="0"/>
              <a:t>Tabular parsing necessary for full coverage – very difficult to do </a:t>
            </a:r>
            <a:r>
              <a:rPr lang="en-US" sz="1800" dirty="0" smtClean="0"/>
              <a:t>accurately</a:t>
            </a:r>
          </a:p>
          <a:p>
            <a:pPr lvl="1"/>
            <a:r>
              <a:rPr lang="en-US" sz="1800" dirty="0"/>
              <a:t>For multi-model TCDS, which </a:t>
            </a:r>
            <a:r>
              <a:rPr lang="en-US" sz="1800" dirty="0" smtClean="0"/>
              <a:t>speed corresponds </a:t>
            </a:r>
            <a:r>
              <a:rPr lang="en-US" sz="1800" dirty="0"/>
              <a:t>to which model</a:t>
            </a:r>
            <a:r>
              <a:rPr lang="en-US" sz="1800" dirty="0" smtClean="0"/>
              <a:t>?</a:t>
            </a:r>
            <a:endParaRPr lang="en-US" sz="1800" dirty="0"/>
          </a:p>
          <a:p>
            <a:pPr lvl="1"/>
            <a:endParaRPr lang="en-US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82" y="2156238"/>
            <a:ext cx="7422128" cy="442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9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60338"/>
            <a:ext cx="8229600" cy="468312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336699"/>
                </a:solidFill>
              </a:rPr>
              <a:t>Extraction Results</a:t>
            </a:r>
            <a:endParaRPr lang="en-US" sz="3200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" y="560070"/>
            <a:ext cx="8229600" cy="52349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Seating Capacity</a:t>
            </a:r>
          </a:p>
          <a:p>
            <a:pPr lvl="1"/>
            <a:r>
              <a:rPr lang="en-US" sz="1600" dirty="0" smtClean="0"/>
              <a:t>Regular expression searches over TCDS text</a:t>
            </a:r>
          </a:p>
          <a:p>
            <a:pPr lvl="1"/>
            <a:r>
              <a:rPr lang="en-US" sz="1600" dirty="0"/>
              <a:t>Tabular parsing necessary for full coverage – very difficult to do </a:t>
            </a:r>
            <a:r>
              <a:rPr lang="en-US" sz="1600" dirty="0" smtClean="0"/>
              <a:t>accurately</a:t>
            </a:r>
          </a:p>
          <a:p>
            <a:pPr lvl="1"/>
            <a:r>
              <a:rPr lang="en-US" sz="1600" dirty="0"/>
              <a:t>For multi-model TCDS, which </a:t>
            </a:r>
            <a:r>
              <a:rPr lang="en-US" sz="1600" dirty="0" smtClean="0"/>
              <a:t>seating corresponds </a:t>
            </a:r>
            <a:r>
              <a:rPr lang="en-US" sz="1600" dirty="0"/>
              <a:t>to which model</a:t>
            </a:r>
            <a:r>
              <a:rPr lang="en-US" sz="1600" dirty="0" smtClean="0"/>
              <a:t>?</a:t>
            </a:r>
            <a:endParaRPr lang="en-US" sz="1600" dirty="0"/>
          </a:p>
          <a:p>
            <a:pPr lvl="1"/>
            <a:endParaRPr lang="en-US" sz="1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0" y="2030129"/>
            <a:ext cx="7304958" cy="461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5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3151" y="996003"/>
            <a:ext cx="8192022" cy="5141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60338"/>
            <a:ext cx="8229600" cy="468312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336699"/>
                </a:solidFill>
              </a:rPr>
              <a:t>Extraction Completeness</a:t>
            </a:r>
            <a:endParaRPr lang="en-US" sz="3200" dirty="0">
              <a:solidFill>
                <a:srgbClr val="336699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30523" r="65508" b="28727"/>
          <a:stretch/>
        </p:blipFill>
        <p:spPr bwMode="auto">
          <a:xfrm>
            <a:off x="425884" y="1327758"/>
            <a:ext cx="3156560" cy="45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6" t="29584" r="21989" b="27554"/>
          <a:stretch/>
        </p:blipFill>
        <p:spPr bwMode="auto">
          <a:xfrm>
            <a:off x="3582444" y="1252601"/>
            <a:ext cx="4675294" cy="468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30759" y="1007814"/>
            <a:ext cx="2378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Number of TCDS Matching Pattern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35651" y="6204894"/>
            <a:ext cx="355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</a:t>
            </a:r>
            <a:r>
              <a:rPr lang="en-US" dirty="0" smtClean="0"/>
              <a:t> = Has Feature;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= Lacking Feature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3151" y="2780777"/>
            <a:ext cx="8192022" cy="3356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60338"/>
            <a:ext cx="8229600" cy="468312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336699"/>
                </a:solidFill>
              </a:rPr>
              <a:t>Extraction Detail</a:t>
            </a:r>
            <a:endParaRPr lang="en-US" sz="3200" dirty="0">
              <a:solidFill>
                <a:srgbClr val="3366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9509" y="3037029"/>
            <a:ext cx="3192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Number of Models with Associated Data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0451" y="6217594"/>
            <a:ext cx="355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</a:t>
            </a:r>
            <a:r>
              <a:rPr lang="en-US" dirty="0" smtClean="0"/>
              <a:t> = Has Feature;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= Lacking Feature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4" t="63639" r="9080" b="17360"/>
          <a:stretch/>
        </p:blipFill>
        <p:spPr bwMode="auto">
          <a:xfrm>
            <a:off x="375781" y="3482419"/>
            <a:ext cx="8083746" cy="254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0010" y="1002082"/>
            <a:ext cx="8229600" cy="479292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Desired Effect is to have Takeoff Weight, Seating Capacity and Cruising Speed associated with specific models</a:t>
            </a:r>
          </a:p>
          <a:p>
            <a:pPr lvl="1"/>
            <a:r>
              <a:rPr lang="en-US" sz="1600" dirty="0" smtClean="0"/>
              <a:t>Many TCDS have model-specific sections</a:t>
            </a:r>
          </a:p>
          <a:p>
            <a:pPr lvl="1"/>
            <a:r>
              <a:rPr lang="en-US" sz="1600" dirty="0" smtClean="0"/>
              <a:t>Attributes found within these sections can be assumed to pertain to the models named therein</a:t>
            </a:r>
            <a:endParaRPr lang="en-US" sz="1600" dirty="0"/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30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60338"/>
            <a:ext cx="8229600" cy="468312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336699"/>
                </a:solidFill>
              </a:rPr>
              <a:t>Model Data Results</a:t>
            </a:r>
            <a:endParaRPr lang="en-US" sz="3200" dirty="0">
              <a:solidFill>
                <a:srgbClr val="3366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t="28084" r="45603" b="8333"/>
          <a:stretch/>
        </p:blipFill>
        <p:spPr bwMode="auto">
          <a:xfrm>
            <a:off x="779435" y="1061360"/>
            <a:ext cx="7431111" cy="51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2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1976"/>
            <a:ext cx="8229600" cy="5104187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Critical Information Requirement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“What weather requirements are present in Inter-Agency Concept of Operations (CONOPS) documentation?”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Dataset Harvesting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4700+ pages of CONOPS documents from FAA, ICAO, DoD, NASA, NOAA, MITRE,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EuroControl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etc.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Domain Modeling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Weather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NextGen EA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Requirements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5494" y="167062"/>
            <a:ext cx="8888506" cy="5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Arial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2000" kern="0" dirty="0" smtClean="0"/>
              <a:t>Use Case 3: </a:t>
            </a:r>
            <a:r>
              <a:rPr lang="en-US" sz="2000" kern="0" dirty="0" err="1" smtClean="0"/>
              <a:t>CrOSS</a:t>
            </a:r>
            <a:r>
              <a:rPr lang="en-US" sz="2000" kern="0" dirty="0" smtClean="0"/>
              <a:t> Identifies Weather Requirements in CONOPS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6372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</a:t>
            </a:r>
            <a:r>
              <a:rPr lang="en-US" dirty="0" smtClean="0"/>
              <a:t> Example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13" y="1600200"/>
            <a:ext cx="878092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Bird Strike coverage in Federal Aviation Regulations (FARs)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Certification Data Sheet Analysis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Weather Requirements in CONOPS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25449" r="21597" b="19031"/>
          <a:stretch/>
        </p:blipFill>
        <p:spPr bwMode="auto">
          <a:xfrm>
            <a:off x="277124" y="1317811"/>
            <a:ext cx="8646430" cy="4208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67062"/>
            <a:ext cx="8229600" cy="74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Arial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2400" kern="0" dirty="0" err="1" smtClean="0"/>
              <a:t>CrOSS</a:t>
            </a:r>
            <a:r>
              <a:rPr lang="en-US" sz="2400" kern="0" dirty="0" smtClean="0"/>
              <a:t> Organizes Aviation-Impacting Weather and Aviation Services</a:t>
            </a:r>
            <a:endParaRPr lang="en-US" sz="2400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1826313" y="5676696"/>
            <a:ext cx="569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 FAA-Authored CONOPS/</a:t>
            </a:r>
            <a:r>
              <a:rPr lang="en-US" dirty="0" err="1" smtClean="0"/>
              <a:t>ConUse</a:t>
            </a:r>
            <a:r>
              <a:rPr lang="en-US" dirty="0" smtClean="0"/>
              <a:t> Documents, 2006-2014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646530" y="2548995"/>
            <a:ext cx="1332343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67062"/>
            <a:ext cx="8229600" cy="74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Arial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2400" kern="0" dirty="0" err="1" smtClean="0"/>
              <a:t>CrOSS</a:t>
            </a:r>
            <a:r>
              <a:rPr lang="en-US" sz="2400" kern="0" dirty="0" smtClean="0"/>
              <a:t> Automatically Summarizes Top Documents</a:t>
            </a:r>
            <a:endParaRPr lang="en-US" sz="24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t="17535" r="3359" b="46929"/>
          <a:stretch/>
        </p:blipFill>
        <p:spPr bwMode="auto">
          <a:xfrm>
            <a:off x="213032" y="1396314"/>
            <a:ext cx="8784200" cy="32868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67062"/>
            <a:ext cx="8229600" cy="54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Arial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2000" kern="0" dirty="0" err="1" smtClean="0"/>
              <a:t>CrOSS</a:t>
            </a:r>
            <a:r>
              <a:rPr lang="en-US" sz="2000" kern="0" dirty="0" smtClean="0"/>
              <a:t> Ranks CONOPS Pages by Weather Requirement Density</a:t>
            </a:r>
            <a:endParaRPr lang="en-US" sz="20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16914" r="2451" b="5496"/>
          <a:stretch/>
        </p:blipFill>
        <p:spPr bwMode="auto">
          <a:xfrm>
            <a:off x="556055" y="902044"/>
            <a:ext cx="8266670" cy="5417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67062"/>
            <a:ext cx="8229600" cy="54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Arial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2000" kern="0" dirty="0" err="1" smtClean="0"/>
              <a:t>CrOSS</a:t>
            </a:r>
            <a:r>
              <a:rPr lang="en-US" sz="2000" kern="0" dirty="0" smtClean="0"/>
              <a:t> Highlights CONOPS Content with Relevant Vocabulary</a:t>
            </a:r>
            <a:endParaRPr lang="en-US" sz="2000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17224" r="19422" b="10461"/>
          <a:stretch/>
        </p:blipFill>
        <p:spPr bwMode="auto">
          <a:xfrm>
            <a:off x="135923" y="826630"/>
            <a:ext cx="7117493" cy="5298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4943" y="1706077"/>
            <a:ext cx="17246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Requirements:</a:t>
            </a:r>
          </a:p>
          <a:p>
            <a:endParaRPr lang="en-US" sz="1400" dirty="0" smtClean="0"/>
          </a:p>
          <a:p>
            <a:r>
              <a:rPr lang="en-US" sz="1400" dirty="0" smtClean="0"/>
              <a:t>“Better thunderstorm information”</a:t>
            </a:r>
          </a:p>
          <a:p>
            <a:endParaRPr lang="en-US" sz="1400" dirty="0" smtClean="0"/>
          </a:p>
          <a:p>
            <a:r>
              <a:rPr lang="en-US" sz="1400" dirty="0" smtClean="0"/>
              <a:t>“Improvements in thunderstorm detection”</a:t>
            </a:r>
          </a:p>
          <a:p>
            <a:endParaRPr lang="en-US" sz="1400" dirty="0"/>
          </a:p>
          <a:p>
            <a:r>
              <a:rPr lang="en-US" sz="1400" dirty="0" smtClean="0"/>
              <a:t>“dissemination of this information”</a:t>
            </a:r>
          </a:p>
          <a:p>
            <a:endParaRPr lang="en-US" sz="1400" dirty="0"/>
          </a:p>
          <a:p>
            <a:r>
              <a:rPr lang="en-US" sz="1400" dirty="0" smtClean="0"/>
              <a:t>“more lead time from reliable forecasts”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306096" y="2550017"/>
            <a:ext cx="2048847" cy="26015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78062" y="3284113"/>
            <a:ext cx="2576881" cy="1916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572000" y="3721994"/>
            <a:ext cx="2782943" cy="3477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06096" y="4649273"/>
            <a:ext cx="2048847" cy="1674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3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543949"/>
            <a:ext cx="8229600" cy="2134179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Very typical statement throughout CONOPS/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ConUse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documents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Weather requirements must be interpreted through indirect language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67062"/>
            <a:ext cx="8229600" cy="54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Arial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kern="0" dirty="0" smtClean="0"/>
              <a:t>From </a:t>
            </a:r>
            <a:r>
              <a:rPr lang="en-US" sz="2400" kern="0" dirty="0" err="1" smtClean="0"/>
              <a:t>ConUse</a:t>
            </a:r>
            <a:r>
              <a:rPr lang="en-US" sz="2400" kern="0" dirty="0" smtClean="0"/>
              <a:t> for Weather in NextGen</a:t>
            </a:r>
            <a:endParaRPr lang="en-US" sz="2400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43673" r="26794" b="41014"/>
          <a:stretch/>
        </p:blipFill>
        <p:spPr bwMode="auto">
          <a:xfrm>
            <a:off x="149204" y="1248695"/>
            <a:ext cx="8845592" cy="1385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615"/>
            <a:ext cx="8229600" cy="680103"/>
          </a:xfrm>
        </p:spPr>
        <p:txBody>
          <a:bodyPr/>
          <a:lstStyle/>
          <a:p>
            <a:r>
              <a:rPr lang="en-US" sz="2400" dirty="0" err="1" smtClean="0"/>
              <a:t>CrOSS</a:t>
            </a:r>
            <a:r>
              <a:rPr lang="en-US" sz="2400" dirty="0" smtClean="0"/>
              <a:t> Uses Domain Models to Analyze Text</a:t>
            </a:r>
            <a:endParaRPr lang="en-US" sz="2400" dirty="0"/>
          </a:p>
        </p:txBody>
      </p:sp>
      <p:pic>
        <p:nvPicPr>
          <p:cNvPr id="4" name="Picture 2" descr="C:\Users\abelasco\Documents\Securboration\JPDO\Reports &amp; Presentations\Sem Tech Training\Screenshots v2\turbulence 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7" y="1461246"/>
            <a:ext cx="8229600" cy="3462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28384" r="26566" b="13017"/>
          <a:stretch/>
        </p:blipFill>
        <p:spPr bwMode="auto">
          <a:xfrm>
            <a:off x="524435" y="712695"/>
            <a:ext cx="8162365" cy="5354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67062"/>
            <a:ext cx="8229600" cy="54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Arial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2400" kern="0" dirty="0" err="1" smtClean="0"/>
              <a:t>CrOSS</a:t>
            </a:r>
            <a:r>
              <a:rPr lang="en-US" sz="2400" kern="0" dirty="0" smtClean="0"/>
              <a:t> Organizes CONOPS in Magic Quadrant Style</a:t>
            </a:r>
            <a:endParaRPr lang="en-US" sz="2400" kern="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611035" y="1761564"/>
            <a:ext cx="1075765" cy="829236"/>
          </a:xfrm>
          <a:prstGeom prst="wedgeRoundRectCallout">
            <a:avLst>
              <a:gd name="adj1" fmla="val -51824"/>
              <a:gd name="adj2" fmla="val -68887"/>
              <a:gd name="adj3" fmla="val 16667"/>
            </a:avLst>
          </a:prstGeom>
          <a:solidFill>
            <a:srgbClr val="DAEFC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NextGen Weather </a:t>
            </a:r>
            <a:r>
              <a:rPr lang="en-US" sz="1400" dirty="0" err="1" smtClean="0">
                <a:solidFill>
                  <a:schemeClr val="tx1"/>
                </a:solidFill>
              </a:rPr>
              <a:t>ConUse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538720" y="4123764"/>
            <a:ext cx="1497703" cy="885116"/>
          </a:xfrm>
          <a:prstGeom prst="wedgeRoundRectCallout">
            <a:avLst>
              <a:gd name="adj1" fmla="val -49114"/>
              <a:gd name="adj2" fmla="val -80813"/>
              <a:gd name="adj3" fmla="val 16667"/>
            </a:avLst>
          </a:prstGeom>
          <a:solidFill>
            <a:srgbClr val="DAEFC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FAA/DoD Natural Environmental Parameters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499361" y="1452880"/>
            <a:ext cx="1579580" cy="906450"/>
          </a:xfrm>
          <a:prstGeom prst="wedgeRoundRectCallout">
            <a:avLst>
              <a:gd name="adj1" fmla="val 36519"/>
              <a:gd name="adj2" fmla="val 77864"/>
              <a:gd name="adj3" fmla="val 16667"/>
            </a:avLst>
          </a:prstGeom>
          <a:solidFill>
            <a:srgbClr val="DAEFC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Aeronautical Information Management CONOPS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877755" y="3730752"/>
            <a:ext cx="1658821" cy="932688"/>
          </a:xfrm>
          <a:prstGeom prst="wedgeRoundRectCallout">
            <a:avLst>
              <a:gd name="adj1" fmla="val 67145"/>
              <a:gd name="adj2" fmla="val -31625"/>
              <a:gd name="adj3" fmla="val 16667"/>
            </a:avLst>
          </a:prstGeom>
          <a:solidFill>
            <a:srgbClr val="DAEFC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Ground-Based Augmentation System CONOPS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7755" y="6080785"/>
            <a:ext cx="4993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56 FAA-Authored CONOPS/</a:t>
            </a:r>
            <a:r>
              <a:rPr lang="en-US" sz="1400" dirty="0" err="1" smtClean="0">
                <a:latin typeface="+mn-lt"/>
              </a:rPr>
              <a:t>ConUse</a:t>
            </a:r>
            <a:r>
              <a:rPr lang="en-US" sz="1400" dirty="0" smtClean="0">
                <a:latin typeface="+mn-lt"/>
              </a:rPr>
              <a:t> Documents, 2006-2014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1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t="33754" r="25793" b="8641"/>
          <a:stretch/>
        </p:blipFill>
        <p:spPr bwMode="auto">
          <a:xfrm>
            <a:off x="457200" y="824553"/>
            <a:ext cx="8364070" cy="5305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67062"/>
            <a:ext cx="8229600" cy="54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375E"/>
                </a:solidFill>
                <a:latin typeface="Arial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2400" kern="0" dirty="0" err="1" smtClean="0"/>
              <a:t>CrOSS</a:t>
            </a:r>
            <a:r>
              <a:rPr lang="en-US" sz="2400" kern="0" dirty="0" smtClean="0"/>
              <a:t> Allows Multiple Dataset Comparison/Alignment</a:t>
            </a:r>
            <a:endParaRPr lang="en-US" sz="2400" kern="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503458" y="2448560"/>
            <a:ext cx="1519517" cy="1107440"/>
          </a:xfrm>
          <a:prstGeom prst="wedgeRoundRectCallout">
            <a:avLst>
              <a:gd name="adj1" fmla="val -50645"/>
              <a:gd name="adj2" fmla="val -62151"/>
              <a:gd name="adj3" fmla="val 16667"/>
            </a:avLst>
          </a:prstGeom>
          <a:solidFill>
            <a:srgbClr val="DAEFC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NextGen Network-Enabled Weather CONOPS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879476" y="1676400"/>
            <a:ext cx="1519517" cy="891988"/>
          </a:xfrm>
          <a:prstGeom prst="wedgeRoundRectCallout">
            <a:avLst>
              <a:gd name="adj1" fmla="val -61953"/>
              <a:gd name="adj2" fmla="val 11543"/>
              <a:gd name="adj3" fmla="val 16667"/>
            </a:avLst>
          </a:prstGeom>
          <a:solidFill>
            <a:srgbClr val="DAEFC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JPDO Net-Centric Operations CONOPS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887506" y="4033520"/>
            <a:ext cx="2001369" cy="1066800"/>
          </a:xfrm>
          <a:prstGeom prst="wedgeRoundRectCallout">
            <a:avLst>
              <a:gd name="adj1" fmla="val 56977"/>
              <a:gd name="adj2" fmla="val -56940"/>
              <a:gd name="adj3" fmla="val 16667"/>
            </a:avLst>
          </a:prstGeom>
          <a:solidFill>
            <a:srgbClr val="DAEFC3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MITRE Communication, Navigation, Surveillance Air Traffic Management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9599" y="6162215"/>
            <a:ext cx="499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56 FAA-Authored CONOPS/</a:t>
            </a:r>
            <a:r>
              <a:rPr lang="en-US" sz="1400" dirty="0" err="1" smtClean="0">
                <a:latin typeface="+mn-lt"/>
              </a:rPr>
              <a:t>ConUse</a:t>
            </a:r>
            <a:r>
              <a:rPr lang="en-US" sz="1400" dirty="0" smtClean="0">
                <a:latin typeface="+mn-lt"/>
              </a:rPr>
              <a:t> Documents, 2006-2014</a:t>
            </a:r>
          </a:p>
          <a:p>
            <a:pPr algn="ctr"/>
            <a:r>
              <a:rPr lang="en-US" sz="1400" dirty="0" smtClean="0">
                <a:latin typeface="+mn-lt"/>
              </a:rPr>
              <a:t>27 Joint Community CONOPS, 2006-2014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94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" y="140167"/>
            <a:ext cx="8229600" cy="572527"/>
          </a:xfrm>
        </p:spPr>
        <p:txBody>
          <a:bodyPr/>
          <a:lstStyle/>
          <a:p>
            <a:r>
              <a:rPr lang="en-US" sz="2400" dirty="0" err="1" smtClean="0"/>
              <a:t>CrOSS</a:t>
            </a:r>
            <a:r>
              <a:rPr lang="en-US" sz="2400" dirty="0" smtClean="0"/>
              <a:t> Relies on Knowledge Representation</a:t>
            </a:r>
            <a:endParaRPr lang="en-US" sz="2400" dirty="0"/>
          </a:p>
        </p:txBody>
      </p:sp>
      <p:sp>
        <p:nvSpPr>
          <p:cNvPr id="4" name="Right Triangle 3"/>
          <p:cNvSpPr/>
          <p:nvPr/>
        </p:nvSpPr>
        <p:spPr>
          <a:xfrm>
            <a:off x="336176" y="1479176"/>
            <a:ext cx="3630706" cy="4477871"/>
          </a:xfrm>
          <a:prstGeom prst="rtTriangle">
            <a:avLst/>
          </a:prstGeom>
          <a:gradFill>
            <a:gsLst>
              <a:gs pos="33000">
                <a:srgbClr val="BDD29F"/>
              </a:gs>
              <a:gs pos="0">
                <a:srgbClr val="DDEBCF"/>
              </a:gs>
              <a:gs pos="63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9929" y="171136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Ontology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0969" y="2751275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Taxonomy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2957" y="384856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Thesaurus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2863" y="5224644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Vocabulary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1384" y="4941092"/>
            <a:ext cx="607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“icing”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740" y="5086144"/>
            <a:ext cx="679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“traffic”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8123" y="5563198"/>
            <a:ext cx="885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“metering”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2398" y="5197313"/>
            <a:ext cx="1210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“psychometrics”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9663" y="5524474"/>
            <a:ext cx="568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“UAS”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401" y="548625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“RPV”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68093" y="4840941"/>
            <a:ext cx="26496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8093" y="3608294"/>
            <a:ext cx="170572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10505" y="4289013"/>
            <a:ext cx="802612" cy="4572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“UAS”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“RPV”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30969" y="4114727"/>
            <a:ext cx="799731" cy="267889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“traffic”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57682" y="4437983"/>
            <a:ext cx="799731" cy="267889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“icing”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95968" y="3968460"/>
            <a:ext cx="1069290" cy="267889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“metering”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0401" y="3660829"/>
            <a:ext cx="1571220" cy="253843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“psychometrics”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36176" y="2590801"/>
            <a:ext cx="8847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59949" y="3270265"/>
            <a:ext cx="280903" cy="214101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21630" y="3261301"/>
            <a:ext cx="280903" cy="214101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369864" y="3252337"/>
            <a:ext cx="280903" cy="214101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88550" y="2947539"/>
            <a:ext cx="280903" cy="214101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908185" y="2656188"/>
            <a:ext cx="280903" cy="214101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154714" y="2956505"/>
            <a:ext cx="280903" cy="214101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tIns="9144" rIns="9144" bIns="9144"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Straight Connector 34"/>
          <p:cNvCxnSpPr>
            <a:stCxn id="30" idx="0"/>
            <a:endCxn id="33" idx="5"/>
          </p:cNvCxnSpPr>
          <p:nvPr/>
        </p:nvCxnSpPr>
        <p:spPr>
          <a:xfrm flipH="1" flipV="1">
            <a:off x="1394480" y="3139252"/>
            <a:ext cx="115836" cy="1130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9" idx="0"/>
            <a:endCxn id="31" idx="5"/>
          </p:cNvCxnSpPr>
          <p:nvPr/>
        </p:nvCxnSpPr>
        <p:spPr>
          <a:xfrm flipH="1" flipV="1">
            <a:off x="928316" y="3130286"/>
            <a:ext cx="133766" cy="131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8" idx="0"/>
            <a:endCxn id="31" idx="3"/>
          </p:cNvCxnSpPr>
          <p:nvPr/>
        </p:nvCxnSpPr>
        <p:spPr>
          <a:xfrm flipV="1">
            <a:off x="600401" y="3130286"/>
            <a:ext cx="129286" cy="1399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1" idx="0"/>
            <a:endCxn id="32" idx="3"/>
          </p:cNvCxnSpPr>
          <p:nvPr/>
        </p:nvCxnSpPr>
        <p:spPr>
          <a:xfrm flipV="1">
            <a:off x="829002" y="2838935"/>
            <a:ext cx="120320" cy="108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3" idx="0"/>
            <a:endCxn id="32" idx="5"/>
          </p:cNvCxnSpPr>
          <p:nvPr/>
        </p:nvCxnSpPr>
        <p:spPr>
          <a:xfrm flipH="1" flipV="1">
            <a:off x="1147951" y="2838935"/>
            <a:ext cx="147215" cy="117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un 50"/>
          <p:cNvSpPr/>
          <p:nvPr/>
        </p:nvSpPr>
        <p:spPr>
          <a:xfrm>
            <a:off x="389216" y="2071843"/>
            <a:ext cx="500621" cy="488847"/>
          </a:xfrm>
          <a:prstGeom prst="sun">
            <a:avLst/>
          </a:prstGeom>
          <a:solidFill>
            <a:srgbClr val="FFFF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24-Point Star 35"/>
          <p:cNvSpPr/>
          <p:nvPr/>
        </p:nvSpPr>
        <p:spPr>
          <a:xfrm>
            <a:off x="6532880" y="3824655"/>
            <a:ext cx="2448560" cy="2059551"/>
          </a:xfrm>
          <a:prstGeom prst="star24">
            <a:avLst/>
          </a:prstGeom>
          <a:solidFill>
            <a:srgbClr val="FFCC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CrOSS represents an IOC for both R&amp;D and Operational use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0" name="Shape 49"/>
          <p:cNvSpPr/>
          <p:nvPr/>
        </p:nvSpPr>
        <p:spPr>
          <a:xfrm rot="2791033">
            <a:off x="1882253" y="648553"/>
            <a:ext cx="5588788" cy="3572423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33000">
                <a:srgbClr val="BDD29F"/>
              </a:gs>
              <a:gs pos="0">
                <a:srgbClr val="DDEBCF"/>
              </a:gs>
              <a:gs pos="63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Oval 48"/>
          <p:cNvSpPr/>
          <p:nvPr/>
        </p:nvSpPr>
        <p:spPr>
          <a:xfrm>
            <a:off x="3822778" y="1576589"/>
            <a:ext cx="310592" cy="232193"/>
          </a:xfrm>
          <a:prstGeom prst="ellipse">
            <a:avLst/>
          </a:prstGeom>
          <a:solidFill>
            <a:srgbClr val="156B1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8688" y="2122011"/>
            <a:ext cx="310592" cy="232193"/>
          </a:xfrm>
          <a:prstGeom prst="ellipse">
            <a:avLst/>
          </a:prstGeom>
          <a:solidFill>
            <a:srgbClr val="156B1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991044" y="2731265"/>
            <a:ext cx="310592" cy="232193"/>
          </a:xfrm>
          <a:prstGeom prst="ellipse">
            <a:avLst/>
          </a:prstGeom>
          <a:solidFill>
            <a:srgbClr val="156B1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404312" y="991814"/>
            <a:ext cx="26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Many FAA, USG and Int’l taxonomy efforts</a:t>
            </a:r>
            <a:endParaRPr lang="en-US" sz="1600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18275" y="1692685"/>
            <a:ext cx="202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Few ontology efforts</a:t>
            </a:r>
            <a:endParaRPr lang="en-US" sz="1600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32880" y="2139984"/>
            <a:ext cx="2403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Near zero operational employment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8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Bonus Use Case: COA Analysis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63415"/>
          </a:xfrm>
        </p:spPr>
        <p:txBody>
          <a:bodyPr>
            <a:noAutofit/>
          </a:bodyPr>
          <a:lstStyle/>
          <a:p>
            <a:r>
              <a:rPr lang="en-US" sz="2000" dirty="0" smtClean="0"/>
              <a:t>Extract data elements from COA collections: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" y="1219200"/>
            <a:ext cx="7239000" cy="0"/>
          </a:xfrm>
          <a:prstGeom prst="line">
            <a:avLst/>
          </a:prstGeom>
          <a:ln w="127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4-07-22 at 7.1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72" y="2100139"/>
            <a:ext cx="7327900" cy="28956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5146" y="5459662"/>
            <a:ext cx="7822563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Calibri"/>
              </a:rPr>
              <a:t>Thus far, most time spent preparing data for processing</a:t>
            </a:r>
          </a:p>
        </p:txBody>
      </p:sp>
    </p:spTree>
    <p:extLst>
      <p:ext uri="{BB962C8B-B14F-4D97-AF65-F5344CB8AC3E}">
        <p14:creationId xmlns:p14="http://schemas.microsoft.com/office/powerpoint/2010/main" val="5355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084"/>
          </a:xfrm>
        </p:spPr>
        <p:txBody>
          <a:bodyPr/>
          <a:lstStyle/>
          <a:p>
            <a:pPr algn="r"/>
            <a:r>
              <a:rPr lang="en-US" dirty="0" smtClean="0"/>
              <a:t>Use Case 1: Bird Strike Coverage in FARs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693025" cy="4648200"/>
          </a:xfrm>
        </p:spPr>
        <p:txBody>
          <a:bodyPr/>
          <a:lstStyle/>
          <a:p>
            <a:r>
              <a:rPr lang="en-US" sz="2400" dirty="0" smtClean="0"/>
              <a:t>When an aviation incident occurs, find all Federal Aviation Regulations (FAR) which are relevant to the specifics of the incident</a:t>
            </a:r>
          </a:p>
          <a:p>
            <a:pPr lvl="1"/>
            <a:r>
              <a:rPr lang="en-US" sz="2000" dirty="0" smtClean="0"/>
              <a:t>Specifically for this demo and validation: Find FARs which deal with bird strike issues</a:t>
            </a:r>
          </a:p>
          <a:p>
            <a:endParaRPr lang="en-US" sz="2400" dirty="0" smtClean="0"/>
          </a:p>
          <a:p>
            <a:r>
              <a:rPr lang="en-US" sz="2400" dirty="0" smtClean="0"/>
              <a:t>Organize FARs with respect to aviation topics such as Airframe, Engine, Testing, etc.</a:t>
            </a:r>
          </a:p>
          <a:p>
            <a:endParaRPr lang="en-US" sz="2400" dirty="0"/>
          </a:p>
          <a:p>
            <a:r>
              <a:rPr lang="en-US" sz="2400" dirty="0" smtClean="0"/>
              <a:t>Scale: </a:t>
            </a:r>
          </a:p>
          <a:p>
            <a:pPr lvl="1"/>
            <a:r>
              <a:rPr lang="en-US" sz="2000" dirty="0" smtClean="0"/>
              <a:t>6530 regulatory sections</a:t>
            </a:r>
            <a:endParaRPr lang="en-US" sz="1600" dirty="0" smtClean="0"/>
          </a:p>
          <a:p>
            <a:pPr lvl="1"/>
            <a:r>
              <a:rPr lang="en-US" sz="2000" dirty="0" smtClean="0"/>
              <a:t>13 Topics of interest</a:t>
            </a:r>
          </a:p>
        </p:txBody>
      </p:sp>
    </p:spTree>
    <p:extLst>
      <p:ext uri="{BB962C8B-B14F-4D97-AF65-F5344CB8AC3E}">
        <p14:creationId xmlns:p14="http://schemas.microsoft.com/office/powerpoint/2010/main" val="15448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 Linked Data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108386" y="1662507"/>
            <a:ext cx="1051993" cy="4903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  <a:latin typeface="Calibri"/>
              </a:rPr>
              <a:t>Class G Airspace</a:t>
            </a:r>
          </a:p>
        </p:txBody>
      </p:sp>
      <p:sp>
        <p:nvSpPr>
          <p:cNvPr id="4" name="Oval 3"/>
          <p:cNvSpPr/>
          <p:nvPr/>
        </p:nvSpPr>
        <p:spPr>
          <a:xfrm>
            <a:off x="6160379" y="2929013"/>
            <a:ext cx="1380807" cy="4722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  <a:latin typeface="Calibri"/>
              </a:rPr>
              <a:t>Department of Interior</a:t>
            </a:r>
          </a:p>
        </p:txBody>
      </p:sp>
      <p:cxnSp>
        <p:nvCxnSpPr>
          <p:cNvPr id="5" name="Straight Arrow Connector 4"/>
          <p:cNvCxnSpPr>
            <a:stCxn id="11" idx="6"/>
            <a:endCxn id="4" idx="2"/>
          </p:cNvCxnSpPr>
          <p:nvPr/>
        </p:nvCxnSpPr>
        <p:spPr>
          <a:xfrm>
            <a:off x="2221140" y="2152845"/>
            <a:ext cx="3939239" cy="1012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1" idx="2"/>
            <a:endCxn id="3" idx="2"/>
          </p:cNvCxnSpPr>
          <p:nvPr/>
        </p:nvCxnSpPr>
        <p:spPr>
          <a:xfrm flipV="1">
            <a:off x="2197272" y="1907676"/>
            <a:ext cx="2911114" cy="245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1" idx="6"/>
            <a:endCxn id="19" idx="0"/>
          </p:cNvCxnSpPr>
          <p:nvPr/>
        </p:nvCxnSpPr>
        <p:spPr>
          <a:xfrm flipH="1">
            <a:off x="1404235" y="2152845"/>
            <a:ext cx="816905" cy="675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491096" y="1876915"/>
            <a:ext cx="1547620" cy="448970"/>
            <a:chOff x="353620" y="1536255"/>
            <a:chExt cx="2964427" cy="615729"/>
          </a:xfrm>
        </p:grpSpPr>
        <p:sp>
          <p:nvSpPr>
            <p:cNvPr id="11" name="Oval 10"/>
            <p:cNvSpPr/>
            <p:nvPr/>
          </p:nvSpPr>
          <p:spPr>
            <a:xfrm>
              <a:off x="1706282" y="1844120"/>
              <a:ext cx="45719" cy="1411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53620" y="1536255"/>
              <a:ext cx="2964427" cy="61572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  <a:latin typeface="Calibri"/>
                </a:rPr>
                <a:t>2009-WSA-120-COA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24874" y="1759218"/>
            <a:ext cx="835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Calibri"/>
              </a:rPr>
              <a:t>airspace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6476" y="2421962"/>
            <a:ext cx="8623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sz="1050" dirty="0">
                <a:solidFill>
                  <a:prstClr val="black"/>
                </a:solidFill>
                <a:latin typeface="Calibri"/>
              </a:rPr>
              <a:t>proponent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8141" y="2405338"/>
            <a:ext cx="8521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Calibri"/>
              </a:rPr>
              <a:t>platform</a:t>
            </a:r>
          </a:p>
        </p:txBody>
      </p:sp>
      <p:sp>
        <p:nvSpPr>
          <p:cNvPr id="19" name="Oval 18"/>
          <p:cNvSpPr/>
          <p:nvPr/>
        </p:nvSpPr>
        <p:spPr>
          <a:xfrm>
            <a:off x="611198" y="2828255"/>
            <a:ext cx="1586074" cy="4673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prstClr val="white"/>
                </a:solidFill>
                <a:latin typeface="Calibri"/>
              </a:rPr>
              <a:t>AeroVironment</a:t>
            </a:r>
            <a:r>
              <a:rPr lang="en-US" sz="1050" b="1" dirty="0">
                <a:solidFill>
                  <a:prstClr val="white"/>
                </a:solidFill>
                <a:latin typeface="Calibri"/>
              </a:rPr>
              <a:t> Wasp</a:t>
            </a:r>
          </a:p>
        </p:txBody>
      </p:sp>
      <p:cxnSp>
        <p:nvCxnSpPr>
          <p:cNvPr id="32" name="Straight Arrow Connector 31"/>
          <p:cNvCxnSpPr>
            <a:stCxn id="30" idx="1"/>
            <a:endCxn id="4" idx="4"/>
          </p:cNvCxnSpPr>
          <p:nvPr/>
        </p:nvCxnSpPr>
        <p:spPr>
          <a:xfrm flipV="1">
            <a:off x="6479633" y="3401304"/>
            <a:ext cx="371150" cy="2145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1"/>
            <a:endCxn id="3" idx="4"/>
          </p:cNvCxnSpPr>
          <p:nvPr/>
        </p:nvCxnSpPr>
        <p:spPr>
          <a:xfrm flipH="1" flipV="1">
            <a:off x="5634383" y="2152845"/>
            <a:ext cx="845250" cy="3393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181927" y="3167648"/>
            <a:ext cx="1586074" cy="4673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  <a:latin typeface="Calibri"/>
              </a:rPr>
              <a:t>Raven RQ  11B</a:t>
            </a:r>
          </a:p>
        </p:txBody>
      </p:sp>
      <p:cxnSp>
        <p:nvCxnSpPr>
          <p:cNvPr id="45" name="Straight Arrow Connector 44"/>
          <p:cNvCxnSpPr>
            <a:stCxn id="30" idx="3"/>
            <a:endCxn id="44" idx="6"/>
          </p:cNvCxnSpPr>
          <p:nvPr/>
        </p:nvCxnSpPr>
        <p:spPr>
          <a:xfrm flipH="1" flipV="1">
            <a:off x="3768001" y="3401304"/>
            <a:ext cx="2711632" cy="2255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250237" y="4022968"/>
            <a:ext cx="1586074" cy="4673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err="1">
                <a:solidFill>
                  <a:prstClr val="white"/>
                </a:solidFill>
                <a:latin typeface="Calibri"/>
              </a:rPr>
              <a:t>Garin</a:t>
            </a:r>
            <a:r>
              <a:rPr lang="en-US" sz="105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050" b="1" dirty="0" err="1">
                <a:solidFill>
                  <a:prstClr val="white"/>
                </a:solidFill>
                <a:latin typeface="Calibri"/>
              </a:rPr>
              <a:t>Quadcopter</a:t>
            </a:r>
            <a:endParaRPr lang="en-US" sz="10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572043" y="3526988"/>
            <a:ext cx="1380807" cy="4722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prstClr val="white"/>
                </a:solidFill>
                <a:latin typeface="Calibri"/>
              </a:rPr>
              <a:t>Department of Energy</a:t>
            </a:r>
          </a:p>
        </p:txBody>
      </p:sp>
      <p:cxnSp>
        <p:nvCxnSpPr>
          <p:cNvPr id="67" name="Straight Arrow Connector 66"/>
          <p:cNvCxnSpPr>
            <a:stCxn id="51" idx="5"/>
            <a:endCxn id="48" idx="4"/>
          </p:cNvCxnSpPr>
          <p:nvPr/>
        </p:nvCxnSpPr>
        <p:spPr>
          <a:xfrm flipH="1" flipV="1">
            <a:off x="2043274" y="4490279"/>
            <a:ext cx="1724727" cy="896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1" idx="5"/>
            <a:endCxn id="49" idx="4"/>
          </p:cNvCxnSpPr>
          <p:nvPr/>
        </p:nvCxnSpPr>
        <p:spPr>
          <a:xfrm flipV="1">
            <a:off x="3768001" y="3999279"/>
            <a:ext cx="1494446" cy="1387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1" idx="5"/>
            <a:endCxn id="3" idx="3"/>
          </p:cNvCxnSpPr>
          <p:nvPr/>
        </p:nvCxnSpPr>
        <p:spPr>
          <a:xfrm flipV="1">
            <a:off x="3768001" y="2081037"/>
            <a:ext cx="1494446" cy="3306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2908708" y="5066106"/>
            <a:ext cx="1547620" cy="448970"/>
            <a:chOff x="2788052" y="5548523"/>
            <a:chExt cx="1547620" cy="448970"/>
          </a:xfrm>
        </p:grpSpPr>
        <p:sp>
          <p:nvSpPr>
            <p:cNvPr id="51" name="Oval 50"/>
            <p:cNvSpPr/>
            <p:nvPr/>
          </p:nvSpPr>
          <p:spPr>
            <a:xfrm>
              <a:off x="3440971" y="5621172"/>
              <a:ext cx="241782" cy="29099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788052" y="5548523"/>
              <a:ext cx="1547620" cy="4489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  <a:latin typeface="Calibri"/>
                </a:rPr>
                <a:t>2012-ESA-67-COA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687643" y="5322234"/>
            <a:ext cx="1547620" cy="448970"/>
            <a:chOff x="7111121" y="4419861"/>
            <a:chExt cx="1547620" cy="448970"/>
          </a:xfrm>
        </p:grpSpPr>
        <p:sp>
          <p:nvSpPr>
            <p:cNvPr id="30" name="Oval 29"/>
            <p:cNvSpPr/>
            <p:nvPr/>
          </p:nvSpPr>
          <p:spPr>
            <a:xfrm>
              <a:off x="7884931" y="4621473"/>
              <a:ext cx="124142" cy="15618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111121" y="4419861"/>
              <a:ext cx="1547620" cy="44897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  <a:latin typeface="Calibri"/>
                </a:rPr>
                <a:t>2010-WSA-44-COA</a:t>
              </a: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2410217" y="4557159"/>
            <a:ext cx="8521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Calibri"/>
              </a:rPr>
              <a:t>platform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377315" y="3634959"/>
            <a:ext cx="8521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Calibri"/>
              </a:rPr>
              <a:t>platform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705827" y="3634959"/>
            <a:ext cx="8623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sz="1050" dirty="0">
                <a:solidFill>
                  <a:prstClr val="black"/>
                </a:solidFill>
                <a:latin typeface="Calibri"/>
              </a:rPr>
              <a:t>proponent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87282" y="4059914"/>
            <a:ext cx="8623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/>
            </a:lvl1pPr>
          </a:lstStyle>
          <a:p>
            <a:r>
              <a:rPr lang="en-US" sz="1050" dirty="0">
                <a:solidFill>
                  <a:prstClr val="black"/>
                </a:solidFill>
                <a:latin typeface="Calibri"/>
              </a:rPr>
              <a:t>proponent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467593" y="2092118"/>
            <a:ext cx="835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Calibri"/>
              </a:rPr>
              <a:t>airspace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625636" y="2152845"/>
            <a:ext cx="835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prstClr val="black"/>
                </a:solidFill>
                <a:latin typeface="Calibri"/>
              </a:rPr>
              <a:t>airspace</a:t>
            </a:r>
          </a:p>
        </p:txBody>
      </p:sp>
    </p:spTree>
    <p:extLst>
      <p:ext uri="{BB962C8B-B14F-4D97-AF65-F5344CB8AC3E}">
        <p14:creationId xmlns:p14="http://schemas.microsoft.com/office/powerpoint/2010/main" val="7369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Arrow Connector 84"/>
          <p:cNvCxnSpPr>
            <a:endCxn id="83" idx="2"/>
          </p:cNvCxnSpPr>
          <p:nvPr/>
        </p:nvCxnSpPr>
        <p:spPr>
          <a:xfrm>
            <a:off x="1752001" y="1780162"/>
            <a:ext cx="5833176" cy="1464275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Can 82"/>
          <p:cNvSpPr/>
          <p:nvPr/>
        </p:nvSpPr>
        <p:spPr>
          <a:xfrm>
            <a:off x="7585177" y="2589847"/>
            <a:ext cx="1437721" cy="1309179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Calibri"/>
              </a:rPr>
              <a:t>COA Documents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 Linked Data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519954" y="1472297"/>
            <a:ext cx="1990074" cy="6157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Calibri"/>
              </a:rPr>
              <a:t>Class G Airspace</a:t>
            </a:r>
          </a:p>
        </p:txBody>
      </p:sp>
      <p:sp>
        <p:nvSpPr>
          <p:cNvPr id="6" name="Oval 5"/>
          <p:cNvSpPr/>
          <p:nvPr/>
        </p:nvSpPr>
        <p:spPr>
          <a:xfrm>
            <a:off x="4943980" y="2379351"/>
            <a:ext cx="2111218" cy="6157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Calibri"/>
              </a:rPr>
              <a:t>Department of Interior</a:t>
            </a:r>
          </a:p>
        </p:txBody>
      </p:sp>
      <p:cxnSp>
        <p:nvCxnSpPr>
          <p:cNvPr id="8" name="Straight Arrow Connector 7"/>
          <p:cNvCxnSpPr>
            <a:stCxn id="16" idx="6"/>
            <a:endCxn id="6" idx="2"/>
          </p:cNvCxnSpPr>
          <p:nvPr/>
        </p:nvCxnSpPr>
        <p:spPr>
          <a:xfrm>
            <a:off x="1752001" y="1780162"/>
            <a:ext cx="3191979" cy="9070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6" idx="2"/>
            <a:endCxn id="4" idx="2"/>
          </p:cNvCxnSpPr>
          <p:nvPr/>
        </p:nvCxnSpPr>
        <p:spPr>
          <a:xfrm>
            <a:off x="1706282" y="1780162"/>
            <a:ext cx="3813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6" idx="6"/>
            <a:endCxn id="5" idx="1"/>
          </p:cNvCxnSpPr>
          <p:nvPr/>
        </p:nvCxnSpPr>
        <p:spPr>
          <a:xfrm>
            <a:off x="1752001" y="1780162"/>
            <a:ext cx="2795732" cy="1725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234592" y="4263671"/>
            <a:ext cx="2111218" cy="615729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Calibri"/>
              </a:rPr>
              <a:t>Law Enforcement</a:t>
            </a:r>
          </a:p>
        </p:txBody>
      </p:sp>
      <p:cxnSp>
        <p:nvCxnSpPr>
          <p:cNvPr id="40" name="Straight Arrow Connector 39"/>
          <p:cNvCxnSpPr>
            <a:stCxn id="16" idx="6"/>
            <a:endCxn id="37" idx="0"/>
          </p:cNvCxnSpPr>
          <p:nvPr/>
        </p:nvCxnSpPr>
        <p:spPr>
          <a:xfrm flipH="1">
            <a:off x="1290201" y="1780162"/>
            <a:ext cx="461800" cy="2483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6"/>
            <a:endCxn id="36" idx="0"/>
          </p:cNvCxnSpPr>
          <p:nvPr/>
        </p:nvCxnSpPr>
        <p:spPr>
          <a:xfrm>
            <a:off x="1752001" y="1780162"/>
            <a:ext cx="1774648" cy="2483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53620" y="1401744"/>
            <a:ext cx="2964427" cy="615729"/>
            <a:chOff x="353620" y="1536255"/>
            <a:chExt cx="2964427" cy="615729"/>
          </a:xfrm>
        </p:grpSpPr>
        <p:sp>
          <p:nvSpPr>
            <p:cNvPr id="16" name="Oval 15"/>
            <p:cNvSpPr/>
            <p:nvPr/>
          </p:nvSpPr>
          <p:spPr>
            <a:xfrm>
              <a:off x="1706282" y="1844120"/>
              <a:ext cx="45719" cy="1411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353620" y="1536255"/>
              <a:ext cx="2964427" cy="61572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  <a:latin typeface="Calibri"/>
                </a:rPr>
                <a:t>2009-WSA-120-COA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680998" y="1443575"/>
            <a:ext cx="1225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airspace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8027" y="2145202"/>
            <a:ext cx="1225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proponent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07835" y="2851642"/>
            <a:ext cx="1225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platform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46189" y="3382740"/>
            <a:ext cx="1225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location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90340" y="3415632"/>
            <a:ext cx="1225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Calibri"/>
              </a:rPr>
              <a:t>mission</a:t>
            </a:r>
          </a:p>
        </p:txBody>
      </p:sp>
      <p:sp>
        <p:nvSpPr>
          <p:cNvPr id="68" name="Can 67"/>
          <p:cNvSpPr/>
          <p:nvPr/>
        </p:nvSpPr>
        <p:spPr>
          <a:xfrm>
            <a:off x="7156482" y="3754186"/>
            <a:ext cx="1437721" cy="1309179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Calibri"/>
              </a:rPr>
              <a:t>Aircraft Characteristics</a:t>
            </a:r>
          </a:p>
        </p:txBody>
      </p:sp>
      <p:sp>
        <p:nvSpPr>
          <p:cNvPr id="69" name="Can 68"/>
          <p:cNvSpPr/>
          <p:nvPr/>
        </p:nvSpPr>
        <p:spPr>
          <a:xfrm>
            <a:off x="5811358" y="4525275"/>
            <a:ext cx="1437721" cy="1309179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Calibri"/>
              </a:rPr>
              <a:t>Airport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latin typeface="Calibri"/>
              </a:rPr>
              <a:t>Data</a:t>
            </a:r>
          </a:p>
        </p:txBody>
      </p:sp>
      <p:sp>
        <p:nvSpPr>
          <p:cNvPr id="70" name="Can 69"/>
          <p:cNvSpPr/>
          <p:nvPr/>
        </p:nvSpPr>
        <p:spPr>
          <a:xfrm>
            <a:off x="4530571" y="5232784"/>
            <a:ext cx="1437721" cy="1309179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Calibri"/>
              </a:rPr>
              <a:t>Weather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latin typeface="Calibri"/>
              </a:rPr>
              <a:t>Data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156482" y="5307081"/>
            <a:ext cx="18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External Data Sources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249079" y="1204383"/>
            <a:ext cx="18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Extracted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Meta Data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3418" y="4909618"/>
            <a:ext cx="187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(future) Extracted</a:t>
            </a:r>
          </a:p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Meta Data</a:t>
            </a:r>
          </a:p>
        </p:txBody>
      </p:sp>
      <p:cxnSp>
        <p:nvCxnSpPr>
          <p:cNvPr id="76" name="Straight Arrow Connector 75"/>
          <p:cNvCxnSpPr>
            <a:endCxn id="68" idx="2"/>
          </p:cNvCxnSpPr>
          <p:nvPr/>
        </p:nvCxnSpPr>
        <p:spPr>
          <a:xfrm>
            <a:off x="5264828" y="3866399"/>
            <a:ext cx="1891654" cy="54237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628300" y="4525275"/>
            <a:ext cx="2183058" cy="502051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3628300" y="4525275"/>
            <a:ext cx="1173540" cy="781806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471040" y="4263671"/>
            <a:ext cx="2111218" cy="615729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Calibri"/>
              </a:rPr>
              <a:t>Tulare, California</a:t>
            </a:r>
          </a:p>
        </p:txBody>
      </p:sp>
      <p:sp>
        <p:nvSpPr>
          <p:cNvPr id="5" name="Oval 4"/>
          <p:cNvSpPr/>
          <p:nvPr/>
        </p:nvSpPr>
        <p:spPr>
          <a:xfrm>
            <a:off x="4227982" y="3415632"/>
            <a:ext cx="2183397" cy="6157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prstClr val="white"/>
                </a:solidFill>
                <a:latin typeface="Calibri"/>
              </a:rPr>
              <a:t>AeroVironment</a:t>
            </a:r>
            <a:r>
              <a:rPr lang="en-US" sz="1600" b="1" dirty="0">
                <a:solidFill>
                  <a:prstClr val="white"/>
                </a:solidFill>
                <a:latin typeface="Calibri"/>
              </a:rPr>
              <a:t> Wasp</a:t>
            </a:r>
          </a:p>
        </p:txBody>
      </p:sp>
    </p:spTree>
    <p:extLst>
      <p:ext uri="{BB962C8B-B14F-4D97-AF65-F5344CB8AC3E}">
        <p14:creationId xmlns:p14="http://schemas.microsoft.com/office/powerpoint/2010/main" val="24242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Straight Arrow Connector 180"/>
          <p:cNvCxnSpPr>
            <a:endCxn id="3" idx="2"/>
          </p:cNvCxnSpPr>
          <p:nvPr/>
        </p:nvCxnSpPr>
        <p:spPr>
          <a:xfrm>
            <a:off x="1621559" y="1543073"/>
            <a:ext cx="3217756" cy="391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14883" r="26102" b="18437"/>
          <a:stretch/>
        </p:blipFill>
        <p:spPr bwMode="auto">
          <a:xfrm>
            <a:off x="3332020" y="2489922"/>
            <a:ext cx="5681475" cy="3641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7" name="Straight Arrow Connector 86"/>
          <p:cNvCxnSpPr>
            <a:stCxn id="6" idx="4"/>
            <a:endCxn id="63" idx="2"/>
          </p:cNvCxnSpPr>
          <p:nvPr/>
        </p:nvCxnSpPr>
        <p:spPr>
          <a:xfrm>
            <a:off x="1765701" y="2844746"/>
            <a:ext cx="2926625" cy="1031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700" y="274638"/>
            <a:ext cx="6921099" cy="1143000"/>
          </a:xfrm>
        </p:spPr>
        <p:txBody>
          <a:bodyPr/>
          <a:lstStyle/>
          <a:p>
            <a:r>
              <a:rPr lang="en-US" dirty="0" smtClean="0"/>
              <a:t>Special Provisions Linked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75399" y="2452287"/>
            <a:ext cx="1380604" cy="3924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/>
              </a:rPr>
              <a:t>Mention1</a:t>
            </a:r>
          </a:p>
        </p:txBody>
      </p:sp>
      <p:sp>
        <p:nvSpPr>
          <p:cNvPr id="3" name="Oval 2"/>
          <p:cNvSpPr/>
          <p:nvPr/>
        </p:nvSpPr>
        <p:spPr>
          <a:xfrm>
            <a:off x="4839315" y="1549411"/>
            <a:ext cx="1563139" cy="7695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/>
              </a:rPr>
              <a:t>2009-WSA-120-COA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2380" y="2889437"/>
            <a:ext cx="1225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mentions</a:t>
            </a:r>
          </a:p>
        </p:txBody>
      </p:sp>
      <p:sp>
        <p:nvSpPr>
          <p:cNvPr id="5" name="Oval 4"/>
          <p:cNvSpPr/>
          <p:nvPr/>
        </p:nvSpPr>
        <p:spPr>
          <a:xfrm>
            <a:off x="2585487" y="1997374"/>
            <a:ext cx="955825" cy="4395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/>
              </a:rPr>
              <a:t>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30721" y="1689597"/>
            <a:ext cx="1225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contains</a:t>
            </a:r>
          </a:p>
        </p:txBody>
      </p:sp>
      <p:sp>
        <p:nvSpPr>
          <p:cNvPr id="39" name="Oval 38"/>
          <p:cNvSpPr/>
          <p:nvPr/>
        </p:nvSpPr>
        <p:spPr>
          <a:xfrm>
            <a:off x="4260412" y="3216972"/>
            <a:ext cx="1187860" cy="3924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/>
              </a:rPr>
              <a:t>Offset1</a:t>
            </a:r>
          </a:p>
        </p:txBody>
      </p:sp>
      <p:sp>
        <p:nvSpPr>
          <p:cNvPr id="41" name="Oval 40"/>
          <p:cNvSpPr/>
          <p:nvPr/>
        </p:nvSpPr>
        <p:spPr>
          <a:xfrm>
            <a:off x="3326328" y="3993836"/>
            <a:ext cx="1219938" cy="3924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/>
              </a:rPr>
              <a:t>Offset2</a:t>
            </a:r>
          </a:p>
        </p:txBody>
      </p:sp>
      <p:sp>
        <p:nvSpPr>
          <p:cNvPr id="42" name="Oval 41"/>
          <p:cNvSpPr/>
          <p:nvPr/>
        </p:nvSpPr>
        <p:spPr>
          <a:xfrm>
            <a:off x="639592" y="3313948"/>
            <a:ext cx="1308541" cy="3924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/>
              </a:rPr>
              <a:t>Feature</a:t>
            </a:r>
          </a:p>
        </p:txBody>
      </p:sp>
      <p:cxnSp>
        <p:nvCxnSpPr>
          <p:cNvPr id="23" name="Straight Arrow Connector 22"/>
          <p:cNvCxnSpPr>
            <a:stCxn id="16" idx="4"/>
            <a:endCxn id="6" idx="0"/>
          </p:cNvCxnSpPr>
          <p:nvPr/>
        </p:nvCxnSpPr>
        <p:spPr>
          <a:xfrm>
            <a:off x="1457805" y="1580785"/>
            <a:ext cx="307896" cy="871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6" idx="5"/>
            <a:endCxn id="5" idx="1"/>
          </p:cNvCxnSpPr>
          <p:nvPr/>
        </p:nvCxnSpPr>
        <p:spPr>
          <a:xfrm>
            <a:off x="1469659" y="1560121"/>
            <a:ext cx="1255805" cy="501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86021" y="1131815"/>
            <a:ext cx="1377097" cy="615729"/>
            <a:chOff x="3861103" y="1324856"/>
            <a:chExt cx="1377097" cy="615729"/>
          </a:xfrm>
        </p:grpSpPr>
        <p:sp>
          <p:nvSpPr>
            <p:cNvPr id="16" name="Oval 15"/>
            <p:cNvSpPr/>
            <p:nvPr/>
          </p:nvSpPr>
          <p:spPr>
            <a:xfrm>
              <a:off x="4516121" y="1632721"/>
              <a:ext cx="33531" cy="1411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861103" y="1324856"/>
              <a:ext cx="1377097" cy="61572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latin typeface="Calibri"/>
                </a:rPr>
                <a:t>Special Provision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042302" y="2011173"/>
            <a:ext cx="1225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contains</a:t>
            </a:r>
          </a:p>
        </p:txBody>
      </p:sp>
      <p:cxnSp>
        <p:nvCxnSpPr>
          <p:cNvPr id="55" name="Straight Arrow Connector 54"/>
          <p:cNvCxnSpPr>
            <a:stCxn id="6" idx="4"/>
            <a:endCxn id="42" idx="0"/>
          </p:cNvCxnSpPr>
          <p:nvPr/>
        </p:nvCxnSpPr>
        <p:spPr>
          <a:xfrm flipH="1">
            <a:off x="1293863" y="2844746"/>
            <a:ext cx="471838" cy="469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4692326" y="3680432"/>
            <a:ext cx="1219938" cy="3924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/>
              </a:rPr>
              <a:t>Offset3</a:t>
            </a:r>
          </a:p>
        </p:txBody>
      </p:sp>
      <p:sp>
        <p:nvSpPr>
          <p:cNvPr id="66" name="Oval 65"/>
          <p:cNvSpPr/>
          <p:nvPr/>
        </p:nvSpPr>
        <p:spPr>
          <a:xfrm>
            <a:off x="639592" y="4815737"/>
            <a:ext cx="1308541" cy="3924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/>
              </a:rPr>
              <a:t>“link”</a:t>
            </a:r>
          </a:p>
        </p:txBody>
      </p:sp>
      <p:cxnSp>
        <p:nvCxnSpPr>
          <p:cNvPr id="71" name="Straight Arrow Connector 70"/>
          <p:cNvCxnSpPr>
            <a:stCxn id="42" idx="4"/>
            <a:endCxn id="66" idx="0"/>
          </p:cNvCxnSpPr>
          <p:nvPr/>
        </p:nvCxnSpPr>
        <p:spPr>
          <a:xfrm>
            <a:off x="1293863" y="3706407"/>
            <a:ext cx="0" cy="1109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79609" y="4351544"/>
            <a:ext cx="1294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surface form</a:t>
            </a:r>
          </a:p>
        </p:txBody>
      </p:sp>
      <p:sp>
        <p:nvSpPr>
          <p:cNvPr id="78" name="Oval 77"/>
          <p:cNvSpPr/>
          <p:nvPr/>
        </p:nvSpPr>
        <p:spPr>
          <a:xfrm>
            <a:off x="1948133" y="4002556"/>
            <a:ext cx="1308541" cy="3924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/>
              </a:rPr>
              <a:t>“</a:t>
            </a:r>
            <a:r>
              <a:rPr lang="en-US" sz="1400" dirty="0">
                <a:solidFill>
                  <a:prstClr val="white"/>
                </a:solidFill>
                <a:latin typeface="Calibri"/>
              </a:rPr>
              <a:t>0.00103</a:t>
            </a:r>
            <a:r>
              <a:rPr lang="en-US" sz="1400" b="1" dirty="0">
                <a:solidFill>
                  <a:prstClr val="white"/>
                </a:solidFill>
                <a:latin typeface="Calibri"/>
              </a:rPr>
              <a:t>”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765701" y="3565346"/>
            <a:ext cx="946938" cy="311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tf-idf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1" name="Straight Arrow Connector 80"/>
          <p:cNvCxnSpPr>
            <a:stCxn id="6" idx="4"/>
            <a:endCxn id="78" idx="0"/>
          </p:cNvCxnSpPr>
          <p:nvPr/>
        </p:nvCxnSpPr>
        <p:spPr>
          <a:xfrm>
            <a:off x="1765701" y="2844746"/>
            <a:ext cx="836703" cy="115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" idx="4"/>
            <a:endCxn id="39" idx="2"/>
          </p:cNvCxnSpPr>
          <p:nvPr/>
        </p:nvCxnSpPr>
        <p:spPr>
          <a:xfrm>
            <a:off x="1765701" y="2844746"/>
            <a:ext cx="2494711" cy="568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" idx="4"/>
            <a:endCxn id="41" idx="0"/>
          </p:cNvCxnSpPr>
          <p:nvPr/>
        </p:nvCxnSpPr>
        <p:spPr>
          <a:xfrm>
            <a:off x="1765701" y="2844746"/>
            <a:ext cx="2170596" cy="1149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438024" y="2855116"/>
            <a:ext cx="1225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found at</a:t>
            </a:r>
          </a:p>
        </p:txBody>
      </p:sp>
      <p:sp>
        <p:nvSpPr>
          <p:cNvPr id="117" name="Oval 116"/>
          <p:cNvSpPr/>
          <p:nvPr/>
        </p:nvSpPr>
        <p:spPr>
          <a:xfrm>
            <a:off x="5039029" y="5738858"/>
            <a:ext cx="873235" cy="3924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/>
              </a:rPr>
              <a:t>“4”</a:t>
            </a:r>
          </a:p>
        </p:txBody>
      </p:sp>
      <p:sp>
        <p:nvSpPr>
          <p:cNvPr id="118" name="Oval 117"/>
          <p:cNvSpPr/>
          <p:nvPr/>
        </p:nvSpPr>
        <p:spPr>
          <a:xfrm>
            <a:off x="3403719" y="5270662"/>
            <a:ext cx="873235" cy="3924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/>
              </a:rPr>
              <a:t>“1”</a:t>
            </a:r>
          </a:p>
        </p:txBody>
      </p:sp>
      <p:sp>
        <p:nvSpPr>
          <p:cNvPr id="119" name="Oval 118"/>
          <p:cNvSpPr/>
          <p:nvPr/>
        </p:nvSpPr>
        <p:spPr>
          <a:xfrm>
            <a:off x="5868522" y="5227136"/>
            <a:ext cx="1064123" cy="3924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/>
              </a:rPr>
              <a:t>“1720”</a:t>
            </a:r>
          </a:p>
        </p:txBody>
      </p:sp>
      <p:cxnSp>
        <p:nvCxnSpPr>
          <p:cNvPr id="121" name="Straight Arrow Connector 120"/>
          <p:cNvCxnSpPr>
            <a:stCxn id="41" idx="4"/>
            <a:endCxn id="118" idx="7"/>
          </p:cNvCxnSpPr>
          <p:nvPr/>
        </p:nvCxnSpPr>
        <p:spPr>
          <a:xfrm>
            <a:off x="3936297" y="4386295"/>
            <a:ext cx="212775" cy="9418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41" idx="4"/>
            <a:endCxn id="117" idx="0"/>
          </p:cNvCxnSpPr>
          <p:nvPr/>
        </p:nvCxnSpPr>
        <p:spPr>
          <a:xfrm>
            <a:off x="3936297" y="4386295"/>
            <a:ext cx="1539350" cy="1352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41" idx="4"/>
            <a:endCxn id="119" idx="1"/>
          </p:cNvCxnSpPr>
          <p:nvPr/>
        </p:nvCxnSpPr>
        <p:spPr>
          <a:xfrm>
            <a:off x="3936297" y="4386295"/>
            <a:ext cx="2088062" cy="898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4546266" y="5465706"/>
            <a:ext cx="1014023" cy="307777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length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332020" y="4925568"/>
            <a:ext cx="1014023" cy="307777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section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667659" y="4904560"/>
            <a:ext cx="1014023" cy="307777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4420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Query</a:t>
            </a:r>
            <a:endParaRPr lang="en-US" dirty="0"/>
          </a:p>
        </p:txBody>
      </p:sp>
      <p:pic>
        <p:nvPicPr>
          <p:cNvPr id="3" name="Picture 2" descr="Screen Shot 2014-08-12 at 10.07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9144000" cy="374020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38559" y="2642503"/>
            <a:ext cx="4748241" cy="35404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/>
              </a:rPr>
              <a:t>Find me all the COAs that operate in Class A Airspace and mention “execute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autoland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function”</a:t>
            </a:r>
          </a:p>
        </p:txBody>
      </p:sp>
    </p:spTree>
    <p:extLst>
      <p:ext uri="{BB962C8B-B14F-4D97-AF65-F5344CB8AC3E}">
        <p14:creationId xmlns:p14="http://schemas.microsoft.com/office/powerpoint/2010/main" val="38640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Stats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91995" y="2270500"/>
            <a:ext cx="3681975" cy="2360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Total Number of Triples: 2,743,263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Asserted:  182,050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Inferred: 2,561,263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1995" y="1898497"/>
            <a:ext cx="2193790" cy="37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270500"/>
            <a:ext cx="3301751" cy="2360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Dataset: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February 11, 2014 Release</a:t>
            </a:r>
            <a:endParaRPr lang="en-US" b="1" dirty="0">
              <a:solidFill>
                <a:prstClr val="black"/>
              </a:solidFill>
              <a:latin typeface="Calibri"/>
            </a:endParaRPr>
          </a:p>
          <a:p>
            <a:r>
              <a:rPr lang="en-US" b="1" dirty="0">
                <a:solidFill>
                  <a:prstClr val="black"/>
                </a:solidFill>
                <a:latin typeface="Calibri"/>
              </a:rPr>
              <a:t>Format: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Batches of semi-structured PDF files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  <a:p>
            <a:r>
              <a:rPr lang="en-US" b="1" dirty="0">
                <a:solidFill>
                  <a:prstClr val="black"/>
                </a:solidFill>
                <a:latin typeface="Calibri"/>
              </a:rPr>
              <a:t>Source: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UAS Initiative website (http://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www.faa.gov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uas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public_operations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foia_responses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/)</a:t>
            </a:r>
          </a:p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98497"/>
            <a:ext cx="2193790" cy="37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DOCUMENTS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87242" y="3052989"/>
            <a:ext cx="987847" cy="7696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0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8-12 at 10.4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6" y="1510998"/>
            <a:ext cx="4025900" cy="4978400"/>
          </a:xfrm>
          <a:prstGeom prst="rect">
            <a:avLst/>
          </a:prstGeom>
        </p:spPr>
      </p:pic>
      <p:pic>
        <p:nvPicPr>
          <p:cNvPr id="5" name="Picture 4" descr="Screen Shot 2014-08-12 at 10.48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3" y="1371600"/>
            <a:ext cx="32258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099" y="1072453"/>
            <a:ext cx="387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Total number of instances of the class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6454" y="1077666"/>
            <a:ext cx="38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Total number of triples using property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6540"/>
          </a:xfrm>
        </p:spPr>
        <p:txBody>
          <a:bodyPr/>
          <a:lstStyle/>
          <a:p>
            <a:r>
              <a:rPr lang="en-US" dirty="0" smtClean="0"/>
              <a:t>More 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Clusters</a:t>
            </a:r>
            <a:endParaRPr lang="en-US" dirty="0"/>
          </a:p>
        </p:txBody>
      </p:sp>
      <p:pic>
        <p:nvPicPr>
          <p:cNvPr id="4" name="Picture 3" descr="Screen Shot 2014-08-06 at 1.3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98140"/>
            <a:ext cx="8597900" cy="711200"/>
          </a:xfrm>
          <a:prstGeom prst="rect">
            <a:avLst/>
          </a:prstGeom>
        </p:spPr>
      </p:pic>
      <p:pic>
        <p:nvPicPr>
          <p:cNvPr id="5" name="Picture 4" descr="Screen Shot 2014-08-06 at 1.38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04418"/>
            <a:ext cx="8623300" cy="723900"/>
          </a:xfrm>
          <a:prstGeom prst="rect">
            <a:avLst/>
          </a:prstGeom>
        </p:spPr>
      </p:pic>
      <p:pic>
        <p:nvPicPr>
          <p:cNvPr id="6" name="Picture 5" descr="Screen Shot 2014-08-06 at 1.40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417638"/>
            <a:ext cx="8623300" cy="1181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99315" y="4285321"/>
            <a:ext cx="2252924" cy="19200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airworthiness	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altitude change	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daisy chaining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launch	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link orbit point	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rally point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239" y="4285321"/>
            <a:ext cx="3099661" cy="19200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required communication	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sterile cockpit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takeoff briefing	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unexpected turn	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visual observer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latin typeface="Calibri"/>
              </a:rPr>
              <a:t>warning area airspace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5977" y="4662093"/>
            <a:ext cx="123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A Dozen Common Keywords </a:t>
            </a:r>
          </a:p>
        </p:txBody>
      </p:sp>
    </p:spTree>
    <p:extLst>
      <p:ext uri="{BB962C8B-B14F-4D97-AF65-F5344CB8AC3E}">
        <p14:creationId xmlns:p14="http://schemas.microsoft.com/office/powerpoint/2010/main" val="19528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3025" cy="4419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Create FAR data source from XML batch data</a:t>
            </a:r>
          </a:p>
          <a:p>
            <a:pPr marL="914400" lvl="1" indent="-514350"/>
            <a:r>
              <a:rPr lang="en-US" sz="1800" dirty="0" smtClean="0"/>
              <a:t>Split into individual assets</a:t>
            </a:r>
          </a:p>
          <a:p>
            <a:pPr marL="914400" lvl="1" indent="-514350"/>
            <a:r>
              <a:rPr lang="en-US" sz="1800" dirty="0" smtClean="0"/>
              <a:t>Collect metadata – section no, title, etc.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Model Topics of interest in ontology</a:t>
            </a:r>
            <a:endParaRPr lang="en-US" sz="2000" dirty="0"/>
          </a:p>
          <a:p>
            <a:pPr marL="914400" lvl="1" indent="-514350"/>
            <a:r>
              <a:rPr lang="en-US" sz="1800" dirty="0" smtClean="0"/>
              <a:t>Create Classes, Properties for aviation</a:t>
            </a:r>
            <a:endParaRPr lang="en-US" sz="1800" dirty="0"/>
          </a:p>
          <a:p>
            <a:pPr marL="914400" lvl="1" indent="-514350"/>
            <a:r>
              <a:rPr lang="en-US" sz="1800" dirty="0" smtClean="0"/>
              <a:t>Link to natural language expressions</a:t>
            </a:r>
            <a:endParaRPr lang="en-US" sz="1800" dirty="0"/>
          </a:p>
          <a:p>
            <a:pPr marL="914400" lvl="1" indent="-514350"/>
            <a:r>
              <a:rPr lang="en-US" sz="1800" dirty="0" smtClean="0"/>
              <a:t>Convert to Securboration Topics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Process data source against Topics</a:t>
            </a:r>
          </a:p>
          <a:p>
            <a:pPr marL="914400" lvl="1" indent="-514350"/>
            <a:r>
              <a:rPr lang="en-US" sz="1800" dirty="0" smtClean="0"/>
              <a:t>Rank FARs and extraction results against Topics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Visualize Results</a:t>
            </a:r>
          </a:p>
          <a:p>
            <a:pPr marL="914400" lvl="1" indent="-514350"/>
            <a:r>
              <a:rPr lang="en-US" sz="1800" dirty="0" smtClean="0"/>
              <a:t>Grid-style Crosswalk</a:t>
            </a:r>
          </a:p>
          <a:p>
            <a:pPr marL="914400" lvl="1" indent="-514350"/>
            <a:r>
              <a:rPr lang="en-US" sz="1800" dirty="0" smtClean="0"/>
              <a:t>XML Metadata</a:t>
            </a:r>
          </a:p>
        </p:txBody>
      </p:sp>
    </p:spTree>
    <p:extLst>
      <p:ext uri="{BB962C8B-B14F-4D97-AF65-F5344CB8AC3E}">
        <p14:creationId xmlns:p14="http://schemas.microsoft.com/office/powerpoint/2010/main" val="21752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62000" y="274638"/>
            <a:ext cx="8229600" cy="58281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9pPr>
          </a:lstStyle>
          <a:p>
            <a:pPr algn="r"/>
            <a:r>
              <a:rPr lang="en-US" sz="2400" kern="0" dirty="0" smtClean="0"/>
              <a:t>All 12 Bird Strike FARs, per </a:t>
            </a:r>
            <a:r>
              <a:rPr lang="en-US" sz="2400" kern="0" dirty="0" err="1" smtClean="0"/>
              <a:t>CrOSS</a:t>
            </a:r>
            <a:r>
              <a:rPr lang="en-US" sz="2400" kern="0" dirty="0" smtClean="0"/>
              <a:t> Ranking</a:t>
            </a:r>
            <a:endParaRPr lang="en-US" sz="2400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17164" r="51880" b="23321"/>
          <a:stretch/>
        </p:blipFill>
        <p:spPr bwMode="auto">
          <a:xfrm>
            <a:off x="2488407" y="1314449"/>
            <a:ext cx="4776788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8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62000" y="274638"/>
            <a:ext cx="8229600" cy="58281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9pPr>
          </a:lstStyle>
          <a:p>
            <a:pPr algn="r"/>
            <a:r>
              <a:rPr lang="en-US" sz="2000" kern="0" dirty="0" smtClean="0"/>
              <a:t>Crosswalk of FARs Using Aviation Topics</a:t>
            </a:r>
            <a:endParaRPr lang="en-US" sz="20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17910" r="47276" b="29851"/>
          <a:stretch/>
        </p:blipFill>
        <p:spPr bwMode="auto">
          <a:xfrm>
            <a:off x="1143000" y="890792"/>
            <a:ext cx="6858000" cy="5246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81240" y="2957512"/>
            <a:ext cx="1295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762000" y="274638"/>
            <a:ext cx="8229600" cy="58281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669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36699"/>
                </a:solidFill>
                <a:latin typeface="Arial" charset="0"/>
              </a:defRPr>
            </a:lvl9pPr>
          </a:lstStyle>
          <a:p>
            <a:pPr algn="r"/>
            <a:r>
              <a:rPr lang="en-US" sz="2000" kern="0" dirty="0" smtClean="0"/>
              <a:t>Ranked Individual FARs in Bird Strike + Engine Category</a:t>
            </a:r>
            <a:endParaRPr lang="en-US" sz="20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18097" r="30780" b="18283"/>
          <a:stretch/>
        </p:blipFill>
        <p:spPr bwMode="auto">
          <a:xfrm>
            <a:off x="1433512" y="1143000"/>
            <a:ext cx="6886575" cy="4872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476376" y="1876424"/>
            <a:ext cx="3214688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9662</TotalTime>
  <Words>1985</Words>
  <Application>Microsoft Office PowerPoint</Application>
  <PresentationFormat>On-screen Show (4:3)</PresentationFormat>
  <Paragraphs>565</Paragraphs>
  <Slides>57</Slides>
  <Notes>11</Notes>
  <HiddenSlides>5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26_Office Theme</vt:lpstr>
      <vt:lpstr>3_Office Theme</vt:lpstr>
      <vt:lpstr>27_Office Theme</vt:lpstr>
      <vt:lpstr>Cross-Organizational Semantic Services  Interagency Net-Centric Operations 4/4/14</vt:lpstr>
      <vt:lpstr>CrOSS Informs Decision Making</vt:lpstr>
      <vt:lpstr>CrOSS Information Analysis Services</vt:lpstr>
      <vt:lpstr>CrOSS Example Use Cases</vt:lpstr>
      <vt:lpstr>Use Case 1: Bird Strike Coverage in FARs</vt:lpstr>
      <vt:lpstr>CrOSS Approach</vt:lpstr>
      <vt:lpstr>PowerPoint Presentation</vt:lpstr>
      <vt:lpstr>PowerPoint Presentation</vt:lpstr>
      <vt:lpstr>PowerPoint Presentation</vt:lpstr>
      <vt:lpstr>PowerPoint Presentation</vt:lpstr>
      <vt:lpstr>Some Technical Details</vt:lpstr>
      <vt:lpstr>Original FAR Data Source</vt:lpstr>
      <vt:lpstr>FAR Data Source Conversion</vt:lpstr>
      <vt:lpstr>Ontology-Based Query Language</vt:lpstr>
      <vt:lpstr>Validation</vt:lpstr>
      <vt:lpstr>Validation Against Human Research, FAR Portal Site</vt:lpstr>
      <vt:lpstr>Validation Against Human Research, FAR Portal Site</vt:lpstr>
      <vt:lpstr>What Happens When Wildlife Strikes?</vt:lpstr>
      <vt:lpstr>PowerPoint Presentation</vt:lpstr>
      <vt:lpstr>Wildlife Validation Against FAR Portal Site</vt:lpstr>
      <vt:lpstr>Conclusions</vt:lpstr>
      <vt:lpstr>Some Remarks</vt:lpstr>
      <vt:lpstr>Conclusions</vt:lpstr>
      <vt:lpstr>Use Case 2: TCDS</vt:lpstr>
      <vt:lpstr>Authoritative Data Source</vt:lpstr>
      <vt:lpstr>Locating a TCDS</vt:lpstr>
      <vt:lpstr>TCDS PDF Document Characteristics</vt:lpstr>
      <vt:lpstr>Dataset Harvesting Approach</vt:lpstr>
      <vt:lpstr>Dataset Harvesting Results</vt:lpstr>
      <vt:lpstr>Extraction Results</vt:lpstr>
      <vt:lpstr>Extraction Results</vt:lpstr>
      <vt:lpstr>Extraction Results</vt:lpstr>
      <vt:lpstr>Extraction Results</vt:lpstr>
      <vt:lpstr>Extraction Results</vt:lpstr>
      <vt:lpstr>Extraction Results</vt:lpstr>
      <vt:lpstr>Extraction Completeness</vt:lpstr>
      <vt:lpstr>Extraction Detail</vt:lpstr>
      <vt:lpstr>Model Data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 Uses Domain Models to Analyze Text</vt:lpstr>
      <vt:lpstr>PowerPoint Presentation</vt:lpstr>
      <vt:lpstr>PowerPoint Presentation</vt:lpstr>
      <vt:lpstr>CrOSS Relies on Knowledge Representation</vt:lpstr>
      <vt:lpstr>Bonus Use Case: COA Analysis</vt:lpstr>
      <vt:lpstr>COA Linked Data</vt:lpstr>
      <vt:lpstr>COA Linked Data</vt:lpstr>
      <vt:lpstr>Special Provisions Linked Data</vt:lpstr>
      <vt:lpstr>Example Query</vt:lpstr>
      <vt:lpstr>Ontology Stats</vt:lpstr>
      <vt:lpstr>More Stats</vt:lpstr>
      <vt:lpstr>Clusters</vt:lpstr>
      <vt:lpstr>Backups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Use Case Briefing to Steve Bradford</dc:title>
  <dc:creator>Booz Allen;ALION</dc:creator>
  <cp:keywords>CrOSS</cp:keywords>
  <cp:lastModifiedBy>Plater, Debra CTR (FAA)</cp:lastModifiedBy>
  <cp:revision>448</cp:revision>
  <cp:lastPrinted>2014-03-27T12:52:09Z</cp:lastPrinted>
  <dcterms:created xsi:type="dcterms:W3CDTF">2012-05-21T15:10:27Z</dcterms:created>
  <dcterms:modified xsi:type="dcterms:W3CDTF">2014-08-27T14:19:01Z</dcterms:modified>
</cp:coreProperties>
</file>