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396" r:id="rId3"/>
    <p:sldId id="397" r:id="rId4"/>
    <p:sldId id="395" r:id="rId5"/>
    <p:sldId id="387" r:id="rId6"/>
    <p:sldId id="398" r:id="rId7"/>
    <p:sldId id="399" r:id="rId8"/>
    <p:sldId id="384" r:id="rId9"/>
    <p:sldId id="400" r:id="rId10"/>
    <p:sldId id="40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ROSNICU Eduard" initials="P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86" autoAdjust="0"/>
    <p:restoredTop sz="94660"/>
  </p:normalViewPr>
  <p:slideViewPr>
    <p:cSldViewPr>
      <p:cViewPr>
        <p:scale>
          <a:sx n="120" d="100"/>
          <a:sy n="120" d="100"/>
        </p:scale>
        <p:origin x="-1254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4AD58-6BE9-499F-8FE6-02D8995CAA7D}" type="datetimeFigureOut">
              <a:rPr lang="en-GB" smtClean="0"/>
              <a:t>19-07-2017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81681-1F39-4BA0-8A62-1805BED100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336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81681-1F39-4BA0-8A62-1805BED1000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534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7C03-4F72-4260-AD52-52E28D746923}" type="datetimeFigureOut">
              <a:rPr lang="en-US"/>
              <a:pPr>
                <a:defRPr/>
              </a:pPr>
              <a:t>7/19/2017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E3D4234-410C-48E7-BB6F-6305216A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CCD77-D969-4C1B-A7D1-F0ED26F91391}" type="datetimeFigureOut">
              <a:rPr lang="en-US"/>
              <a:pPr>
                <a:defRPr/>
              </a:pPr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0FDFC-9B44-4BB2-99D8-7119860F0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4F527-8914-4F2B-94B5-DD3D7616E31D}" type="datetimeFigureOut">
              <a:rPr lang="en-US"/>
              <a:pPr>
                <a:defRPr/>
              </a:pPr>
              <a:t>7/19/2017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E0497-B94A-462D-B1E2-E620A671A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950C-6956-4060-A935-5A7C0ECB2C46}" type="datetimeFigureOut">
              <a:rPr lang="en-US"/>
              <a:pPr>
                <a:defRPr/>
              </a:pPr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02099-A610-4E3E-924D-FA722E130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C21F6-0486-4DB8-939C-4195099745AC}" type="datetimeFigureOut">
              <a:rPr lang="en-US"/>
              <a:pPr>
                <a:defRPr/>
              </a:pPr>
              <a:t>7/19/2017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9D70B-8FF5-4D66-BFE4-8A3FAC322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01F8-A8E3-45B6-B9AD-7DF2A13EEB07}" type="datetimeFigureOut">
              <a:rPr lang="en-US"/>
              <a:pPr>
                <a:defRPr/>
              </a:pPr>
              <a:t>7/19/2017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EE2BF-F2EB-46FD-A425-A0661F36B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6785F-914B-4D94-A2EB-FD4BE59EC820}" type="datetimeFigureOut">
              <a:rPr lang="en-US"/>
              <a:pPr>
                <a:defRPr/>
              </a:pPr>
              <a:t>7/19/2017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0E3D-FF4E-4887-86E5-49A921096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190B5-8728-4FBE-9835-92E0F18B982B}" type="datetimeFigureOut">
              <a:rPr lang="en-US"/>
              <a:pPr>
                <a:defRPr/>
              </a:pPr>
              <a:t>7/19/2017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B409C-7BFB-47B5-A0F2-1E7F6133A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28282-28C3-42DA-AB9E-000C3DA95F2D}" type="datetimeFigureOut">
              <a:rPr lang="en-US"/>
              <a:pPr>
                <a:defRPr/>
              </a:pPr>
              <a:t>7/19/2017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A0F69-5452-46EC-BC70-6A72BADEC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AA65-765C-4063-8827-EB59EEB394F7}" type="datetimeFigureOut">
              <a:rPr lang="en-US"/>
              <a:pPr>
                <a:defRPr/>
              </a:pPr>
              <a:t>7/19/2017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CF023-8E12-47C5-B1DE-DB2E1FE58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2316-263D-4BD6-BEDD-83473220D45C}" type="datetimeFigureOut">
              <a:rPr lang="en-US"/>
              <a:pPr>
                <a:defRPr/>
              </a:pPr>
              <a:t>7/19/2017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C5819-FA9B-40B0-A29D-AFC99557B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2EE7B99-9A98-4A8C-88CF-F060695DB678}" type="datetimeFigureOut">
              <a:rPr lang="en-US"/>
              <a:pPr>
                <a:defRPr/>
              </a:pPr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5B4DEB8-AEC9-4906-BF39-B9EA666B7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8" r:id="rId7"/>
    <p:sldLayoutId id="2147483699" r:id="rId8"/>
    <p:sldLayoutId id="2147483700" r:id="rId9"/>
    <p:sldLayoutId id="2147483691" r:id="rId10"/>
    <p:sldLayoutId id="21474837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1NGzUhdWCxMnNTIhP9--zwaGesTh1dSUbxP3-u7QrNUA" TargetMode="External"/><Relationship Id="rId2" Type="http://schemas.openxmlformats.org/officeDocument/2006/relationships/hyperlink" Target="https://drive.google.com/open?id=0BxlGN-YBj-q0cjZZUllWdzY3OX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open?id=1NGzUhdWCxMnNTIhP9--zwaGesTh1dSUbxP3-u7QrNU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AIXM CCB – Webex 18 JULY 2017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AIXM 5.1 – Metadata</a:t>
            </a:r>
            <a:endParaRPr lang="en-GB" dirty="0"/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1866900"/>
            <a:ext cx="4457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>
                <a:solidFill>
                  <a:srgbClr val="FF0000"/>
                </a:solidFill>
              </a:rPr>
              <a:t>Organise a dedicated Webex when sufficient progress is made on the two actions</a:t>
            </a:r>
          </a:p>
          <a:p>
            <a:pPr lvl="1"/>
            <a:r>
              <a:rPr lang="en-GB" sz="1800" dirty="0" smtClean="0"/>
              <a:t>Estimated in September 2017</a:t>
            </a:r>
          </a:p>
          <a:p>
            <a:pPr lvl="1"/>
            <a:endParaRPr lang="en-GB" sz="1800" dirty="0"/>
          </a:p>
          <a:p>
            <a:pPr lvl="1"/>
            <a:endParaRPr lang="en-GB" sz="1800" dirty="0" smtClean="0"/>
          </a:p>
          <a:p>
            <a:r>
              <a:rPr lang="en-GB" sz="2000" dirty="0" smtClean="0"/>
              <a:t>The second action would benefit from the creation of a CCB subgroup dedicated to metadata (in the data collection / origination area)</a:t>
            </a:r>
          </a:p>
          <a:p>
            <a:endParaRPr lang="en-GB" sz="2000" dirty="0"/>
          </a:p>
          <a:p>
            <a:r>
              <a:rPr lang="en-GB" sz="2000" dirty="0" smtClean="0"/>
              <a:t>End users (</a:t>
            </a:r>
            <a:r>
              <a:rPr lang="en-GB" sz="2000" dirty="0" err="1" smtClean="0"/>
              <a:t>Jeppesen</a:t>
            </a:r>
            <a:r>
              <a:rPr lang="en-GB" sz="2000" dirty="0" smtClean="0"/>
              <a:t>, </a:t>
            </a:r>
            <a:r>
              <a:rPr lang="en-GB" sz="2000" dirty="0" smtClean="0"/>
              <a:t>DADE WG of IATA, etc</a:t>
            </a:r>
            <a:r>
              <a:rPr lang="en-GB" sz="2000" dirty="0"/>
              <a:t>.</a:t>
            </a:r>
            <a:r>
              <a:rPr lang="en-GB" sz="2000" dirty="0" smtClean="0"/>
              <a:t>) view </a:t>
            </a:r>
            <a:r>
              <a:rPr lang="en-GB" sz="2000" dirty="0" smtClean="0"/>
              <a:t>on metadata (for data set provision or even more) would be very </a:t>
            </a:r>
            <a:r>
              <a:rPr lang="en-GB" sz="2000" dirty="0" smtClean="0"/>
              <a:t>useful!</a:t>
            </a:r>
            <a:endParaRPr lang="en-GB" sz="20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2863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Metadata – current situation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AIXM 5.0/5.1/5.1.1</a:t>
            </a:r>
          </a:p>
          <a:p>
            <a:pPr lvl="1"/>
            <a:r>
              <a:rPr lang="en-GB" dirty="0" smtClean="0"/>
              <a:t>Uses the GML 3.2.1 schema, which includes the ISO 19139 Metadata schema (based on ISO 19115)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Main issues</a:t>
            </a:r>
          </a:p>
          <a:p>
            <a:pPr lvl="1"/>
            <a:r>
              <a:rPr lang="en-GB" dirty="0"/>
              <a:t>The ISO 19139 XML </a:t>
            </a:r>
            <a:r>
              <a:rPr lang="en-GB" dirty="0" smtClean="0"/>
              <a:t>schema is considered by many users</a:t>
            </a:r>
            <a:endParaRPr lang="en-GB" dirty="0"/>
          </a:p>
          <a:p>
            <a:pPr lvl="2"/>
            <a:r>
              <a:rPr lang="en-GB" dirty="0"/>
              <a:t>extremely complex </a:t>
            </a:r>
          </a:p>
          <a:p>
            <a:pPr lvl="2"/>
            <a:r>
              <a:rPr lang="en-GB" dirty="0"/>
              <a:t>extremely </a:t>
            </a:r>
            <a:r>
              <a:rPr lang="en-GB" dirty="0" smtClean="0"/>
              <a:t>verbose</a:t>
            </a:r>
          </a:p>
          <a:p>
            <a:pPr lvl="2"/>
            <a:r>
              <a:rPr lang="en-GB" dirty="0" smtClean="0"/>
              <a:t>difficult/impossible to use for code binding</a:t>
            </a:r>
            <a:endParaRPr lang="en-GB" dirty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Unclear </a:t>
            </a:r>
            <a:r>
              <a:rPr lang="en-GB" dirty="0"/>
              <a:t>which metadata should actually be provided by originator to AIS and further to the next intended users</a:t>
            </a:r>
          </a:p>
          <a:p>
            <a:pPr lvl="2"/>
            <a:r>
              <a:rPr lang="en-GB" dirty="0"/>
              <a:t>Current Annex 15, ADQ regulation (in Europe), etc.</a:t>
            </a:r>
          </a:p>
          <a:p>
            <a:pPr lvl="2"/>
            <a:r>
              <a:rPr lang="en-GB" dirty="0"/>
              <a:t>New Annex 15 / PANS-AIM – a new basis for discussions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160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perspectives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ICAO Data Sets</a:t>
            </a:r>
          </a:p>
          <a:p>
            <a:pPr lvl="1"/>
            <a:r>
              <a:rPr lang="en-GB" dirty="0" smtClean="0"/>
              <a:t>Metadata requirements are specified by the new Annex 15 / PANS-AIM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The larger context of the AIS data chain</a:t>
            </a:r>
          </a:p>
          <a:p>
            <a:pPr lvl="1"/>
            <a:r>
              <a:rPr lang="en-GB" dirty="0" smtClean="0"/>
              <a:t>Data origination</a:t>
            </a:r>
          </a:p>
          <a:p>
            <a:pPr lvl="1"/>
            <a:r>
              <a:rPr lang="en-GB" dirty="0" smtClean="0"/>
              <a:t>Data collection and processing</a:t>
            </a:r>
          </a:p>
          <a:p>
            <a:pPr lvl="1"/>
            <a:r>
              <a:rPr lang="en-GB" dirty="0" smtClean="0"/>
              <a:t>Data packing and provision to next intended used</a:t>
            </a:r>
          </a:p>
          <a:p>
            <a:pPr lvl="1"/>
            <a:r>
              <a:rPr lang="en-GB" dirty="0" smtClean="0"/>
              <a:t>Services (IMP)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1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Metadata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Working directory created in Google Drive</a:t>
            </a:r>
          </a:p>
          <a:p>
            <a:pPr lvl="1"/>
            <a:r>
              <a:rPr lang="en-GB" sz="1600" u="sng" dirty="0">
                <a:hlinkClick r:id="rId2"/>
              </a:rPr>
              <a:t>https://</a:t>
            </a:r>
            <a:r>
              <a:rPr lang="en-GB" sz="1600" u="sng" dirty="0" smtClean="0">
                <a:hlinkClick r:id="rId2"/>
              </a:rPr>
              <a:t>drive.google.com/open?id=0BxlGN-YBj-q0cjZZUllWdzY3OXc</a:t>
            </a:r>
            <a:endParaRPr lang="en-GB" sz="1600" u="sng" dirty="0" smtClean="0"/>
          </a:p>
          <a:p>
            <a:pPr lvl="1"/>
            <a:endParaRPr lang="en-GB" sz="1600" u="sng" dirty="0"/>
          </a:p>
          <a:p>
            <a:pPr lvl="1"/>
            <a:endParaRPr lang="en-GB" sz="1600" u="sng" dirty="0" smtClean="0"/>
          </a:p>
          <a:p>
            <a:pPr lvl="1"/>
            <a:endParaRPr lang="en-GB" sz="1600" u="sng" dirty="0"/>
          </a:p>
          <a:p>
            <a:pPr lvl="1"/>
            <a:endParaRPr lang="en-GB" sz="1600" u="sng" dirty="0" smtClean="0"/>
          </a:p>
          <a:p>
            <a:pPr lvl="1"/>
            <a:endParaRPr lang="en-GB" sz="1600" u="sng" dirty="0"/>
          </a:p>
          <a:p>
            <a:r>
              <a:rPr lang="en-GB" dirty="0" smtClean="0"/>
              <a:t>Dedicated Webex  on 18 July at 14:30 (Brussels time)</a:t>
            </a:r>
          </a:p>
          <a:p>
            <a:pPr lvl="1"/>
            <a:r>
              <a:rPr lang="en-GB" dirty="0" smtClean="0"/>
              <a:t>Review existing [REF] documents</a:t>
            </a:r>
          </a:p>
          <a:p>
            <a:pPr lvl="1"/>
            <a:r>
              <a:rPr lang="en-GB" dirty="0" smtClean="0"/>
              <a:t>Add your ideas / comments in the AIP data Set – metadata requirements document</a:t>
            </a:r>
          </a:p>
          <a:p>
            <a:pPr lvl="2"/>
            <a:r>
              <a:rPr lang="en-GB" dirty="0">
                <a:hlinkClick r:id="rId3"/>
              </a:rPr>
              <a:t>https://drive.google.com/open?id=1NGzUhdWCxMnNTIhP9--</a:t>
            </a:r>
            <a:r>
              <a:rPr lang="en-GB" dirty="0" smtClean="0">
                <a:hlinkClick r:id="rId3"/>
              </a:rPr>
              <a:t>zwaGesTh1dSUbxP3-u7QrNUA</a:t>
            </a:r>
            <a:r>
              <a:rPr lang="en-GB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7354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Previous work </a:t>
            </a:r>
          </a:p>
          <a:p>
            <a:pPr lvl="1"/>
            <a:r>
              <a:rPr lang="en-US" dirty="0" smtClean="0"/>
              <a:t>OGC Discussion Papers</a:t>
            </a:r>
          </a:p>
          <a:p>
            <a:pPr lvl="1"/>
            <a:r>
              <a:rPr lang="en-US" dirty="0" smtClean="0"/>
              <a:t>FAA analysis</a:t>
            </a:r>
          </a:p>
          <a:p>
            <a:pPr lvl="1"/>
            <a:r>
              <a:rPr lang="en-US" dirty="0" smtClean="0"/>
              <a:t>Europe ADQ-I metadata analysis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ICAO Annex 15 and PANS-AIM requirements for metadata</a:t>
            </a:r>
          </a:p>
          <a:p>
            <a:pPr lvl="1"/>
            <a:r>
              <a:rPr lang="en-GB" sz="1200" dirty="0">
                <a:hlinkClick r:id="rId2"/>
              </a:rPr>
              <a:t>https://drive.google.com/open?id=1NGzUhdWCxMnNTIhP9--zwaGesTh1dSUbxP3-u7QrNUA</a:t>
            </a:r>
            <a:r>
              <a:rPr lang="en-GB" sz="1200" dirty="0"/>
              <a:t>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Discussion and way forward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789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AIP (and other) ICAO data sets</a:t>
            </a:r>
          </a:p>
          <a:p>
            <a:pPr lvl="1"/>
            <a:r>
              <a:rPr lang="en-GB" dirty="0" smtClean="0"/>
              <a:t>Need to include the 4 metadata items listed in PANS-AIM 5.3.2.1</a:t>
            </a:r>
          </a:p>
          <a:p>
            <a:pPr lvl="2"/>
            <a:r>
              <a:rPr lang="en-GB" dirty="0" smtClean="0"/>
              <a:t>Plus </a:t>
            </a:r>
            <a:r>
              <a:rPr lang="en-GB" dirty="0" smtClean="0"/>
              <a:t>some </a:t>
            </a:r>
            <a:r>
              <a:rPr lang="en-GB" dirty="0" smtClean="0"/>
              <a:t>additional elements (such as AIRAC flag, accuracy/resolution/integrity level, temporal reference, etc.)</a:t>
            </a:r>
          </a:p>
          <a:p>
            <a:pPr lvl="2"/>
            <a:r>
              <a:rPr lang="en-GB" dirty="0" smtClean="0"/>
              <a:t>Also look into </a:t>
            </a:r>
            <a:r>
              <a:rPr lang="en-GB" dirty="0" err="1" smtClean="0"/>
              <a:t>eTOD</a:t>
            </a:r>
            <a:r>
              <a:rPr lang="en-GB" dirty="0" smtClean="0"/>
              <a:t>, AMDB specific metadata requirements</a:t>
            </a:r>
          </a:p>
          <a:p>
            <a:pPr lvl="1"/>
            <a:r>
              <a:rPr lang="en-GB" dirty="0"/>
              <a:t>Using AIXM 5.1</a:t>
            </a:r>
          </a:p>
          <a:p>
            <a:pPr lvl="2"/>
            <a:r>
              <a:rPr lang="en-GB" dirty="0"/>
              <a:t>ISO 19139 GMD/GCO schema</a:t>
            </a:r>
          </a:p>
          <a:p>
            <a:pPr lvl="1"/>
            <a:r>
              <a:rPr lang="en-GB" dirty="0" smtClean="0"/>
              <a:t>Using AIXM </a:t>
            </a:r>
            <a:r>
              <a:rPr lang="en-GB" dirty="0" smtClean="0"/>
              <a:t>5.2 – two possibilities</a:t>
            </a:r>
            <a:endParaRPr lang="en-GB" dirty="0" smtClean="0"/>
          </a:p>
          <a:p>
            <a:pPr lvl="2"/>
            <a:r>
              <a:rPr lang="en-GB" dirty="0" smtClean="0"/>
              <a:t>No change – keep using the same as in AIXM 5.1</a:t>
            </a:r>
          </a:p>
          <a:p>
            <a:pPr lvl="2"/>
            <a:r>
              <a:rPr lang="en-GB" dirty="0" smtClean="0"/>
              <a:t>Define a new metadata XSD in replacement of the ISO 19139, if really </a:t>
            </a:r>
            <a:r>
              <a:rPr lang="en-GB" dirty="0" smtClean="0"/>
              <a:t>justified!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001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Data origination/collection</a:t>
            </a:r>
          </a:p>
          <a:p>
            <a:pPr lvl="1"/>
            <a:r>
              <a:rPr lang="en-GB" dirty="0" smtClean="0"/>
              <a:t>A lot more metadata needs to be collected / stored</a:t>
            </a:r>
          </a:p>
          <a:p>
            <a:pPr lvl="1"/>
            <a:r>
              <a:rPr lang="en-GB" dirty="0" smtClean="0"/>
              <a:t>Additional aspects to investigate </a:t>
            </a:r>
          </a:p>
          <a:p>
            <a:pPr lvl="2"/>
            <a:r>
              <a:rPr lang="en-GB" dirty="0" smtClean="0"/>
              <a:t>AIRM view on metadata</a:t>
            </a:r>
          </a:p>
          <a:p>
            <a:pPr lvl="2"/>
            <a:r>
              <a:rPr lang="en-GB" dirty="0" smtClean="0"/>
              <a:t>ICAO AIM Secretariat work on metadata?</a:t>
            </a:r>
          </a:p>
          <a:p>
            <a:pPr lvl="1"/>
            <a:r>
              <a:rPr lang="en-GB" dirty="0" smtClean="0"/>
              <a:t>Needs a common UML model to map all these metadata requirements. Existing proposals:</a:t>
            </a:r>
          </a:p>
          <a:p>
            <a:pPr lvl="2"/>
            <a:r>
              <a:rPr lang="en-GB" dirty="0" smtClean="0"/>
              <a:t>ADQ-I using ISO 19115 (required by ADQ regulation in Europe)</a:t>
            </a:r>
          </a:p>
          <a:p>
            <a:pPr lvl="2"/>
            <a:r>
              <a:rPr lang="en-GB" dirty="0" smtClean="0"/>
              <a:t>FAA custom metadata UML</a:t>
            </a:r>
          </a:p>
          <a:p>
            <a:pPr lvl="2"/>
            <a:endParaRPr lang="en-GB" dirty="0"/>
          </a:p>
          <a:p>
            <a:pPr lvl="1"/>
            <a:r>
              <a:rPr lang="en-GB" dirty="0" smtClean="0"/>
              <a:t>Metadata encoding</a:t>
            </a:r>
            <a:endParaRPr lang="en-GB" dirty="0" smtClean="0"/>
          </a:p>
          <a:p>
            <a:pPr lvl="2"/>
            <a:r>
              <a:rPr lang="en-GB" dirty="0" smtClean="0"/>
              <a:t>Single (XML or other) coding schema?</a:t>
            </a:r>
          </a:p>
          <a:p>
            <a:pPr lvl="2"/>
            <a:r>
              <a:rPr lang="en-GB" dirty="0" smtClean="0"/>
              <a:t>Guidelines for how to encode such metadata in relation with AIXM?</a:t>
            </a:r>
          </a:p>
          <a:p>
            <a:pPr lvl="2"/>
            <a:endParaRPr lang="en-GB" dirty="0" smtClean="0"/>
          </a:p>
          <a:p>
            <a:pPr lvl="2"/>
            <a:endParaRPr lang="en-GB" dirty="0" smtClean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9642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73563"/>
          </a:xfrm>
        </p:spPr>
        <p:txBody>
          <a:bodyPr/>
          <a:lstStyle/>
          <a:p>
            <a:r>
              <a:rPr lang="en-US" dirty="0" smtClean="0"/>
              <a:t>ICAO data sets</a:t>
            </a:r>
          </a:p>
          <a:p>
            <a:pPr lvl="1"/>
            <a:r>
              <a:rPr lang="en-US" dirty="0" smtClean="0"/>
              <a:t>Map the minimal metadata requirements into the ISO 19139 schema that is embedded in AIXM 5.1</a:t>
            </a:r>
          </a:p>
          <a:p>
            <a:pPr lvl="2"/>
            <a:r>
              <a:rPr lang="en-US" dirty="0" smtClean="0"/>
              <a:t>Provide an example </a:t>
            </a:r>
          </a:p>
          <a:p>
            <a:pPr lvl="3"/>
            <a:r>
              <a:rPr lang="en-US" dirty="0" smtClean="0"/>
              <a:t>Donlon AIP Data Set with this minimal metadata</a:t>
            </a:r>
          </a:p>
          <a:p>
            <a:pPr lvl="2"/>
            <a:r>
              <a:rPr lang="en-US" dirty="0" smtClean="0"/>
              <a:t>Concerning “limitations on the use of the data” it will be assumed as “free text”</a:t>
            </a:r>
          </a:p>
          <a:p>
            <a:pPr lvl="3"/>
            <a:r>
              <a:rPr lang="en-US" dirty="0" smtClean="0"/>
              <a:t>Not trying to propose realistic examples of such possible limitations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Action for </a:t>
            </a:r>
            <a:r>
              <a:rPr lang="en-US" dirty="0" smtClean="0">
                <a:solidFill>
                  <a:srgbClr val="FF0000"/>
                </a:solidFill>
              </a:rPr>
              <a:t>Eurocontrol to develop a proposa</a:t>
            </a:r>
            <a:r>
              <a:rPr lang="en-US" dirty="0">
                <a:solidFill>
                  <a:srgbClr val="FF0000"/>
                </a:solidFill>
              </a:rPr>
              <a:t>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36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73563"/>
          </a:xfrm>
        </p:spPr>
        <p:txBody>
          <a:bodyPr/>
          <a:lstStyle/>
          <a:p>
            <a:r>
              <a:rPr lang="en-US" dirty="0" smtClean="0"/>
              <a:t>Data collection metadata</a:t>
            </a:r>
          </a:p>
          <a:p>
            <a:pPr lvl="1"/>
            <a:r>
              <a:rPr lang="en-US" dirty="0" smtClean="0"/>
              <a:t>Discuss on the approach for a common metadata model in the AIRM context?</a:t>
            </a:r>
          </a:p>
          <a:p>
            <a:pPr lvl="2"/>
            <a:r>
              <a:rPr lang="en-US" dirty="0" smtClean="0"/>
              <a:t>ISO 19115 (eventually with an extension) the appropriate UML model (is it sufficient)?</a:t>
            </a:r>
          </a:p>
          <a:p>
            <a:pPr lvl="2"/>
            <a:r>
              <a:rPr lang="en-US" dirty="0" smtClean="0"/>
              <a:t>Is ISO 19115 an acceptable approach for everyone?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Action for  FAA to evaluate the custom UML model versus ISO 19115</a:t>
            </a:r>
          </a:p>
          <a:p>
            <a:pPr lvl="2"/>
            <a:r>
              <a:rPr lang="en-US" dirty="0" smtClean="0"/>
              <a:t>Additional issues</a:t>
            </a:r>
          </a:p>
          <a:p>
            <a:pPr lvl="3"/>
            <a:r>
              <a:rPr lang="en-US" dirty="0" err="1" smtClean="0"/>
              <a:t>eTOD</a:t>
            </a:r>
            <a:r>
              <a:rPr lang="en-US" dirty="0" smtClean="0"/>
              <a:t>, AMDB and all other metadata requirements from the Annex 15 and PANS-AIM</a:t>
            </a:r>
          </a:p>
          <a:p>
            <a:pPr lvl="3"/>
            <a:r>
              <a:rPr lang="en-US" dirty="0" smtClean="0"/>
              <a:t>Coding format – ISO 19139 or other?</a:t>
            </a:r>
          </a:p>
          <a:p>
            <a:pPr lvl="3"/>
            <a:r>
              <a:rPr lang="en-US" dirty="0" smtClean="0"/>
              <a:t>How to announce the availability of this metadata (registry?)</a:t>
            </a:r>
          </a:p>
          <a:p>
            <a:pPr lvl="3"/>
            <a:r>
              <a:rPr lang="en-US" dirty="0" smtClean="0"/>
              <a:t>Regional constraints – ADQ in Europe, new EASA regulation, Open data requirement for US, etc.</a:t>
            </a:r>
          </a:p>
        </p:txBody>
      </p:sp>
    </p:spTree>
    <p:extLst>
      <p:ext uri="{BB962C8B-B14F-4D97-AF65-F5344CB8AC3E}">
        <p14:creationId xmlns:p14="http://schemas.microsoft.com/office/powerpoint/2010/main" val="51232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9562</TotalTime>
  <Words>634</Words>
  <Application>Microsoft Office PowerPoint</Application>
  <PresentationFormat>On-screen Show (4:3)</PresentationFormat>
  <Paragraphs>99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Apothecary</vt:lpstr>
      <vt:lpstr>AIXM 5.1 – Metadata</vt:lpstr>
      <vt:lpstr>Metadata – current situation</vt:lpstr>
      <vt:lpstr>Two perspectives</vt:lpstr>
      <vt:lpstr>Metadata</vt:lpstr>
      <vt:lpstr>Agenda</vt:lpstr>
      <vt:lpstr>Conclusions</vt:lpstr>
      <vt:lpstr>Conclusion</vt:lpstr>
      <vt:lpstr>Actions</vt:lpstr>
      <vt:lpstr>Actions</vt:lpstr>
      <vt:lpstr>Actions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AIXM 5.1.1 scripts and plannning</dc:title>
  <dc:creator>POROSNICU Eduard</dc:creator>
  <cp:lastModifiedBy>POROSNICU Eduard</cp:lastModifiedBy>
  <cp:revision>590</cp:revision>
  <dcterms:created xsi:type="dcterms:W3CDTF">2006-08-16T00:00:00Z</dcterms:created>
  <dcterms:modified xsi:type="dcterms:W3CDTF">2017-07-19T06:48:36Z</dcterms:modified>
</cp:coreProperties>
</file>