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409" r:id="rId3"/>
    <p:sldId id="411" r:id="rId4"/>
    <p:sldId id="415" r:id="rId5"/>
    <p:sldId id="406" r:id="rId6"/>
    <p:sldId id="410" r:id="rId7"/>
    <p:sldId id="412" r:id="rId8"/>
    <p:sldId id="413" r:id="rId9"/>
    <p:sldId id="414" r:id="rId10"/>
    <p:sldId id="404" r:id="rId11"/>
    <p:sldId id="416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OROSNICU Eduard" initials="PE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897" autoAdjust="0"/>
    <p:restoredTop sz="94681" autoAdjust="0"/>
  </p:normalViewPr>
  <p:slideViewPr>
    <p:cSldViewPr>
      <p:cViewPr>
        <p:scale>
          <a:sx n="150" d="100"/>
          <a:sy n="150" d="100"/>
        </p:scale>
        <p:origin x="-978" y="5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ounded Rectangle 7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12"/>
          <p:cNvSpPr/>
          <p:nvPr/>
        </p:nvSpPr>
        <p:spPr>
          <a:xfrm>
            <a:off x="7712075" y="3136900"/>
            <a:ext cx="911225" cy="2074863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13"/>
          <p:cNvSpPr/>
          <p:nvPr/>
        </p:nvSpPr>
        <p:spPr>
          <a:xfrm>
            <a:off x="446088" y="3055938"/>
            <a:ext cx="6946900" cy="22447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10"/>
          <p:cNvSpPr/>
          <p:nvPr/>
        </p:nvSpPr>
        <p:spPr>
          <a:xfrm>
            <a:off x="541338" y="4559300"/>
            <a:ext cx="6756400" cy="663575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9"/>
          <p:cNvSpPr/>
          <p:nvPr/>
        </p:nvSpPr>
        <p:spPr>
          <a:xfrm>
            <a:off x="539750" y="3140075"/>
            <a:ext cx="6759575" cy="207645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3B7C03-4F72-4260-AD52-52E28D746923}" type="datetimeFigureOut">
              <a:rPr lang="en-US"/>
              <a:pPr>
                <a:defRPr/>
              </a:pPr>
              <a:t>7/26/2018</a:t>
            </a:fld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688" y="4625975"/>
            <a:ext cx="762000" cy="457200"/>
          </a:xfrm>
        </p:spPr>
        <p:txBody>
          <a:bodyPr/>
          <a:lstStyle>
            <a:lvl1pPr algn="ctr">
              <a:defRPr sz="2800" smtClean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6E3D4234-410C-48E7-BB6F-6305216A93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BCCD77-D969-4C1B-A7D1-F0ED26F91391}" type="datetimeFigureOut">
              <a:rPr lang="en-US"/>
              <a:pPr>
                <a:defRPr/>
              </a:pPr>
              <a:t>7/26/2018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F0FDFC-9B44-4BB2-99D8-7119860F03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6861175" y="228600"/>
            <a:ext cx="1860550" cy="6122988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6954838" y="350838"/>
            <a:ext cx="1673225" cy="5876925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04F527-8914-4F2B-94B5-DD3D7616E31D}" type="datetimeFigureOut">
              <a:rPr lang="en-US"/>
              <a:pPr>
                <a:defRPr/>
              </a:pPr>
              <a:t>7/26/2018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3E0497-B94A-462D-B1E2-E620A671AA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E950C-6956-4060-A935-5A7C0ECB2C46}" type="datetimeFigureOut">
              <a:rPr lang="en-US"/>
              <a:pPr>
                <a:defRPr/>
              </a:pPr>
              <a:t>7/26/2018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202099-A610-4E3E-924D-FA722E1304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ounded Rectangle 7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15"/>
          <p:cNvSpPr/>
          <p:nvPr/>
        </p:nvSpPr>
        <p:spPr>
          <a:xfrm>
            <a:off x="568325" y="3048000"/>
            <a:ext cx="8032750" cy="22447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14"/>
          <p:cNvSpPr/>
          <p:nvPr/>
        </p:nvSpPr>
        <p:spPr>
          <a:xfrm>
            <a:off x="676275" y="4541838"/>
            <a:ext cx="7816850" cy="663575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13"/>
          <p:cNvSpPr/>
          <p:nvPr/>
        </p:nvSpPr>
        <p:spPr>
          <a:xfrm>
            <a:off x="676275" y="3124200"/>
            <a:ext cx="7816850" cy="2078038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C21F6-0486-4DB8-939C-4195099745AC}" type="datetimeFigureOut">
              <a:rPr lang="en-US"/>
              <a:pPr>
                <a:defRPr/>
              </a:pPr>
              <a:t>7/26/2018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09D70B-8FF5-4D66-BFE4-8A3FAC322D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A501F8-A8E3-45B6-B9AD-7DF2A13EEB07}" type="datetimeFigureOut">
              <a:rPr lang="en-US"/>
              <a:pPr>
                <a:defRPr/>
              </a:pPr>
              <a:t>7/26/2018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3EE2BF-F2EB-46FD-A425-A0661F36BE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B6785F-914B-4D94-A2EB-FD4BE59EC820}" type="datetimeFigureOut">
              <a:rPr lang="en-US"/>
              <a:pPr>
                <a:defRPr/>
              </a:pPr>
              <a:t>7/26/2018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C70E3D-FF4E-4887-86E5-49A9210966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6190B5-8728-4FBE-9835-92E0F18B982B}" type="datetimeFigureOut">
              <a:rPr lang="en-US"/>
              <a:pPr>
                <a:defRPr/>
              </a:pPr>
              <a:t>7/26/2018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0B409C-7BFB-47B5-A0F2-1E7F6133A6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" name="Rounded Rectangle 10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128282-28C3-42DA-AB9E-000C3DA95F2D}" type="datetimeFigureOut">
              <a:rPr lang="en-US"/>
              <a:pPr>
                <a:defRPr/>
              </a:pPr>
              <a:t>7/26/2018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9A0F69-5452-46EC-BC70-6A72BADEC0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Rounded Rectangle 11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9"/>
          <p:cNvSpPr/>
          <p:nvPr/>
        </p:nvSpPr>
        <p:spPr>
          <a:xfrm>
            <a:off x="676275" y="1643063"/>
            <a:ext cx="2484438" cy="3233737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/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4DAA65-765C-4063-8827-EB59EEB394F7}" type="datetimeFigureOut">
              <a:rPr lang="en-US"/>
              <a:pPr>
                <a:defRPr/>
              </a:pPr>
              <a:t>7/26/2018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3CF023-8E12-47C5-B1DE-DB2E1FE584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Rounded Rectangle 8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11"/>
          <p:cNvSpPr/>
          <p:nvPr/>
        </p:nvSpPr>
        <p:spPr>
          <a:xfrm>
            <a:off x="762000" y="5029200"/>
            <a:ext cx="7600950" cy="12033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12"/>
          <p:cNvSpPr/>
          <p:nvPr/>
        </p:nvSpPr>
        <p:spPr>
          <a:xfrm>
            <a:off x="914400" y="5638800"/>
            <a:ext cx="7327900" cy="452438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10"/>
          <p:cNvSpPr/>
          <p:nvPr/>
        </p:nvSpPr>
        <p:spPr>
          <a:xfrm>
            <a:off x="604838" y="5075238"/>
            <a:ext cx="7947025" cy="1096962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FA2316-263D-4BD6-BEDD-83473220D45C}" type="datetimeFigureOut">
              <a:rPr lang="en-US"/>
              <a:pPr>
                <a:defRPr/>
              </a:pPr>
              <a:t>7/26/2018</a:t>
            </a:fld>
            <a:endParaRPr lang="en-US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CC5819-FA9B-40B0-A29D-AFC99557B2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52600"/>
            <a:ext cx="8229600" cy="437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72EE7B99-9A98-4A8C-88CF-F060695DB678}" type="datetimeFigureOut">
              <a:rPr lang="en-US"/>
              <a:pPr>
                <a:defRPr/>
              </a:pPr>
              <a:t>7/26/2018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B5B4DEB8-AEC9-4906-BF39-B9EA666B7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73063" y="373063"/>
            <a:ext cx="8380412" cy="1117600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5450" y="407988"/>
            <a:ext cx="8261350" cy="10398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5" r:id="rId2"/>
    <p:sldLayoutId id="2147483697" r:id="rId3"/>
    <p:sldLayoutId id="2147483694" r:id="rId4"/>
    <p:sldLayoutId id="2147483693" r:id="rId5"/>
    <p:sldLayoutId id="2147483692" r:id="rId6"/>
    <p:sldLayoutId id="2147483698" r:id="rId7"/>
    <p:sldLayoutId id="2147483699" r:id="rId8"/>
    <p:sldLayoutId id="2147483700" r:id="rId9"/>
    <p:sldLayoutId id="2147483691" r:id="rId10"/>
    <p:sldLayoutId id="214748370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3500" kern="1200" cap="all">
          <a:solidFill>
            <a:srgbClr val="6B7D7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9pPr>
    </p:titleStyle>
    <p:bodyStyle>
      <a:lvl1pPr marL="3429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39763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rtl="0" fontAlgn="base">
        <a:spcBef>
          <a:spcPct val="20000"/>
        </a:spcBef>
        <a:spcAft>
          <a:spcPct val="0"/>
        </a:spcAft>
        <a:buClr>
          <a:srgbClr val="B5AE53"/>
        </a:buClr>
        <a:buFont typeface="Arial" charset="0"/>
        <a:buChar char="•"/>
        <a:defRPr kern="1200">
          <a:solidFill>
            <a:schemeClr val="tx2"/>
          </a:solidFill>
          <a:latin typeface="+mn-lt"/>
          <a:ea typeface="+mn-ea"/>
          <a:cs typeface="+mn-cs"/>
        </a:defRPr>
      </a:lvl3pPr>
      <a:lvl4pPr marL="1279525" indent="-228600" algn="l" rtl="0" fontAlgn="base">
        <a:spcBef>
          <a:spcPct val="20000"/>
        </a:spcBef>
        <a:spcAft>
          <a:spcPct val="0"/>
        </a:spcAft>
        <a:buClr>
          <a:srgbClr val="848058"/>
        </a:buClr>
        <a:buFont typeface="Arial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163" indent="-228600" algn="l" rtl="0" fontAlgn="base">
        <a:spcBef>
          <a:spcPct val="20000"/>
        </a:spcBef>
        <a:spcAft>
          <a:spcPct val="0"/>
        </a:spcAft>
        <a:buClr>
          <a:srgbClr val="E8B54D"/>
        </a:buClr>
        <a:buFont typeface="Arial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aixmccb.atlassian.net/browse/AIXM-245" TargetMode="External"/><Relationship Id="rId2" Type="http://schemas.openxmlformats.org/officeDocument/2006/relationships/hyperlink" Target="https://drive.google.com/open?id=1j180tbF-_ity2QXiP_y0mqgnKnvyc2zmRCDWtvtnYL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rive.google.com/open?id=1kDEd7XptLuXA9-5sBJ3fkmbpY78HNL2bfrflDAxHQYM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drive.google.com/open?id=1dExt2xtvDK2X4FEVPsQllFsXjfbn9ziledaE_K70kNE" TargetMode="External"/><Relationship Id="rId2" Type="http://schemas.openxmlformats.org/officeDocument/2006/relationships/hyperlink" Target="https://drive.google.com/open?id=15XuNp_B-10B6Sv4s_c7ve_Wmw5Y4ufpC718TGfEJtg4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rive.google.com/open?id=1qri_w4hZY8sksiUNRhRddh1Z-9F9YwiIOIKGqs3zyIc" TargetMode="External"/><Relationship Id="rId5" Type="http://schemas.openxmlformats.org/officeDocument/2006/relationships/hyperlink" Target="https://drive.google.com/open?id=1qR5W5HUzgvvBvGV1emXrL90dKUkI8xl7zfVCl6roaE0" TargetMode="External"/><Relationship Id="rId4" Type="http://schemas.openxmlformats.org/officeDocument/2006/relationships/hyperlink" Target="https://drive.google.com/open?id=1zXTOqFlVGRkT5t_IFISGKAJy5aeQj37qoKxcVMYOA4I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document/d/1cNIdbv-MFyFTE6NEqUNfhnU9vaBdvpDW3r7wu-aVGYs/edit?usp=sharing" TargetMode="External"/><Relationship Id="rId2" Type="http://schemas.openxmlformats.org/officeDocument/2006/relationships/hyperlink" Target="https://docs.google.com/document/d/12_ZnOhzzJf7ewjUNeJ4FtNUpkJZdfuMsDIEGkzG-8kA/edit?usp=sharin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pengeospatial.org/domain/aviation" TargetMode="External"/><Relationship Id="rId2" Type="http://schemas.openxmlformats.org/officeDocument/2006/relationships/hyperlink" Target="http://www.opengeospatial.org/projects/groups/aviationdw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lists.opengeospatial.org/mailman/listinfo/aviation.dwg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ogcmeet.org/" TargetMode="External"/><Relationship Id="rId2" Type="http://schemas.openxmlformats.org/officeDocument/2006/relationships/hyperlink" Target="mailto:tc-announce@lists.opengeospatial.org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mailto:aviation.dwg@lists.opengeospatial.org" TargetMode="External"/><Relationship Id="rId3" Type="http://schemas.openxmlformats.org/officeDocument/2006/relationships/hyperlink" Target="http://airm.aero/" TargetMode="External"/><Relationship Id="rId7" Type="http://schemas.openxmlformats.org/officeDocument/2006/relationships/hyperlink" Target="https://www.eurocontrol.int/sites/default/files/content/documents/single-sky/specifications/EUROCONTROL-SPEC-170%20SWIM%20TIYP%20Ed%201.0.pdf" TargetMode="External"/><Relationship Id="rId2" Type="http://schemas.openxmlformats.org/officeDocument/2006/relationships/hyperlink" Target="https://www.eurocontrol.int/publications/eurocontrol-specifications-system-wide-information-management-swi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xxm.aero/" TargetMode="External"/><Relationship Id="rId5" Type="http://schemas.openxmlformats.org/officeDocument/2006/relationships/hyperlink" Target="https://www.fixm.aero/" TargetMode="External"/><Relationship Id="rId4" Type="http://schemas.openxmlformats.org/officeDocument/2006/relationships/hyperlink" Target="http://aixm.aero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938" y="4648200"/>
            <a:ext cx="6553200" cy="457200"/>
          </a:xfrm>
        </p:spPr>
        <p:txBody>
          <a:bodyPr rtlCol="0"/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AIXM CCB – Webex 26 July 2018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838" y="3227388"/>
            <a:ext cx="6629400" cy="12192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AIXM 5.2 – WIP</a:t>
            </a:r>
            <a:endParaRPr lang="en-GB" dirty="0"/>
          </a:p>
        </p:txBody>
      </p:sp>
      <p:pic>
        <p:nvPicPr>
          <p:cNvPr id="13315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67200" y="1866900"/>
            <a:ext cx="44577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Next </a:t>
            </a:r>
            <a:r>
              <a:rPr lang="en-GB" dirty="0" err="1"/>
              <a:t>webex</a:t>
            </a:r>
            <a:r>
              <a:rPr lang="en-GB" dirty="0"/>
              <a:t> / </a:t>
            </a:r>
            <a:r>
              <a:rPr lang="en-GB" dirty="0" smtClean="0"/>
              <a:t>meetings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 smtClean="0"/>
              <a:t>Next Webex session</a:t>
            </a:r>
          </a:p>
          <a:p>
            <a:pPr marL="388937" lvl="2" indent="0">
              <a:buClr>
                <a:schemeClr val="accent1"/>
              </a:buClr>
              <a:buNone/>
            </a:pPr>
            <a:r>
              <a:rPr lang="en-GB" dirty="0" smtClean="0">
                <a:solidFill>
                  <a:srgbClr val="FF0000"/>
                </a:solidFill>
              </a:rPr>
              <a:t>THU </a:t>
            </a:r>
            <a:r>
              <a:rPr lang="en-GB" dirty="0">
                <a:solidFill>
                  <a:srgbClr val="FF0000"/>
                </a:solidFill>
              </a:rPr>
              <a:t>2 </a:t>
            </a:r>
            <a:r>
              <a:rPr lang="en-GB" dirty="0" smtClean="0">
                <a:solidFill>
                  <a:srgbClr val="FF0000"/>
                </a:solidFill>
              </a:rPr>
              <a:t>August </a:t>
            </a:r>
            <a:r>
              <a:rPr lang="en-GB" dirty="0">
                <a:solidFill>
                  <a:srgbClr val="FF0000"/>
                </a:solidFill>
              </a:rPr>
              <a:t> 14:00 – 17:00</a:t>
            </a:r>
          </a:p>
          <a:p>
            <a:pPr lvl="2"/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Agenda</a:t>
            </a:r>
          </a:p>
          <a:p>
            <a:pPr lvl="3"/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First batch of change </a:t>
            </a: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proposals</a:t>
            </a:r>
          </a:p>
          <a:p>
            <a:pPr lvl="4"/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final </a:t>
            </a: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review and </a:t>
            </a: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launch formal approval – consider 6 weeks because it is summer time</a:t>
            </a:r>
          </a:p>
          <a:p>
            <a:pPr lvl="3"/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If time available – continue with usual agenda  points…</a:t>
            </a:r>
          </a:p>
          <a:p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Follow-up </a:t>
            </a:r>
          </a:p>
          <a:p>
            <a:pPr lvl="1"/>
            <a:r>
              <a:rPr lang="en-GB" dirty="0" smtClean="0">
                <a:solidFill>
                  <a:srgbClr val="FF0000"/>
                </a:solidFill>
              </a:rPr>
              <a:t>THU 16 August 14:00-17:00</a:t>
            </a:r>
            <a:endParaRPr lang="en-GB" dirty="0">
              <a:solidFill>
                <a:srgbClr val="FF0000"/>
              </a:solidFill>
            </a:endParaRPr>
          </a:p>
          <a:p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Next face-to-face meeting</a:t>
            </a:r>
          </a:p>
          <a:p>
            <a:pPr lvl="1"/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proposed in Brussels for </a:t>
            </a:r>
            <a:r>
              <a:rPr lang="en-GB" dirty="0" smtClean="0">
                <a:solidFill>
                  <a:srgbClr val="FF0000"/>
                </a:solidFill>
              </a:rPr>
              <a:t>27-29</a:t>
            </a: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Nov (Tue-Thu)</a:t>
            </a:r>
          </a:p>
          <a:p>
            <a:pPr lvl="2"/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maximum 22 participants</a:t>
            </a:r>
          </a:p>
          <a:p>
            <a:pPr lvl="2"/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not possible for anyone to host outside Brussels</a:t>
            </a:r>
            <a:endParaRPr lang="en-GB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1129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Next Interop session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Currently scheduled for 12 Sep</a:t>
            </a:r>
          </a:p>
          <a:p>
            <a:pPr lvl="1"/>
            <a:r>
              <a:rPr lang="en-GB" dirty="0" smtClean="0"/>
              <a:t>Conflict with the Aviation DWG session in Stuttgart</a:t>
            </a:r>
          </a:p>
          <a:p>
            <a:pPr lvl="1"/>
            <a:endParaRPr lang="en-GB" dirty="0"/>
          </a:p>
          <a:p>
            <a:r>
              <a:rPr lang="en-GB" dirty="0" smtClean="0"/>
              <a:t>Ok to move one week later – </a:t>
            </a:r>
            <a:r>
              <a:rPr lang="en-GB" dirty="0" smtClean="0">
                <a:solidFill>
                  <a:srgbClr val="FF0000"/>
                </a:solidFill>
              </a:rPr>
              <a:t>TUE 18 SEP</a:t>
            </a:r>
          </a:p>
        </p:txBody>
      </p:sp>
    </p:spTree>
    <p:extLst>
      <p:ext uri="{BB962C8B-B14F-4D97-AF65-F5344CB8AC3E}">
        <p14:creationId xmlns:p14="http://schemas.microsoft.com/office/powerpoint/2010/main" val="1485358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Proposed Agenda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Progress </a:t>
            </a:r>
            <a:r>
              <a:rPr lang="en-US" dirty="0"/>
              <a:t>on CP </a:t>
            </a:r>
            <a:r>
              <a:rPr lang="en-US" dirty="0" smtClean="0"/>
              <a:t>drafting</a:t>
            </a:r>
          </a:p>
          <a:p>
            <a:r>
              <a:rPr lang="en-US" dirty="0"/>
              <a:t>JIRA issues that are close to a change proposal</a:t>
            </a:r>
          </a:p>
          <a:p>
            <a:r>
              <a:rPr lang="en-US" dirty="0" smtClean="0"/>
              <a:t>AIXM-AIRM </a:t>
            </a:r>
            <a:r>
              <a:rPr lang="en-US" dirty="0"/>
              <a:t>mapping </a:t>
            </a:r>
            <a:r>
              <a:rPr lang="en-US" dirty="0" smtClean="0"/>
              <a:t>analysis</a:t>
            </a:r>
            <a:endParaRPr lang="en-US" dirty="0"/>
          </a:p>
          <a:p>
            <a:r>
              <a:rPr lang="en-US" dirty="0" smtClean="0"/>
              <a:t>OGC Aviation DWG update</a:t>
            </a:r>
          </a:p>
          <a:p>
            <a:r>
              <a:rPr lang="en-US" dirty="0" smtClean="0"/>
              <a:t>Date/location </a:t>
            </a:r>
            <a:r>
              <a:rPr lang="en-US" dirty="0"/>
              <a:t>for next face to face meeting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522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Change proposals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sz="2000" b="1" u="sng" dirty="0" smtClean="0"/>
              <a:t>Technical issues – CP ready</a:t>
            </a:r>
          </a:p>
          <a:p>
            <a:pPr marL="114300" indent="0">
              <a:buNone/>
            </a:pPr>
            <a:endParaRPr lang="en-US" sz="2000" b="1" u="sng" dirty="0" smtClean="0"/>
          </a:p>
          <a:p>
            <a:r>
              <a:rPr lang="en-US" sz="2000" dirty="0" smtClean="0"/>
              <a:t>Deprecation</a:t>
            </a:r>
            <a:endParaRPr lang="en-US" sz="2000" dirty="0"/>
          </a:p>
          <a:p>
            <a:pPr lvl="1"/>
            <a:r>
              <a:rPr lang="en-US" sz="1100" dirty="0">
                <a:hlinkClick r:id="rId2"/>
              </a:rPr>
              <a:t>https://drive.google.com/open?id=1j180tbF-_ity2QXiP_y0mqgnKnvyc2zmRCDWtvtnYLg</a:t>
            </a:r>
            <a:endParaRPr lang="en-US" sz="1800" dirty="0" smtClean="0"/>
          </a:p>
          <a:p>
            <a:r>
              <a:rPr lang="en-US" sz="2000" dirty="0" smtClean="0"/>
              <a:t>Namespace policy</a:t>
            </a:r>
          </a:p>
          <a:p>
            <a:pPr lvl="1"/>
            <a:r>
              <a:rPr lang="en-US" sz="1100" dirty="0">
                <a:hlinkClick r:id="rId3"/>
              </a:rPr>
              <a:t>https://aixmccb.atlassian.net/browse/AIXM-245</a:t>
            </a:r>
            <a:r>
              <a:rPr lang="en-US" sz="1100" dirty="0"/>
              <a:t> </a:t>
            </a:r>
          </a:p>
          <a:p>
            <a:r>
              <a:rPr lang="en-US" sz="2000" dirty="0" smtClean="0"/>
              <a:t>Version naming policy</a:t>
            </a:r>
          </a:p>
          <a:p>
            <a:pPr lvl="1"/>
            <a:r>
              <a:rPr lang="en-US" sz="1100" dirty="0">
                <a:hlinkClick r:id="rId4"/>
              </a:rPr>
              <a:t>https://drive.google.com/open?id=1kDEd7XptLuXA9-5sBJ3fkmbpY78HNL2bfrflDAxHQYM</a:t>
            </a:r>
            <a:r>
              <a:rPr lang="en-US" sz="1100" dirty="0"/>
              <a:t> </a:t>
            </a:r>
            <a:endParaRPr lang="en-US" sz="1100" dirty="0" smtClean="0"/>
          </a:p>
          <a:p>
            <a:pPr lvl="1"/>
            <a:endParaRPr lang="en-US" sz="1100" dirty="0"/>
          </a:p>
          <a:p>
            <a:pPr marL="114300" indent="0">
              <a:buNone/>
            </a:pPr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156127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Change proposals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Route availability (new)</a:t>
            </a:r>
          </a:p>
          <a:p>
            <a:pPr lvl="1"/>
            <a:r>
              <a:rPr lang="en-US" sz="1100" dirty="0">
                <a:hlinkClick r:id="rId2"/>
              </a:rPr>
              <a:t>https://drive.google.com/open?id=15XuNp_B-10B6Sv4s_c7ve_Wmw5Y4ufpC718TGfEJtg4</a:t>
            </a:r>
            <a:r>
              <a:rPr lang="en-US" sz="1100" dirty="0"/>
              <a:t> </a:t>
            </a:r>
          </a:p>
          <a:p>
            <a:r>
              <a:rPr lang="en-US" sz="2000" dirty="0"/>
              <a:t>Procedure transition with more than one </a:t>
            </a:r>
            <a:r>
              <a:rPr lang="en-US" sz="2000" dirty="0" smtClean="0"/>
              <a:t>airport (updated)</a:t>
            </a:r>
            <a:endParaRPr lang="en-US" sz="2000" dirty="0"/>
          </a:p>
          <a:p>
            <a:pPr lvl="1"/>
            <a:r>
              <a:rPr lang="en-US" sz="1200" dirty="0">
                <a:hlinkClick r:id="rId3"/>
              </a:rPr>
              <a:t>https://drive.google.com/open?id=1dExt2xtvDK2X4FEVPsQllFsXjfbn9ziledaE_K70kNE</a:t>
            </a:r>
            <a:r>
              <a:rPr lang="en-US" sz="1800" dirty="0"/>
              <a:t> </a:t>
            </a:r>
            <a:endParaRPr lang="en-US" sz="1100" dirty="0"/>
          </a:p>
          <a:p>
            <a:r>
              <a:rPr lang="en-US" sz="2000" dirty="0" smtClean="0"/>
              <a:t>Point make-up (comments)</a:t>
            </a:r>
          </a:p>
          <a:p>
            <a:pPr lvl="1"/>
            <a:r>
              <a:rPr lang="en-US" sz="1100" dirty="0">
                <a:hlinkClick r:id="rId4"/>
              </a:rPr>
              <a:t>https://</a:t>
            </a:r>
            <a:r>
              <a:rPr lang="en-US" sz="1100" dirty="0" smtClean="0">
                <a:hlinkClick r:id="rId4"/>
              </a:rPr>
              <a:t>drive.google.com/open?id=1zXTOqFlVGRkT5t_IFISGKAJy5aeQj37qoKxcVMYOA4I</a:t>
            </a:r>
            <a:r>
              <a:rPr lang="en-US" sz="1800" dirty="0" smtClean="0"/>
              <a:t> </a:t>
            </a:r>
          </a:p>
          <a:p>
            <a:r>
              <a:rPr lang="en-US" sz="2000" dirty="0"/>
              <a:t>Route segment width with cardinal directions (to be </a:t>
            </a:r>
            <a:r>
              <a:rPr lang="en-US" sz="2000" dirty="0" err="1"/>
              <a:t>finalised</a:t>
            </a:r>
            <a:r>
              <a:rPr lang="en-US" sz="2000" dirty="0"/>
              <a:t>)</a:t>
            </a:r>
          </a:p>
          <a:p>
            <a:pPr lvl="1"/>
            <a:r>
              <a:rPr lang="en-US" sz="1100" dirty="0">
                <a:hlinkClick r:id="rId5"/>
              </a:rPr>
              <a:t>https://drive.google.com/open?id=1qR5W5HUzgvvBvGV1emXrL90dKUkI8xl7zfVCl6roaE0</a:t>
            </a:r>
            <a:r>
              <a:rPr lang="en-US" sz="1800" dirty="0"/>
              <a:t> </a:t>
            </a:r>
          </a:p>
          <a:p>
            <a:r>
              <a:rPr lang="en-US" sz="2000" dirty="0" err="1" smtClean="0"/>
              <a:t>Navaid</a:t>
            </a:r>
            <a:r>
              <a:rPr lang="en-US" sz="2000" dirty="0" smtClean="0"/>
              <a:t> </a:t>
            </a:r>
            <a:r>
              <a:rPr lang="en-US" sz="2000" dirty="0"/>
              <a:t>and Designated Point </a:t>
            </a:r>
            <a:r>
              <a:rPr lang="en-US" sz="2000" dirty="0" smtClean="0"/>
              <a:t>reporting (any feedback?)</a:t>
            </a:r>
          </a:p>
          <a:p>
            <a:pPr lvl="1"/>
            <a:r>
              <a:rPr lang="en-US" sz="1200" dirty="0">
                <a:hlinkClick r:id="rId6"/>
              </a:rPr>
              <a:t>https://</a:t>
            </a:r>
            <a:r>
              <a:rPr lang="en-US" sz="1200" dirty="0" smtClean="0">
                <a:hlinkClick r:id="rId6"/>
              </a:rPr>
              <a:t>drive.google.com/open?id=1qri_w4hZY8sksiUNRhRddh1Z-9F9YwiIOIKGqs3zyIc</a:t>
            </a:r>
            <a:r>
              <a:rPr lang="en-US" sz="1800" dirty="0" smtClean="0"/>
              <a:t> 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864753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JIRA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Other technical issues</a:t>
            </a:r>
          </a:p>
          <a:p>
            <a:pPr lvl="1"/>
            <a:r>
              <a:rPr lang="en-GB" sz="1800" dirty="0" smtClean="0"/>
              <a:t>AIXM-236 </a:t>
            </a:r>
            <a:r>
              <a:rPr lang="en-US" sz="1800" dirty="0"/>
              <a:t>Allow names to use mixed upper and lower </a:t>
            </a:r>
            <a:r>
              <a:rPr lang="en-US" sz="1800" dirty="0" smtClean="0"/>
              <a:t>case</a:t>
            </a:r>
          </a:p>
          <a:p>
            <a:pPr lvl="1"/>
            <a:r>
              <a:rPr lang="en-GB" sz="1800" dirty="0"/>
              <a:t>AIXM-103 UML </a:t>
            </a:r>
            <a:r>
              <a:rPr lang="en-GB" sz="1800" dirty="0" smtClean="0"/>
              <a:t>- XSD </a:t>
            </a:r>
            <a:r>
              <a:rPr lang="en-GB" sz="1800" dirty="0"/>
              <a:t>discrepancies for association </a:t>
            </a:r>
            <a:r>
              <a:rPr lang="en-GB" sz="1800" dirty="0" smtClean="0"/>
              <a:t>cardinalities</a:t>
            </a:r>
          </a:p>
          <a:p>
            <a:pPr lvl="1"/>
            <a:r>
              <a:rPr lang="en-GB" sz="1800" dirty="0"/>
              <a:t>AIXM-151 Missing </a:t>
            </a:r>
            <a:r>
              <a:rPr lang="en-GB" sz="1800" dirty="0" smtClean="0"/>
              <a:t>association names</a:t>
            </a:r>
          </a:p>
          <a:p>
            <a:pPr lvl="1"/>
            <a:r>
              <a:rPr lang="en-GB" sz="1800" dirty="0"/>
              <a:t>AIXM-238 Unique Identification of Complex Properties (Objects)</a:t>
            </a:r>
          </a:p>
          <a:p>
            <a:pPr lvl="1"/>
            <a:endParaRPr lang="en-GB" sz="1800" dirty="0" smtClean="0"/>
          </a:p>
        </p:txBody>
      </p:sp>
    </p:spTree>
    <p:extLst>
      <p:ext uri="{BB962C8B-B14F-4D97-AF65-F5344CB8AC3E}">
        <p14:creationId xmlns:p14="http://schemas.microsoft.com/office/powerpoint/2010/main" val="3546371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AIXM – AIRM comparison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800" dirty="0" smtClean="0"/>
              <a:t>Presented by FAA during the CCB Meeting in Brussels, June 2018</a:t>
            </a:r>
          </a:p>
          <a:p>
            <a:r>
              <a:rPr lang="en-GB" sz="1800" dirty="0" smtClean="0">
                <a:solidFill>
                  <a:srgbClr val="FF0000"/>
                </a:solidFill>
              </a:rPr>
              <a:t>Definitions issues</a:t>
            </a:r>
          </a:p>
          <a:p>
            <a:pPr lvl="1"/>
            <a:r>
              <a:rPr lang="en-GB" sz="1600" dirty="0" smtClean="0"/>
              <a:t>See AIXM-327</a:t>
            </a:r>
          </a:p>
          <a:p>
            <a:r>
              <a:rPr lang="en-GB" sz="1800" dirty="0" smtClean="0">
                <a:solidFill>
                  <a:srgbClr val="FF0000"/>
                </a:solidFill>
              </a:rPr>
              <a:t>Model discrepancies</a:t>
            </a:r>
          </a:p>
          <a:p>
            <a:pPr lvl="1"/>
            <a:r>
              <a:rPr lang="en-GB" sz="1600" dirty="0"/>
              <a:t>See </a:t>
            </a:r>
            <a:r>
              <a:rPr lang="en-GB" sz="1600" dirty="0">
                <a:hlinkClick r:id="rId2"/>
              </a:rPr>
              <a:t>https://</a:t>
            </a:r>
            <a:r>
              <a:rPr lang="en-GB" sz="1600" dirty="0" smtClean="0">
                <a:hlinkClick r:id="rId2"/>
              </a:rPr>
              <a:t>docs.google.com/document/d/12_ZnOhzzJf7ewjUNeJ4FtNUpkJZdfuMsDIEGkzG-8kA/edit?usp=sharing</a:t>
            </a:r>
            <a:r>
              <a:rPr lang="en-GB" sz="1600" dirty="0" smtClean="0"/>
              <a:t> </a:t>
            </a:r>
          </a:p>
          <a:p>
            <a:r>
              <a:rPr lang="en-GB" sz="1800" dirty="0" smtClean="0">
                <a:solidFill>
                  <a:srgbClr val="FF0000"/>
                </a:solidFill>
              </a:rPr>
              <a:t>Missing features/properties in AIXM</a:t>
            </a:r>
          </a:p>
          <a:p>
            <a:pPr lvl="1"/>
            <a:r>
              <a:rPr lang="en-GB" sz="1600" dirty="0"/>
              <a:t>See </a:t>
            </a:r>
            <a:r>
              <a:rPr lang="en-GB" sz="1600" dirty="0">
                <a:hlinkClick r:id="rId3"/>
              </a:rPr>
              <a:t>https://</a:t>
            </a:r>
            <a:r>
              <a:rPr lang="en-GB" sz="1600" dirty="0" smtClean="0">
                <a:hlinkClick r:id="rId3"/>
              </a:rPr>
              <a:t>docs.google.com/document/d/1cNIdbv-MFyFTE6NEqUNfhnU9vaBdvpDW3r7wu-aVGYs/edit?usp=sharing</a:t>
            </a:r>
            <a:r>
              <a:rPr lang="en-GB" sz="1600" dirty="0" smtClean="0"/>
              <a:t> </a:t>
            </a:r>
          </a:p>
          <a:p>
            <a:pPr lvl="1"/>
            <a:endParaRPr lang="en-GB" sz="1600" dirty="0" smtClean="0"/>
          </a:p>
        </p:txBody>
      </p:sp>
    </p:spTree>
    <p:extLst>
      <p:ext uri="{BB962C8B-B14F-4D97-AF65-F5344CB8AC3E}">
        <p14:creationId xmlns:p14="http://schemas.microsoft.com/office/powerpoint/2010/main" val="1524591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OGC – Aviation </a:t>
            </a:r>
            <a:r>
              <a:rPr lang="en-US" dirty="0" smtClean="0"/>
              <a:t>topics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Aviation DWG</a:t>
            </a:r>
          </a:p>
          <a:p>
            <a:pPr lvl="1"/>
            <a:r>
              <a:rPr lang="en-GB" sz="1800" dirty="0" smtClean="0"/>
              <a:t>Co-chaired by Eurocontrol (Hubert </a:t>
            </a:r>
            <a:r>
              <a:rPr lang="en-GB" sz="1800" dirty="0" err="1" smtClean="0"/>
              <a:t>Lepori</a:t>
            </a:r>
            <a:r>
              <a:rPr lang="en-GB" sz="1800" dirty="0" smtClean="0"/>
              <a:t>) and FAA (</a:t>
            </a:r>
            <a:r>
              <a:rPr lang="en-GB" sz="1800" dirty="0" smtClean="0">
                <a:solidFill>
                  <a:srgbClr val="FF0000"/>
                </a:solidFill>
              </a:rPr>
              <a:t>missing…</a:t>
            </a:r>
            <a:r>
              <a:rPr lang="en-GB" sz="1800" dirty="0" smtClean="0"/>
              <a:t>)</a:t>
            </a:r>
          </a:p>
          <a:p>
            <a:pPr lvl="1"/>
            <a:r>
              <a:rPr lang="en-GB" sz="1800" dirty="0" smtClean="0"/>
              <a:t>Mailing list and web site</a:t>
            </a:r>
          </a:p>
          <a:p>
            <a:pPr lvl="2"/>
            <a:r>
              <a:rPr lang="en-GB" sz="1600" dirty="0" smtClean="0">
                <a:hlinkClick r:id="rId2"/>
              </a:rPr>
              <a:t>http</a:t>
            </a:r>
            <a:r>
              <a:rPr lang="en-GB" sz="1600" dirty="0">
                <a:hlinkClick r:id="rId2"/>
              </a:rPr>
              <a:t>://</a:t>
            </a:r>
            <a:r>
              <a:rPr lang="en-GB" sz="1600" dirty="0" smtClean="0">
                <a:hlinkClick r:id="rId2"/>
              </a:rPr>
              <a:t>www.opengeospatial.org/projects/groups/aviationdwg</a:t>
            </a:r>
            <a:r>
              <a:rPr lang="en-GB" sz="1600" dirty="0" smtClean="0"/>
              <a:t> </a:t>
            </a:r>
          </a:p>
          <a:p>
            <a:pPr lvl="3"/>
            <a:r>
              <a:rPr lang="en-GB" sz="1400" dirty="0">
                <a:hlinkClick r:id="rId3"/>
              </a:rPr>
              <a:t>http://</a:t>
            </a:r>
            <a:r>
              <a:rPr lang="en-GB" sz="1400" dirty="0" smtClean="0">
                <a:hlinkClick r:id="rId3"/>
              </a:rPr>
              <a:t>www.opengeospatial.org/domain/aviation</a:t>
            </a:r>
            <a:r>
              <a:rPr lang="en-GB" sz="1400" dirty="0" smtClean="0"/>
              <a:t> </a:t>
            </a:r>
          </a:p>
          <a:p>
            <a:pPr lvl="2"/>
            <a:r>
              <a:rPr lang="en-GB" sz="1600" dirty="0">
                <a:hlinkClick r:id="rId4"/>
              </a:rPr>
              <a:t>https://lists.opengeospatial.org/mailman/listinfo/aviation.dwg</a:t>
            </a:r>
            <a:r>
              <a:rPr lang="en-GB" sz="1600" dirty="0"/>
              <a:t> </a:t>
            </a:r>
          </a:p>
          <a:p>
            <a:pPr lvl="2"/>
            <a:endParaRPr lang="en-GB" sz="1600" dirty="0" smtClean="0"/>
          </a:p>
          <a:p>
            <a:pPr lvl="1"/>
            <a:r>
              <a:rPr lang="en-GB" dirty="0" smtClean="0"/>
              <a:t>OGC Aviation workshop</a:t>
            </a:r>
          </a:p>
          <a:p>
            <a:pPr lvl="2"/>
            <a:r>
              <a:rPr lang="en-GB" dirty="0" smtClean="0"/>
              <a:t>Fort Collins TC – OGC debrief to Eurocontrol</a:t>
            </a:r>
          </a:p>
          <a:p>
            <a:pPr lvl="3"/>
            <a:r>
              <a:rPr lang="en-GB" dirty="0" smtClean="0"/>
              <a:t>See OGC web site presentations</a:t>
            </a:r>
          </a:p>
        </p:txBody>
      </p:sp>
    </p:spTree>
    <p:extLst>
      <p:ext uri="{BB962C8B-B14F-4D97-AF65-F5344CB8AC3E}">
        <p14:creationId xmlns:p14="http://schemas.microsoft.com/office/powerpoint/2010/main" val="2663555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/>
            <a:r>
              <a:rPr lang="en-GB" dirty="0"/>
              <a:t>OGC TC Stuttgart, Germany, Sep </a:t>
            </a:r>
            <a:r>
              <a:rPr lang="en-GB" dirty="0" smtClean="0"/>
              <a:t>2018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sz="1100" b="1" dirty="0" smtClean="0"/>
              <a:t>From</a:t>
            </a:r>
            <a:r>
              <a:rPr lang="en-US" sz="1100" b="1" dirty="0"/>
              <a:t>:</a:t>
            </a:r>
            <a:r>
              <a:rPr lang="en-US" sz="1100" dirty="0"/>
              <a:t> LEPORI Hubert </a:t>
            </a:r>
            <a:br>
              <a:rPr lang="en-US" sz="1100" dirty="0"/>
            </a:br>
            <a:r>
              <a:rPr lang="en-US" sz="1100" b="1" dirty="0"/>
              <a:t>Sent:</a:t>
            </a:r>
            <a:r>
              <a:rPr lang="en-US" sz="1100" dirty="0"/>
              <a:t> 17 July 2018 11:46</a:t>
            </a:r>
            <a:br>
              <a:rPr lang="en-US" sz="1100" dirty="0"/>
            </a:br>
            <a:r>
              <a:rPr lang="en-US" sz="1100" b="1" dirty="0"/>
              <a:t>To:</a:t>
            </a:r>
            <a:r>
              <a:rPr lang="en-US" sz="1100" dirty="0"/>
              <a:t> 'aviation.dwg@lists.opengeospatial.org'; </a:t>
            </a:r>
            <a:r>
              <a:rPr lang="en-US" sz="1100" u="sng" dirty="0">
                <a:hlinkClick r:id="rId2"/>
              </a:rPr>
              <a:t>tc-announce@lists.opengeospatial.org</a:t>
            </a:r>
            <a:r>
              <a:rPr lang="en-US" sz="1100" dirty="0"/>
              <a:t/>
            </a:r>
            <a:br>
              <a:rPr lang="en-US" sz="1100" dirty="0"/>
            </a:br>
            <a:r>
              <a:rPr lang="en-US" sz="1100" b="1" dirty="0"/>
              <a:t>Subject:</a:t>
            </a:r>
            <a:r>
              <a:rPr lang="en-US" sz="1100" dirty="0"/>
              <a:t> Aviation DWG meeting on 12-Sept - Call for presentations</a:t>
            </a:r>
            <a:endParaRPr lang="en-GB" sz="1100" dirty="0"/>
          </a:p>
          <a:p>
            <a:pPr marL="114300" indent="0">
              <a:buNone/>
            </a:pPr>
            <a:r>
              <a:rPr lang="en-GB" sz="1100" dirty="0"/>
              <a:t> </a:t>
            </a:r>
          </a:p>
          <a:p>
            <a:pPr marL="114300" indent="0">
              <a:buNone/>
            </a:pPr>
            <a:r>
              <a:rPr lang="en-GB" sz="1100" dirty="0"/>
              <a:t>Dear all,</a:t>
            </a:r>
          </a:p>
          <a:p>
            <a:pPr marL="114300" indent="0">
              <a:buNone/>
            </a:pPr>
            <a:r>
              <a:rPr lang="en-GB" sz="1100" dirty="0"/>
              <a:t> </a:t>
            </a:r>
          </a:p>
          <a:p>
            <a:pPr marL="114300" indent="0">
              <a:buNone/>
            </a:pPr>
            <a:r>
              <a:rPr lang="en-GB" sz="1100" dirty="0"/>
              <a:t>I would like to inform you that the OGC </a:t>
            </a:r>
            <a:r>
              <a:rPr lang="en-GB" sz="1100" b="1" dirty="0"/>
              <a:t>Aviation Domain Working Group</a:t>
            </a:r>
            <a:r>
              <a:rPr lang="en-GB" sz="1100" dirty="0"/>
              <a:t> will meet on September, 12</a:t>
            </a:r>
            <a:r>
              <a:rPr lang="en-GB" sz="1100" baseline="30000" dirty="0"/>
              <a:t>th</a:t>
            </a:r>
            <a:r>
              <a:rPr lang="en-GB" sz="1100" dirty="0"/>
              <a:t> during the next OGC TC meeting in Stuttgart. Please check </a:t>
            </a:r>
            <a:r>
              <a:rPr lang="en-GB" sz="1100" u="sng" dirty="0">
                <a:hlinkClick r:id="rId3"/>
              </a:rPr>
              <a:t>http://ogcmeet.org/</a:t>
            </a:r>
            <a:r>
              <a:rPr lang="en-GB" sz="1100" dirty="0"/>
              <a:t> for details. The Aviation DWG has been rather dormant for a while but recent initiatives and discussions with OGC staff have identified opportunities to revive it.</a:t>
            </a:r>
          </a:p>
          <a:p>
            <a:pPr marL="114300" indent="0">
              <a:buNone/>
            </a:pPr>
            <a:r>
              <a:rPr lang="en-GB" sz="1100" dirty="0"/>
              <a:t> </a:t>
            </a:r>
          </a:p>
          <a:p>
            <a:pPr marL="114300" indent="0">
              <a:buNone/>
            </a:pPr>
            <a:r>
              <a:rPr lang="en-GB" sz="1100" dirty="0"/>
              <a:t>A draft meeting agenda is provided below. This agenda can still accommodate presentations. People or organisations willing to propose a topic and/or to give a presentation are invited to reply to this email and send their proposals to the Aviation DWG distribution list.</a:t>
            </a:r>
          </a:p>
          <a:p>
            <a:pPr marL="114300" indent="0">
              <a:buNone/>
            </a:pPr>
            <a:r>
              <a:rPr lang="en-GB" sz="1100" dirty="0"/>
              <a:t> </a:t>
            </a:r>
          </a:p>
          <a:p>
            <a:pPr marL="114300" indent="0">
              <a:buNone/>
            </a:pPr>
            <a:r>
              <a:rPr lang="en-GB" sz="1100" dirty="0"/>
              <a:t>Looking forward to meeting you in Stuttgart,</a:t>
            </a:r>
          </a:p>
          <a:p>
            <a:pPr marL="114300" indent="0">
              <a:buNone/>
            </a:pPr>
            <a:r>
              <a:rPr lang="en-GB" sz="1100" dirty="0"/>
              <a:t> </a:t>
            </a:r>
          </a:p>
          <a:p>
            <a:pPr marL="114300" indent="0">
              <a:buNone/>
            </a:pPr>
            <a:r>
              <a:rPr lang="en-GB" sz="1100" dirty="0"/>
              <a:t>Best regards,</a:t>
            </a:r>
          </a:p>
          <a:p>
            <a:pPr marL="114300" indent="0">
              <a:buNone/>
            </a:pPr>
            <a:r>
              <a:rPr lang="en-GB" sz="1100" dirty="0"/>
              <a:t>Hubert LEPORI, EUROCONTROL SWIM unit</a:t>
            </a:r>
          </a:p>
          <a:p>
            <a:pPr marL="114300" indent="0">
              <a:buNone/>
            </a:pPr>
            <a:r>
              <a:rPr lang="en-GB" sz="1100" dirty="0"/>
              <a:t>Aviation DWG </a:t>
            </a:r>
            <a:r>
              <a:rPr lang="en-GB" sz="1100" dirty="0" smtClean="0"/>
              <a:t>co-chair</a:t>
            </a:r>
            <a:endParaRPr lang="en-GB" sz="1100" dirty="0"/>
          </a:p>
        </p:txBody>
      </p:sp>
    </p:spTree>
    <p:extLst>
      <p:ext uri="{BB962C8B-B14F-4D97-AF65-F5344CB8AC3E}">
        <p14:creationId xmlns:p14="http://schemas.microsoft.com/office/powerpoint/2010/main" val="3511020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/>
            <a:r>
              <a:rPr lang="en-GB" dirty="0"/>
              <a:t>OGC TC Stuttgart, Germany, Sep </a:t>
            </a:r>
            <a:r>
              <a:rPr lang="en-GB" dirty="0" smtClean="0"/>
              <a:t>2018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GB" sz="1050" b="1" u="sng" dirty="0" smtClean="0"/>
              <a:t>Draft </a:t>
            </a:r>
            <a:r>
              <a:rPr lang="en-GB" sz="1050" b="1" u="sng" dirty="0"/>
              <a:t>A-DWG meeting agenda – 12-Sept</a:t>
            </a:r>
            <a:endParaRPr lang="en-GB" sz="1050" dirty="0"/>
          </a:p>
          <a:p>
            <a:pPr marL="114300" indent="0">
              <a:buNone/>
            </a:pPr>
            <a:r>
              <a:rPr lang="en-GB" sz="1050" dirty="0"/>
              <a:t> </a:t>
            </a:r>
          </a:p>
          <a:p>
            <a:pPr marL="114300" indent="0">
              <a:buNone/>
            </a:pPr>
            <a:r>
              <a:rPr lang="en-GB" sz="1050" b="1" dirty="0"/>
              <a:t>Reviving the A-DWG </a:t>
            </a:r>
            <a:endParaRPr lang="en-GB" sz="1050" dirty="0"/>
          </a:p>
          <a:p>
            <a:pPr marL="114300" indent="0">
              <a:buNone/>
            </a:pPr>
            <a:r>
              <a:rPr lang="en-GB" sz="1050" dirty="0"/>
              <a:t>- Reasons for creation, previous work, why it has been dormant, why it is revived;</a:t>
            </a:r>
          </a:p>
          <a:p>
            <a:pPr marL="114300" indent="0">
              <a:buNone/>
            </a:pPr>
            <a:r>
              <a:rPr lang="en-GB" sz="1050" dirty="0"/>
              <a:t> </a:t>
            </a:r>
          </a:p>
          <a:p>
            <a:pPr marL="114300" indent="0">
              <a:buNone/>
            </a:pPr>
            <a:r>
              <a:rPr lang="en-GB" sz="1050" b="1" dirty="0"/>
              <a:t>Short-term A-DWG activities</a:t>
            </a:r>
            <a:endParaRPr lang="en-GB" sz="1050" dirty="0"/>
          </a:p>
          <a:p>
            <a:pPr marL="114300" indent="0">
              <a:buNone/>
            </a:pPr>
            <a:r>
              <a:rPr lang="en-GB" sz="1050" dirty="0"/>
              <a:t>- GML profile =&gt; promote to OGC best practice;</a:t>
            </a:r>
          </a:p>
          <a:p>
            <a:pPr marL="114300" indent="0">
              <a:buNone/>
            </a:pPr>
            <a:r>
              <a:rPr lang="en-GB" sz="1050" dirty="0"/>
              <a:t>- AIXM encoding rules for geometries =&gt; promote to AIXM guidance </a:t>
            </a:r>
          </a:p>
          <a:p>
            <a:pPr marL="114300" indent="0">
              <a:buNone/>
            </a:pPr>
            <a:r>
              <a:rPr lang="en-GB" sz="1050" dirty="0"/>
              <a:t> </a:t>
            </a:r>
          </a:p>
          <a:p>
            <a:pPr marL="114300" indent="0">
              <a:buNone/>
            </a:pPr>
            <a:r>
              <a:rPr lang="en-GB" sz="1050" b="1" dirty="0"/>
              <a:t>Updates on relevant Aviation-related initiatives</a:t>
            </a:r>
            <a:endParaRPr lang="en-GB" sz="1050" dirty="0"/>
          </a:p>
          <a:p>
            <a:pPr marL="114300" indent="0">
              <a:buNone/>
            </a:pPr>
            <a:r>
              <a:rPr lang="en-GB" sz="1050" dirty="0"/>
              <a:t>- UTM/ATM integration initiatives in Europe</a:t>
            </a:r>
          </a:p>
          <a:p>
            <a:pPr marL="114300" indent="0">
              <a:buNone/>
            </a:pPr>
            <a:r>
              <a:rPr lang="en-GB" sz="1050" dirty="0"/>
              <a:t>- </a:t>
            </a:r>
            <a:r>
              <a:rPr lang="en-GB" sz="1050" u="sng" dirty="0">
                <a:hlinkClick r:id="rId2"/>
              </a:rPr>
              <a:t>EUROCONTROL SWIM Specifications</a:t>
            </a:r>
            <a:endParaRPr lang="en-GB" sz="1050" dirty="0"/>
          </a:p>
          <a:p>
            <a:pPr marL="114300" indent="0">
              <a:buNone/>
            </a:pPr>
            <a:r>
              <a:rPr lang="en-GB" sz="1050" dirty="0"/>
              <a:t>- </a:t>
            </a:r>
            <a:r>
              <a:rPr lang="en-GB" sz="1050" u="sng" dirty="0">
                <a:hlinkClick r:id="rId3"/>
              </a:rPr>
              <a:t>AIRM</a:t>
            </a:r>
            <a:r>
              <a:rPr lang="en-GB" sz="1050" dirty="0"/>
              <a:t> &amp; </a:t>
            </a:r>
            <a:r>
              <a:rPr lang="en-GB" sz="1050" u="sng" dirty="0">
                <a:hlinkClick r:id="rId4"/>
              </a:rPr>
              <a:t>AIXM</a:t>
            </a:r>
            <a:r>
              <a:rPr lang="en-GB" sz="1050" dirty="0"/>
              <a:t>/</a:t>
            </a:r>
            <a:r>
              <a:rPr lang="en-GB" sz="1050" u="sng" dirty="0">
                <a:hlinkClick r:id="rId5"/>
              </a:rPr>
              <a:t>FIXM</a:t>
            </a:r>
            <a:r>
              <a:rPr lang="en-GB" sz="1050" dirty="0"/>
              <a:t>/</a:t>
            </a:r>
            <a:r>
              <a:rPr lang="en-GB" sz="1050" u="sng" dirty="0">
                <a:hlinkClick r:id="rId6"/>
              </a:rPr>
              <a:t>WXXM</a:t>
            </a:r>
            <a:r>
              <a:rPr lang="en-GB" sz="1050" dirty="0"/>
              <a:t> updates</a:t>
            </a:r>
          </a:p>
          <a:p>
            <a:pPr marL="114300" indent="0">
              <a:buNone/>
            </a:pPr>
            <a:r>
              <a:rPr lang="en-GB" sz="1050" dirty="0"/>
              <a:t> </a:t>
            </a:r>
          </a:p>
          <a:p>
            <a:pPr marL="114300" indent="0">
              <a:buNone/>
            </a:pPr>
            <a:r>
              <a:rPr lang="en-GB" sz="1050" b="1" dirty="0"/>
              <a:t>Candidate A-DWG activities for the future / opportunities</a:t>
            </a:r>
            <a:endParaRPr lang="en-GB" sz="1050" dirty="0"/>
          </a:p>
          <a:p>
            <a:pPr marL="114300" indent="0">
              <a:buNone/>
            </a:pPr>
            <a:r>
              <a:rPr lang="en-GB" sz="1050" dirty="0"/>
              <a:t>- WFS-TE revision 4</a:t>
            </a:r>
          </a:p>
          <a:p>
            <a:pPr marL="114300" indent="0">
              <a:buNone/>
            </a:pPr>
            <a:r>
              <a:rPr lang="en-GB" sz="1050" dirty="0"/>
              <a:t>- Geographical sorting in WFS/FE 3.0</a:t>
            </a:r>
          </a:p>
          <a:p>
            <a:pPr marL="114300" indent="0">
              <a:buNone/>
            </a:pPr>
            <a:r>
              <a:rPr lang="en-GB" sz="1050" dirty="0"/>
              <a:t>- 3D representations of airspace and trajectories</a:t>
            </a:r>
          </a:p>
          <a:p>
            <a:pPr marL="114300" indent="0">
              <a:buNone/>
            </a:pPr>
            <a:r>
              <a:rPr lang="en-GB" sz="1050" dirty="0"/>
              <a:t>- Conformance of OGC standards with the requirements of the </a:t>
            </a:r>
            <a:r>
              <a:rPr lang="en-GB" sz="1050" u="sng" dirty="0">
                <a:hlinkClick r:id="rId7"/>
              </a:rPr>
              <a:t>SWIM Yellow Profile</a:t>
            </a:r>
            <a:endParaRPr lang="en-GB" sz="1050" dirty="0"/>
          </a:p>
          <a:p>
            <a:pPr marL="114300" indent="0">
              <a:buNone/>
            </a:pPr>
            <a:r>
              <a:rPr lang="en-GB" sz="1050" dirty="0"/>
              <a:t> </a:t>
            </a:r>
          </a:p>
          <a:p>
            <a:pPr marL="114300" indent="0">
              <a:buNone/>
            </a:pPr>
            <a:r>
              <a:rPr lang="en-GB" sz="1050" dirty="0"/>
              <a:t>[</a:t>
            </a:r>
            <a:r>
              <a:rPr lang="en-GB" sz="1050" b="1" dirty="0"/>
              <a:t>CALL FOR PRESENTATIONS:</a:t>
            </a:r>
            <a:r>
              <a:rPr lang="en-GB" sz="1050" dirty="0"/>
              <a:t> PLEASE SEND YOUR PROPOSALS TO </a:t>
            </a:r>
            <a:r>
              <a:rPr lang="en-GB" sz="1050" u="sng" dirty="0">
                <a:hlinkClick r:id="rId8"/>
              </a:rPr>
              <a:t>aviation.dwg@lists.opengeospatial.org</a:t>
            </a:r>
            <a:r>
              <a:rPr lang="en-GB" sz="1050" dirty="0"/>
              <a:t>]</a:t>
            </a:r>
            <a:endParaRPr lang="en-GB" sz="1100" dirty="0"/>
          </a:p>
          <a:p>
            <a:pPr marL="114300" indent="0">
              <a:buNone/>
            </a:pPr>
            <a:endParaRPr lang="en-GB" sz="1100" dirty="0"/>
          </a:p>
        </p:txBody>
      </p:sp>
    </p:spTree>
    <p:extLst>
      <p:ext uri="{BB962C8B-B14F-4D97-AF65-F5344CB8AC3E}">
        <p14:creationId xmlns:p14="http://schemas.microsoft.com/office/powerpoint/2010/main" val="7039949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14406</TotalTime>
  <Words>362</Words>
  <Application>Microsoft Office PowerPoint</Application>
  <PresentationFormat>On-screen Show (4:3)</PresentationFormat>
  <Paragraphs>107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Apothecary</vt:lpstr>
      <vt:lpstr>AIXM 5.2 – WIP</vt:lpstr>
      <vt:lpstr>Proposed Agenda</vt:lpstr>
      <vt:lpstr>Change proposals</vt:lpstr>
      <vt:lpstr>Change proposals</vt:lpstr>
      <vt:lpstr>JIRA</vt:lpstr>
      <vt:lpstr>AIXM – AIRM comparison</vt:lpstr>
      <vt:lpstr>OGC – Aviation topics</vt:lpstr>
      <vt:lpstr>OGC TC Stuttgart, Germany, Sep 2018</vt:lpstr>
      <vt:lpstr>OGC TC Stuttgart, Germany, Sep 2018</vt:lpstr>
      <vt:lpstr>Next webex / meetings</vt:lpstr>
      <vt:lpstr>Next Interop session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AIXM 5.1.1 scripts and plannning</dc:title>
  <dc:creator>POROSNICU Eduard</dc:creator>
  <cp:lastModifiedBy>POROSNICU Eduard</cp:lastModifiedBy>
  <cp:revision>731</cp:revision>
  <dcterms:created xsi:type="dcterms:W3CDTF">2006-08-16T00:00:00Z</dcterms:created>
  <dcterms:modified xsi:type="dcterms:W3CDTF">2018-07-26T15:10:55Z</dcterms:modified>
</cp:coreProperties>
</file>